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13E_C983BDBD.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5F_71B0BCB7.xml" ContentType="application/vnd.ms-powerpoint.comments+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Lst>
  <p:notesMasterIdLst>
    <p:notesMasterId r:id="rId51"/>
  </p:notesMasterIdLst>
  <p:handoutMasterIdLst>
    <p:handoutMasterId r:id="rId52"/>
  </p:handoutMasterIdLst>
  <p:sldIdLst>
    <p:sldId id="314" r:id="rId2"/>
    <p:sldId id="857" r:id="rId3"/>
    <p:sldId id="859" r:id="rId4"/>
    <p:sldId id="860" r:id="rId5"/>
    <p:sldId id="861" r:id="rId6"/>
    <p:sldId id="862" r:id="rId7"/>
    <p:sldId id="863" r:id="rId8"/>
    <p:sldId id="864" r:id="rId9"/>
    <p:sldId id="865" r:id="rId10"/>
    <p:sldId id="866" r:id="rId11"/>
    <p:sldId id="867" r:id="rId12"/>
    <p:sldId id="868" r:id="rId13"/>
    <p:sldId id="869" r:id="rId14"/>
    <p:sldId id="507" r:id="rId15"/>
    <p:sldId id="521" r:id="rId16"/>
    <p:sldId id="520" r:id="rId17"/>
    <p:sldId id="560" r:id="rId18"/>
    <p:sldId id="535" r:id="rId19"/>
    <p:sldId id="536" r:id="rId20"/>
    <p:sldId id="537" r:id="rId21"/>
    <p:sldId id="586" r:id="rId22"/>
    <p:sldId id="551" r:id="rId23"/>
    <p:sldId id="571" r:id="rId24"/>
    <p:sldId id="553" r:id="rId25"/>
    <p:sldId id="516" r:id="rId26"/>
    <p:sldId id="576" r:id="rId27"/>
    <p:sldId id="573" r:id="rId28"/>
    <p:sldId id="591" r:id="rId29"/>
    <p:sldId id="592" r:id="rId30"/>
    <p:sldId id="593" r:id="rId31"/>
    <p:sldId id="318" r:id="rId32"/>
    <p:sldId id="319" r:id="rId33"/>
    <p:sldId id="320" r:id="rId34"/>
    <p:sldId id="321" r:id="rId35"/>
    <p:sldId id="351" r:id="rId36"/>
    <p:sldId id="322" r:id="rId37"/>
    <p:sldId id="328" r:id="rId38"/>
    <p:sldId id="331" r:id="rId39"/>
    <p:sldId id="870" r:id="rId40"/>
    <p:sldId id="872" r:id="rId41"/>
    <p:sldId id="877" r:id="rId42"/>
    <p:sldId id="878" r:id="rId43"/>
    <p:sldId id="883" r:id="rId44"/>
    <p:sldId id="879" r:id="rId45"/>
    <p:sldId id="880" r:id="rId46"/>
    <p:sldId id="871" r:id="rId47"/>
    <p:sldId id="882" r:id="rId48"/>
    <p:sldId id="884" r:id="rId49"/>
    <p:sldId id="881" r:id="rId5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CCCDA0-1B39-9626-BC48-9171C18F7909}" name="Ates  Berke" initials="AB" userId="S::beates@ethz.ch::8fd1982a-450e-4cf9-a697-f788918b09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alvodg" initials="s" lastIdx="1" clrIdx="0">
    <p:extLst>
      <p:ext uri="{19B8F6BF-5375-455C-9EA6-DF929625EA0E}">
        <p15:presenceInfo xmlns:p15="http://schemas.microsoft.com/office/powerpoint/2012/main" userId="salvod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DEDFB"/>
    <a:srgbClr val="709936"/>
    <a:srgbClr val="C7221C"/>
    <a:srgbClr val="00BA38"/>
    <a:srgbClr val="619CFF"/>
    <a:srgbClr val="485A2C"/>
    <a:srgbClr val="3BFF78"/>
    <a:srgbClr val="FF6354"/>
    <a:srgbClr val="DEEBF7"/>
    <a:srgbClr val="668A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4317" autoAdjust="0"/>
  </p:normalViewPr>
  <p:slideViewPr>
    <p:cSldViewPr>
      <p:cViewPr varScale="1">
        <p:scale>
          <a:sx n="73" d="100"/>
          <a:sy n="73" d="100"/>
        </p:scale>
        <p:origin x="864" y="54"/>
      </p:cViewPr>
      <p:guideLst>
        <p:guide orient="horz" pos="1026"/>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95" d="100"/>
          <a:sy n="95" d="100"/>
        </p:scale>
        <p:origin x="3660" y="96"/>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omments/modernComment_13E_C983BDBD.xml><?xml version="1.0" encoding="utf-8"?>
<p188:cmLst xmlns:a="http://schemas.openxmlformats.org/drawingml/2006/main" xmlns:r="http://schemas.openxmlformats.org/officeDocument/2006/relationships" xmlns:p188="http://schemas.microsoft.com/office/powerpoint/2018/8/main">
  <p188:cm id="{AE12FC89-9447-415B-BED3-7EF78D1A8757}" authorId="{8BCCCDA0-1B39-9626-BC48-9171C18F7909}" created="2023-02-15T19:57:51.931">
    <pc:sldMkLst xmlns:pc="http://schemas.microsoft.com/office/powerpoint/2013/main/command">
      <pc:docMk/>
      <pc:sldMk cId="3380854205" sldId="318"/>
    </pc:sldMkLst>
    <p188:txBody>
      <a:bodyPr/>
      <a:lstStyle/>
      <a:p>
        <a:r>
          <a:rPr lang="en-CH"/>
          <a:t>Couldn't we merge this slide with the next one?</a:t>
        </a:r>
      </a:p>
    </p188:txBody>
  </p188:cm>
</p188:cmLst>
</file>

<file path=ppt/comments/modernComment_15F_71B0BCB7.xml><?xml version="1.0" encoding="utf-8"?>
<p188:cmLst xmlns:a="http://schemas.openxmlformats.org/drawingml/2006/main" xmlns:r="http://schemas.openxmlformats.org/officeDocument/2006/relationships" xmlns:p188="http://schemas.microsoft.com/office/powerpoint/2018/8/main">
  <p188:cm id="{01708971-0D6C-4BDB-9D12-66F62ED19EF8}" authorId="{8BCCCDA0-1B39-9626-BC48-9171C18F7909}" created="2023-02-15T20:01:42.153">
    <pc:sldMkLst xmlns:pc="http://schemas.microsoft.com/office/powerpoint/2013/main/command">
      <pc:docMk/>
      <pc:sldMk cId="1907408055" sldId="351"/>
    </pc:sldMkLst>
    <p188:txBody>
      <a:bodyPr/>
      <a:lstStyle/>
      <a:p>
        <a:r>
          <a:rPr lang="en-CH"/>
          <a:t>Could merge with the slide before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1E8C95-C230-400F-8E79-732A7D78B656}"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CH"/>
        </a:p>
      </dgm:t>
    </dgm:pt>
    <dgm:pt modelId="{218C0C00-8D52-4ACB-92DD-666D6F9CFA37}">
      <dgm:prSet phldrT="[Text]" custT="1"/>
      <dgm:spPr>
        <a:solidFill>
          <a:schemeClr val="accent3"/>
        </a:solidFill>
        <a:ln>
          <a:noFill/>
        </a:ln>
      </dgm:spPr>
      <dgm:t>
        <a:bodyPr/>
        <a:lstStyle/>
        <a:p>
          <a:r>
            <a:rPr lang="en-GB" sz="1800" dirty="0"/>
            <a:t>Python</a:t>
          </a:r>
          <a:endParaRPr lang="en-CH" sz="1800" dirty="0"/>
        </a:p>
      </dgm:t>
    </dgm:pt>
    <dgm:pt modelId="{E8C26AD7-4ABC-491F-96A2-D7DD1E7EFE19}" type="parTrans" cxnId="{A12E5B15-60BF-4690-8939-5EB4B27178F4}">
      <dgm:prSet/>
      <dgm:spPr/>
      <dgm:t>
        <a:bodyPr/>
        <a:lstStyle/>
        <a:p>
          <a:endParaRPr lang="en-CH"/>
        </a:p>
      </dgm:t>
    </dgm:pt>
    <dgm:pt modelId="{0AD5A8EF-3E0B-412A-81D8-A2660D702D85}" type="sibTrans" cxnId="{A12E5B15-60BF-4690-8939-5EB4B27178F4}">
      <dgm:prSet/>
      <dgm:spPr/>
      <dgm:t>
        <a:bodyPr/>
        <a:lstStyle/>
        <a:p>
          <a:endParaRPr lang="en-CH"/>
        </a:p>
      </dgm:t>
    </dgm:pt>
    <dgm:pt modelId="{6BD70377-F70A-41B8-AC51-DCB155462852}">
      <dgm:prSet phldrT="[Text]" custT="1"/>
      <dgm:spPr>
        <a:solidFill>
          <a:schemeClr val="tx2"/>
        </a:solidFill>
        <a:ln>
          <a:noFill/>
        </a:ln>
      </dgm:spPr>
      <dgm:t>
        <a:bodyPr/>
        <a:lstStyle/>
        <a:p>
          <a:r>
            <a:rPr lang="en-GB" sz="1800" dirty="0"/>
            <a:t>PyTorch</a:t>
          </a:r>
          <a:endParaRPr lang="en-CH" sz="1800" dirty="0"/>
        </a:p>
      </dgm:t>
    </dgm:pt>
    <dgm:pt modelId="{3C1593C9-9BC4-4B26-ACAA-98467776BA23}" type="parTrans" cxnId="{7BEAC8FB-3719-4AF2-AB68-A527187F8068}">
      <dgm:prSet/>
      <dgm:spPr>
        <a:ln w="19050">
          <a:solidFill>
            <a:schemeClr val="accent3"/>
          </a:solidFill>
          <a:headEnd type="none" w="med" len="med"/>
          <a:tailEnd type="triangle" w="med" len="med"/>
        </a:ln>
      </dgm:spPr>
      <dgm:t>
        <a:bodyPr/>
        <a:lstStyle/>
        <a:p>
          <a:endParaRPr lang="en-CH"/>
        </a:p>
      </dgm:t>
    </dgm:pt>
    <dgm:pt modelId="{A050B79A-797B-4EB3-9080-3CF1AB017BDA}" type="sibTrans" cxnId="{7BEAC8FB-3719-4AF2-AB68-A527187F8068}">
      <dgm:prSet/>
      <dgm:spPr/>
      <dgm:t>
        <a:bodyPr/>
        <a:lstStyle/>
        <a:p>
          <a:endParaRPr lang="en-CH"/>
        </a:p>
      </dgm:t>
    </dgm:pt>
    <dgm:pt modelId="{78E4C41D-8DB4-4E21-9972-058E47750C1A}">
      <dgm:prSet phldrT="[Text]" custT="1"/>
      <dgm:spPr>
        <a:solidFill>
          <a:schemeClr val="accent6"/>
        </a:solidFill>
        <a:ln>
          <a:noFill/>
        </a:ln>
      </dgm:spPr>
      <dgm:t>
        <a:bodyPr/>
        <a:lstStyle/>
        <a:p>
          <a:r>
            <a:rPr lang="en-GB" sz="1800" dirty="0"/>
            <a:t>PyTorch (JIT)</a:t>
          </a:r>
          <a:endParaRPr lang="en-CH" sz="1800" dirty="0"/>
        </a:p>
      </dgm:t>
    </dgm:pt>
    <dgm:pt modelId="{75442773-0007-4559-8ABA-3C5BD56E89FC}" type="parTrans" cxnId="{79462DDE-12FD-4581-A344-2415AE68DD14}">
      <dgm:prSet/>
      <dgm:spPr>
        <a:ln w="19050">
          <a:solidFill>
            <a:schemeClr val="accent3"/>
          </a:solidFill>
          <a:headEnd type="none" w="med" len="med"/>
          <a:tailEnd type="triangle" w="med" len="med"/>
        </a:ln>
      </dgm:spPr>
      <dgm:t>
        <a:bodyPr/>
        <a:lstStyle/>
        <a:p>
          <a:endParaRPr lang="en-CH"/>
        </a:p>
      </dgm:t>
    </dgm:pt>
    <dgm:pt modelId="{A827F191-727C-4693-9E17-5985FD717D18}" type="sibTrans" cxnId="{79462DDE-12FD-4581-A344-2415AE68DD14}">
      <dgm:prSet/>
      <dgm:spPr/>
      <dgm:t>
        <a:bodyPr/>
        <a:lstStyle/>
        <a:p>
          <a:endParaRPr lang="en-CH"/>
        </a:p>
      </dgm:t>
    </dgm:pt>
    <dgm:pt modelId="{CEC5DDDB-9B70-4F45-B01A-D190136ECCF0}">
      <dgm:prSet phldrT="[Text]" custT="1"/>
      <dgm:spPr>
        <a:solidFill>
          <a:schemeClr val="accent4"/>
        </a:solidFill>
        <a:ln>
          <a:noFill/>
        </a:ln>
      </dgm:spPr>
      <dgm:t>
        <a:bodyPr/>
        <a:lstStyle/>
        <a:p>
          <a:r>
            <a:rPr lang="en-GB" sz="1800" dirty="0"/>
            <a:t>Torch-MLIR</a:t>
          </a:r>
          <a:endParaRPr lang="en-CH" sz="1800" dirty="0"/>
        </a:p>
      </dgm:t>
    </dgm:pt>
    <dgm:pt modelId="{13034200-DE41-492F-AFE5-3BA78456D79E}" type="parTrans" cxnId="{3C22A135-B9EB-48C1-AF72-1AB6650E576C}">
      <dgm:prSet/>
      <dgm:spPr>
        <a:ln w="19050">
          <a:solidFill>
            <a:schemeClr val="accent3"/>
          </a:solidFill>
          <a:headEnd type="none" w="med" len="med"/>
          <a:tailEnd type="triangle" w="med" len="med"/>
        </a:ln>
      </dgm:spPr>
      <dgm:t>
        <a:bodyPr/>
        <a:lstStyle/>
        <a:p>
          <a:endParaRPr lang="en-CH"/>
        </a:p>
      </dgm:t>
    </dgm:pt>
    <dgm:pt modelId="{82ADB4C2-FBC0-4107-92C5-D0A97B22F08C}" type="sibTrans" cxnId="{3C22A135-B9EB-48C1-AF72-1AB6650E576C}">
      <dgm:prSet/>
      <dgm:spPr/>
      <dgm:t>
        <a:bodyPr/>
        <a:lstStyle/>
        <a:p>
          <a:endParaRPr lang="en-CH"/>
        </a:p>
      </dgm:t>
    </dgm:pt>
    <dgm:pt modelId="{6845F62D-4A38-4E1D-9101-92B9F2EBF787}">
      <dgm:prSet phldrT="[Text]" custT="1"/>
      <dgm:spPr>
        <a:solidFill>
          <a:schemeClr val="accent4"/>
        </a:solidFill>
        <a:ln>
          <a:noFill/>
        </a:ln>
      </dgm:spPr>
      <dgm:t>
        <a:bodyPr/>
        <a:lstStyle/>
        <a:p>
          <a:r>
            <a:rPr lang="en-GB" sz="1800" dirty="0"/>
            <a:t>MHLO</a:t>
          </a:r>
          <a:endParaRPr lang="en-CH" sz="1800" dirty="0"/>
        </a:p>
      </dgm:t>
    </dgm:pt>
    <dgm:pt modelId="{86C734D9-29D3-4885-BB3A-407FF4EA4E07}" type="parTrans" cxnId="{4C89DA64-E8E6-46E2-B85C-72A04B58CEA2}">
      <dgm:prSet/>
      <dgm:spPr>
        <a:ln w="19050">
          <a:solidFill>
            <a:schemeClr val="accent4"/>
          </a:solidFill>
          <a:headEnd type="none" w="med" len="med"/>
          <a:tailEnd type="triangle" w="med" len="med"/>
        </a:ln>
      </dgm:spPr>
      <dgm:t>
        <a:bodyPr/>
        <a:lstStyle/>
        <a:p>
          <a:endParaRPr lang="en-CH"/>
        </a:p>
      </dgm:t>
    </dgm:pt>
    <dgm:pt modelId="{8C079EFC-1D0B-4D10-B03F-6526EE68CE32}" type="sibTrans" cxnId="{4C89DA64-E8E6-46E2-B85C-72A04B58CEA2}">
      <dgm:prSet/>
      <dgm:spPr/>
      <dgm:t>
        <a:bodyPr/>
        <a:lstStyle/>
        <a:p>
          <a:endParaRPr lang="en-CH"/>
        </a:p>
      </dgm:t>
    </dgm:pt>
    <dgm:pt modelId="{8C470B07-6AC5-449F-8CB4-552EBDCB66D0}">
      <dgm:prSet phldrT="[Text]" custT="1"/>
      <dgm:spPr>
        <a:solidFill>
          <a:schemeClr val="accent4"/>
        </a:solidFill>
        <a:ln>
          <a:noFill/>
        </a:ln>
      </dgm:spPr>
      <dgm:t>
        <a:bodyPr/>
        <a:lstStyle/>
        <a:p>
          <a:r>
            <a:rPr lang="en-GB" sz="1800" dirty="0">
              <a:latin typeface="+mn-lt"/>
            </a:rPr>
            <a:t>Linalg On Tensors</a:t>
          </a:r>
          <a:endParaRPr lang="en-CH" sz="1800" dirty="0">
            <a:latin typeface="+mn-lt"/>
          </a:endParaRPr>
        </a:p>
      </dgm:t>
    </dgm:pt>
    <dgm:pt modelId="{07AB2E5E-C92C-4015-8C35-2420B8132BC9}" type="parTrans" cxnId="{67DB1070-8256-4600-8911-200E2C922A72}">
      <dgm:prSet/>
      <dgm:spPr>
        <a:ln w="19050">
          <a:solidFill>
            <a:schemeClr val="accent4"/>
          </a:solidFill>
          <a:headEnd type="none" w="med" len="med"/>
          <a:tailEnd type="triangle" w="med" len="med"/>
        </a:ln>
      </dgm:spPr>
      <dgm:t>
        <a:bodyPr/>
        <a:lstStyle/>
        <a:p>
          <a:endParaRPr lang="en-CH"/>
        </a:p>
      </dgm:t>
    </dgm:pt>
    <dgm:pt modelId="{79724950-27A9-4F8D-A864-A44618341338}" type="sibTrans" cxnId="{67DB1070-8256-4600-8911-200E2C922A72}">
      <dgm:prSet/>
      <dgm:spPr/>
      <dgm:t>
        <a:bodyPr/>
        <a:lstStyle/>
        <a:p>
          <a:endParaRPr lang="en-CH"/>
        </a:p>
      </dgm:t>
    </dgm:pt>
    <dgm:pt modelId="{355F4F62-B79E-496B-9E34-914274F62735}">
      <dgm:prSet phldrT="[Text]" custT="1"/>
      <dgm:spPr>
        <a:solidFill>
          <a:schemeClr val="bg2"/>
        </a:solidFill>
        <a:ln>
          <a:noFill/>
        </a:ln>
      </dgm:spPr>
      <dgm:t>
        <a:bodyPr/>
        <a:lstStyle/>
        <a:p>
          <a:r>
            <a:rPr lang="en-GB" sz="1800" dirty="0"/>
            <a:t>DCIR</a:t>
          </a:r>
          <a:endParaRPr lang="en-CH" sz="1800" dirty="0"/>
        </a:p>
      </dgm:t>
    </dgm:pt>
    <dgm:pt modelId="{32FBB208-7BD3-456F-B7C8-6BBE630C587C}" type="parTrans" cxnId="{D00D6E3E-1305-4CD5-AD4C-A71A56250446}">
      <dgm:prSet/>
      <dgm:spPr>
        <a:ln w="19050">
          <a:solidFill>
            <a:schemeClr val="bg2"/>
          </a:solidFill>
          <a:headEnd type="none" w="med" len="med"/>
          <a:tailEnd type="triangle" w="med" len="med"/>
        </a:ln>
      </dgm:spPr>
      <dgm:t>
        <a:bodyPr/>
        <a:lstStyle/>
        <a:p>
          <a:endParaRPr lang="en-CH"/>
        </a:p>
      </dgm:t>
    </dgm:pt>
    <dgm:pt modelId="{27100EA4-54DC-4AEE-BC6A-4790EEEBB4AC}" type="sibTrans" cxnId="{D00D6E3E-1305-4CD5-AD4C-A71A56250446}">
      <dgm:prSet/>
      <dgm:spPr/>
      <dgm:t>
        <a:bodyPr/>
        <a:lstStyle/>
        <a:p>
          <a:endParaRPr lang="en-CH"/>
        </a:p>
      </dgm:t>
    </dgm:pt>
    <dgm:pt modelId="{0FE51D45-DFC9-4702-8BE9-35AB409DD03C}">
      <dgm:prSet phldrT="[Text]" custT="1"/>
      <dgm:spPr>
        <a:solidFill>
          <a:schemeClr val="bg2"/>
        </a:solidFill>
        <a:ln>
          <a:noFill/>
        </a:ln>
      </dgm:spPr>
      <dgm:t>
        <a:bodyPr/>
        <a:lstStyle/>
        <a:p>
          <a:r>
            <a:rPr lang="en-GB" sz="1800" dirty="0"/>
            <a:t>DaCe</a:t>
          </a:r>
          <a:endParaRPr lang="en-CH" sz="1800" dirty="0"/>
        </a:p>
      </dgm:t>
    </dgm:pt>
    <dgm:pt modelId="{65854EDD-C6F3-49E1-8D60-E1007FC5F54B}" type="parTrans" cxnId="{C30B1A35-997E-48BE-AEA2-DA48D0930B9B}">
      <dgm:prSet/>
      <dgm:spPr>
        <a:ln w="19050">
          <a:solidFill>
            <a:schemeClr val="bg2"/>
          </a:solidFill>
          <a:headEnd type="none" w="med" len="med"/>
          <a:tailEnd type="triangle" w="med" len="med"/>
        </a:ln>
      </dgm:spPr>
      <dgm:t>
        <a:bodyPr/>
        <a:lstStyle/>
        <a:p>
          <a:endParaRPr lang="en-CH"/>
        </a:p>
      </dgm:t>
    </dgm:pt>
    <dgm:pt modelId="{07CEC770-3E36-4142-A2F7-AAB207144435}" type="sibTrans" cxnId="{C30B1A35-997E-48BE-AEA2-DA48D0930B9B}">
      <dgm:prSet/>
      <dgm:spPr/>
      <dgm:t>
        <a:bodyPr/>
        <a:lstStyle/>
        <a:p>
          <a:endParaRPr lang="en-CH"/>
        </a:p>
      </dgm:t>
    </dgm:pt>
    <dgm:pt modelId="{A975E9B4-CCF6-4DE2-A151-C45AC45D4E88}">
      <dgm:prSet phldrT="[Text]" custT="1"/>
      <dgm:spPr>
        <a:solidFill>
          <a:schemeClr val="bg2"/>
        </a:solidFill>
        <a:ln>
          <a:noFill/>
        </a:ln>
      </dgm:spPr>
      <dgm:t>
        <a:bodyPr/>
        <a:lstStyle/>
        <a:p>
          <a:r>
            <a:rPr lang="en-GB" sz="1400" dirty="0">
              <a:latin typeface="Consolas" panose="020B0609020204030204" pitchFamily="49" charset="0"/>
            </a:rPr>
            <a:t>clang++ -O3</a:t>
          </a:r>
          <a:endParaRPr lang="en-CH" sz="1400" dirty="0">
            <a:latin typeface="Consolas" panose="020B0609020204030204" pitchFamily="49" charset="0"/>
          </a:endParaRPr>
        </a:p>
      </dgm:t>
    </dgm:pt>
    <dgm:pt modelId="{A353DA0A-6892-403A-B24D-6AAC8CEBE213}" type="parTrans" cxnId="{EFBC7E0F-4E73-4686-AF6C-75F1653F0CCC}">
      <dgm:prSet/>
      <dgm:spPr>
        <a:ln w="19050">
          <a:solidFill>
            <a:schemeClr val="bg2"/>
          </a:solidFill>
          <a:headEnd type="none" w="med" len="med"/>
          <a:tailEnd type="triangle" w="med" len="med"/>
        </a:ln>
      </dgm:spPr>
      <dgm:t>
        <a:bodyPr/>
        <a:lstStyle/>
        <a:p>
          <a:endParaRPr lang="en-CH"/>
        </a:p>
      </dgm:t>
    </dgm:pt>
    <dgm:pt modelId="{10AE0441-200D-484A-92C3-1E1047E8020E}" type="sibTrans" cxnId="{EFBC7E0F-4E73-4686-AF6C-75F1653F0CCC}">
      <dgm:prSet/>
      <dgm:spPr/>
      <dgm:t>
        <a:bodyPr/>
        <a:lstStyle/>
        <a:p>
          <a:endParaRPr lang="en-CH"/>
        </a:p>
      </dgm:t>
    </dgm:pt>
    <dgm:pt modelId="{91D3911F-4A25-46B2-96CF-F3227ACF506A}">
      <dgm:prSet phldrT="[Text]" custT="1"/>
      <dgm:spPr>
        <a:solidFill>
          <a:schemeClr val="accent2"/>
        </a:solidFill>
        <a:ln>
          <a:noFill/>
        </a:ln>
      </dgm:spPr>
      <dgm:t>
        <a:bodyPr/>
        <a:lstStyle/>
        <a:p>
          <a:r>
            <a:rPr lang="en-GB" sz="1400" dirty="0">
              <a:latin typeface="Consolas" panose="020B0609020204030204" pitchFamily="49" charset="0"/>
            </a:rPr>
            <a:t>icc –O3</a:t>
          </a:r>
          <a:endParaRPr lang="en-CH" sz="1400" dirty="0">
            <a:latin typeface="Consolas" panose="020B0609020204030204" pitchFamily="49" charset="0"/>
          </a:endParaRPr>
        </a:p>
      </dgm:t>
    </dgm:pt>
    <dgm:pt modelId="{306298B8-172E-4900-A752-1DFBE88A2A61}" type="parTrans" cxnId="{4B075C5F-BE4A-4AA2-869A-7A95EE8BE3EE}">
      <dgm:prSet/>
      <dgm:spPr>
        <a:ln w="19050">
          <a:solidFill>
            <a:schemeClr val="accent2"/>
          </a:solidFill>
          <a:headEnd type="none" w="med" len="med"/>
          <a:tailEnd type="triangle" w="med" len="med"/>
        </a:ln>
      </dgm:spPr>
      <dgm:t>
        <a:bodyPr/>
        <a:lstStyle/>
        <a:p>
          <a:endParaRPr lang="en-CH"/>
        </a:p>
      </dgm:t>
    </dgm:pt>
    <dgm:pt modelId="{3A1E9858-1D3C-4280-81B2-F3A69F9ADED2}" type="sibTrans" cxnId="{4B075C5F-BE4A-4AA2-869A-7A95EE8BE3EE}">
      <dgm:prSet/>
      <dgm:spPr/>
      <dgm:t>
        <a:bodyPr/>
        <a:lstStyle/>
        <a:p>
          <a:endParaRPr lang="en-CH"/>
        </a:p>
      </dgm:t>
    </dgm:pt>
    <dgm:pt modelId="{4E253086-855C-419B-9C26-1D2A12CA7E31}">
      <dgm:prSet phldrT="[Text]" custT="1"/>
      <dgm:spPr>
        <a:solidFill>
          <a:schemeClr val="accent2"/>
        </a:solidFill>
        <a:ln>
          <a:noFill/>
        </a:ln>
      </dgm:spPr>
      <dgm:t>
        <a:bodyPr/>
        <a:lstStyle/>
        <a:p>
          <a:r>
            <a:rPr lang="en-GB" sz="1800" dirty="0"/>
            <a:t>DaCe</a:t>
          </a:r>
          <a:endParaRPr lang="en-CH" sz="1800" dirty="0"/>
        </a:p>
      </dgm:t>
    </dgm:pt>
    <dgm:pt modelId="{3F6490E0-D9FD-4980-8D93-96E9638BA367}" type="parTrans" cxnId="{F3ED35F1-B8FB-4088-90C0-14994F69A832}">
      <dgm:prSet/>
      <dgm:spPr>
        <a:ln w="19050">
          <a:solidFill>
            <a:schemeClr val="accent2"/>
          </a:solidFill>
          <a:headEnd type="none" w="med" len="med"/>
          <a:tailEnd type="triangle" w="med" len="med"/>
        </a:ln>
      </dgm:spPr>
      <dgm:t>
        <a:bodyPr/>
        <a:lstStyle/>
        <a:p>
          <a:endParaRPr lang="en-CH"/>
        </a:p>
      </dgm:t>
    </dgm:pt>
    <dgm:pt modelId="{51D003E4-D6B3-40B9-B5CA-FD613E8D60EC}" type="sibTrans" cxnId="{F3ED35F1-B8FB-4088-90C0-14994F69A832}">
      <dgm:prSet/>
      <dgm:spPr/>
      <dgm:t>
        <a:bodyPr/>
        <a:lstStyle/>
        <a:p>
          <a:endParaRPr lang="en-CH"/>
        </a:p>
      </dgm:t>
    </dgm:pt>
    <dgm:pt modelId="{D676A550-7372-4A6F-98EF-899101814A70}">
      <dgm:prSet phldrT="[Text]" custT="1"/>
      <dgm:spPr>
        <a:solidFill>
          <a:schemeClr val="accent2"/>
        </a:solidFill>
        <a:ln>
          <a:noFill/>
        </a:ln>
      </dgm:spPr>
      <dgm:t>
        <a:bodyPr/>
        <a:lstStyle/>
        <a:p>
          <a:r>
            <a:rPr lang="en-GB" sz="1800" dirty="0"/>
            <a:t>DCIR</a:t>
          </a:r>
          <a:endParaRPr lang="en-CH" sz="1800" dirty="0"/>
        </a:p>
      </dgm:t>
    </dgm:pt>
    <dgm:pt modelId="{6BADD6E9-184C-492F-9150-9A97D41E0832}" type="parTrans" cxnId="{8978FA66-F131-4726-8183-2AE977611156}">
      <dgm:prSet/>
      <dgm:spPr>
        <a:ln w="19050">
          <a:solidFill>
            <a:schemeClr val="accent2"/>
          </a:solidFill>
          <a:headEnd type="none" w="med" len="med"/>
          <a:tailEnd type="triangle" w="med" len="med"/>
        </a:ln>
      </dgm:spPr>
      <dgm:t>
        <a:bodyPr/>
        <a:lstStyle/>
        <a:p>
          <a:endParaRPr lang="en-CH"/>
        </a:p>
      </dgm:t>
    </dgm:pt>
    <dgm:pt modelId="{6B2AB984-F12C-4346-83F8-E7BE1779FA56}" type="sibTrans" cxnId="{8978FA66-F131-4726-8183-2AE977611156}">
      <dgm:prSet/>
      <dgm:spPr/>
      <dgm:t>
        <a:bodyPr/>
        <a:lstStyle/>
        <a:p>
          <a:endParaRPr lang="en-CH"/>
        </a:p>
      </dgm:t>
    </dgm:pt>
    <dgm:pt modelId="{A0144CBD-A604-4D04-B11A-68B573E8DC26}">
      <dgm:prSet phldrT="[Text]" custT="1"/>
      <dgm:spPr>
        <a:solidFill>
          <a:schemeClr val="accent2"/>
        </a:solidFill>
        <a:ln>
          <a:noFill/>
        </a:ln>
      </dgm:spPr>
      <dgm:t>
        <a:bodyPr/>
        <a:lstStyle/>
        <a:p>
          <a:r>
            <a:rPr lang="en-GB" sz="1800" dirty="0"/>
            <a:t>Torch-MLIR</a:t>
          </a:r>
          <a:endParaRPr lang="en-CH" sz="1800" dirty="0"/>
        </a:p>
      </dgm:t>
    </dgm:pt>
    <dgm:pt modelId="{2EE137A4-81A1-49BF-86A4-3631774DE661}" type="parTrans" cxnId="{7AD97315-5232-4144-8C4C-FA80B5EC5C37}">
      <dgm:prSet/>
      <dgm:spPr>
        <a:ln w="19050">
          <a:solidFill>
            <a:schemeClr val="accent3"/>
          </a:solidFill>
          <a:headEnd type="none" w="med" len="med"/>
          <a:tailEnd type="triangle" w="med" len="med"/>
        </a:ln>
      </dgm:spPr>
      <dgm:t>
        <a:bodyPr/>
        <a:lstStyle/>
        <a:p>
          <a:endParaRPr lang="en-CH"/>
        </a:p>
      </dgm:t>
    </dgm:pt>
    <dgm:pt modelId="{D8D20D1B-945B-42F9-B4AA-2DCBBCCA6AFF}" type="sibTrans" cxnId="{7AD97315-5232-4144-8C4C-FA80B5EC5C37}">
      <dgm:prSet/>
      <dgm:spPr/>
      <dgm:t>
        <a:bodyPr/>
        <a:lstStyle/>
        <a:p>
          <a:endParaRPr lang="en-CH"/>
        </a:p>
      </dgm:t>
    </dgm:pt>
    <dgm:pt modelId="{78873E82-3409-4476-8165-CE9825375DCE}">
      <dgm:prSet phldrT="[Text]" custT="1"/>
      <dgm:spPr>
        <a:solidFill>
          <a:schemeClr val="bg2"/>
        </a:solidFill>
        <a:ln>
          <a:noFill/>
        </a:ln>
      </dgm:spPr>
      <dgm:t>
        <a:bodyPr/>
        <a:lstStyle/>
        <a:p>
          <a:r>
            <a:rPr lang="en-GB" sz="1800" dirty="0"/>
            <a:t>Torch-MLIR</a:t>
          </a:r>
          <a:endParaRPr lang="en-CH" sz="1800" dirty="0"/>
        </a:p>
      </dgm:t>
    </dgm:pt>
    <dgm:pt modelId="{7D226723-DEE5-4BD6-9740-348212E34212}" type="parTrans" cxnId="{B592D5A5-6281-49A7-85C4-0C45EF209DFF}">
      <dgm:prSet/>
      <dgm:spPr>
        <a:ln w="19050">
          <a:solidFill>
            <a:schemeClr val="accent3"/>
          </a:solidFill>
          <a:headEnd type="none" w="med" len="med"/>
          <a:tailEnd type="triangle" w="med" len="med"/>
        </a:ln>
      </dgm:spPr>
      <dgm:t>
        <a:bodyPr/>
        <a:lstStyle/>
        <a:p>
          <a:endParaRPr lang="en-CH"/>
        </a:p>
      </dgm:t>
    </dgm:pt>
    <dgm:pt modelId="{A129710F-BDFC-48FF-8FA3-96E15CA54602}" type="sibTrans" cxnId="{B592D5A5-6281-49A7-85C4-0C45EF209DFF}">
      <dgm:prSet/>
      <dgm:spPr/>
      <dgm:t>
        <a:bodyPr/>
        <a:lstStyle/>
        <a:p>
          <a:endParaRPr lang="en-CH"/>
        </a:p>
      </dgm:t>
    </dgm:pt>
    <dgm:pt modelId="{B1D0E327-5F05-4BBB-B5E7-1A4B01D3AD54}">
      <dgm:prSet phldrT="[Text]" custT="1"/>
      <dgm:spPr>
        <a:noFill/>
        <a:ln w="19050">
          <a:solidFill>
            <a:schemeClr val="tx2"/>
          </a:solidFill>
          <a:prstDash val="sysDash"/>
        </a:ln>
      </dgm:spPr>
      <dgm:t>
        <a:bodyPr/>
        <a:lstStyle/>
        <a:p>
          <a:r>
            <a:rPr lang="en-GB" sz="1800" dirty="0">
              <a:solidFill>
                <a:schemeClr val="tx2"/>
              </a:solidFill>
            </a:rPr>
            <a:t>PyTorch</a:t>
          </a:r>
          <a:endParaRPr lang="en-CH" sz="1800" dirty="0">
            <a:solidFill>
              <a:schemeClr val="tx2"/>
            </a:solidFill>
          </a:endParaRPr>
        </a:p>
      </dgm:t>
    </dgm:pt>
    <dgm:pt modelId="{D67A1540-3538-425F-A312-50A28C81A289}" type="parTrans" cxnId="{748CA976-5B50-48AD-ABA2-A9F0135F25A9}">
      <dgm:prSet/>
      <dgm:spPr>
        <a:ln w="19050">
          <a:solidFill>
            <a:schemeClr val="tx2"/>
          </a:solidFill>
          <a:prstDash val="sysDash"/>
        </a:ln>
      </dgm:spPr>
      <dgm:t>
        <a:bodyPr/>
        <a:lstStyle/>
        <a:p>
          <a:endParaRPr lang="en-CH"/>
        </a:p>
      </dgm:t>
    </dgm:pt>
    <dgm:pt modelId="{7A220C16-B2E7-4BE6-8BFB-7761ACD262F0}" type="sibTrans" cxnId="{748CA976-5B50-48AD-ABA2-A9F0135F25A9}">
      <dgm:prSet/>
      <dgm:spPr/>
      <dgm:t>
        <a:bodyPr/>
        <a:lstStyle/>
        <a:p>
          <a:endParaRPr lang="en-CH"/>
        </a:p>
      </dgm:t>
    </dgm:pt>
    <dgm:pt modelId="{43989E57-312F-430D-B8F3-8FDFB58A62CF}">
      <dgm:prSet phldrT="[Text]" custT="1"/>
      <dgm:spPr>
        <a:noFill/>
        <a:ln w="19050">
          <a:solidFill>
            <a:schemeClr val="accent6"/>
          </a:solidFill>
          <a:prstDash val="sysDash"/>
        </a:ln>
      </dgm:spPr>
      <dgm:t>
        <a:bodyPr/>
        <a:lstStyle/>
        <a:p>
          <a:r>
            <a:rPr lang="en-GB" sz="1800" dirty="0">
              <a:solidFill>
                <a:schemeClr val="accent6"/>
              </a:solidFill>
            </a:rPr>
            <a:t>PyTorch (JIT)</a:t>
          </a:r>
          <a:endParaRPr lang="en-CH" sz="1800" dirty="0">
            <a:solidFill>
              <a:schemeClr val="accent6"/>
            </a:solidFill>
          </a:endParaRPr>
        </a:p>
      </dgm:t>
    </dgm:pt>
    <dgm:pt modelId="{E4AA1B50-2588-4259-BAA8-35F84A2D09DE}" type="parTrans" cxnId="{166A62FE-94B2-4098-84C1-442350C2ECCE}">
      <dgm:prSet/>
      <dgm:spPr>
        <a:ln w="19050">
          <a:solidFill>
            <a:schemeClr val="accent6"/>
          </a:solidFill>
          <a:prstDash val="sysDash"/>
        </a:ln>
      </dgm:spPr>
      <dgm:t>
        <a:bodyPr/>
        <a:lstStyle/>
        <a:p>
          <a:endParaRPr lang="en-CH"/>
        </a:p>
      </dgm:t>
    </dgm:pt>
    <dgm:pt modelId="{2E720670-55F3-4279-B01A-1A64643BF762}" type="sibTrans" cxnId="{166A62FE-94B2-4098-84C1-442350C2ECCE}">
      <dgm:prSet/>
      <dgm:spPr/>
      <dgm:t>
        <a:bodyPr/>
        <a:lstStyle/>
        <a:p>
          <a:endParaRPr lang="en-CH"/>
        </a:p>
      </dgm:t>
    </dgm:pt>
    <dgm:pt modelId="{BA9B977E-5069-4D54-90B3-15BC6D0B7C4D}">
      <dgm:prSet phldrT="[Text]" custT="1"/>
      <dgm:spPr>
        <a:noFill/>
        <a:ln w="19050">
          <a:solidFill>
            <a:schemeClr val="accent4"/>
          </a:solidFill>
          <a:prstDash val="sysDash"/>
        </a:ln>
      </dgm:spPr>
      <dgm:t>
        <a:bodyPr/>
        <a:lstStyle/>
        <a:p>
          <a:r>
            <a:rPr lang="en-GB" sz="1800" dirty="0">
              <a:solidFill>
                <a:schemeClr val="accent4"/>
              </a:solidFill>
            </a:rPr>
            <a:t>Torch-MLIR</a:t>
          </a:r>
          <a:endParaRPr lang="en-CH" sz="1800" dirty="0">
            <a:solidFill>
              <a:schemeClr val="accent4"/>
            </a:solidFill>
          </a:endParaRPr>
        </a:p>
      </dgm:t>
    </dgm:pt>
    <dgm:pt modelId="{9D157598-293A-4EAC-8A2F-ABC48BC04DCE}" type="parTrans" cxnId="{08C6F49D-46DE-44DB-9C1D-14594984AA5E}">
      <dgm:prSet/>
      <dgm:spPr>
        <a:ln w="19050">
          <a:solidFill>
            <a:schemeClr val="accent4"/>
          </a:solidFill>
          <a:prstDash val="sysDash"/>
        </a:ln>
      </dgm:spPr>
      <dgm:t>
        <a:bodyPr/>
        <a:lstStyle/>
        <a:p>
          <a:endParaRPr lang="en-CH"/>
        </a:p>
      </dgm:t>
    </dgm:pt>
    <dgm:pt modelId="{DFE24E11-3655-42D8-9143-7C93908AE99D}" type="sibTrans" cxnId="{08C6F49D-46DE-44DB-9C1D-14594984AA5E}">
      <dgm:prSet/>
      <dgm:spPr/>
      <dgm:t>
        <a:bodyPr/>
        <a:lstStyle/>
        <a:p>
          <a:endParaRPr lang="en-CH"/>
        </a:p>
      </dgm:t>
    </dgm:pt>
    <dgm:pt modelId="{59234DD4-326A-483B-A66F-C5D5866E778A}">
      <dgm:prSet phldrT="[Text]" custT="1"/>
      <dgm:spPr>
        <a:noFill/>
        <a:ln w="19050">
          <a:solidFill>
            <a:schemeClr val="bg2"/>
          </a:solidFill>
          <a:prstDash val="sysDash"/>
        </a:ln>
      </dgm:spPr>
      <dgm:t>
        <a:bodyPr/>
        <a:lstStyle/>
        <a:p>
          <a:r>
            <a:rPr lang="en-GB" sz="1800" dirty="0">
              <a:solidFill>
                <a:schemeClr val="bg2"/>
              </a:solidFill>
            </a:rPr>
            <a:t>DCIR</a:t>
          </a:r>
          <a:endParaRPr lang="en-CH" sz="1800" dirty="0">
            <a:solidFill>
              <a:schemeClr val="bg2"/>
            </a:solidFill>
          </a:endParaRPr>
        </a:p>
      </dgm:t>
    </dgm:pt>
    <dgm:pt modelId="{BECD86EA-8AFA-4856-B112-C8B73AF1C240}" type="parTrans" cxnId="{98E230D1-3E15-465C-B380-1659EECE258A}">
      <dgm:prSet/>
      <dgm:spPr>
        <a:ln w="19050">
          <a:solidFill>
            <a:schemeClr val="bg2"/>
          </a:solidFill>
          <a:prstDash val="sysDash"/>
        </a:ln>
      </dgm:spPr>
      <dgm:t>
        <a:bodyPr/>
        <a:lstStyle/>
        <a:p>
          <a:endParaRPr lang="en-CH"/>
        </a:p>
      </dgm:t>
    </dgm:pt>
    <dgm:pt modelId="{DBE9C932-0A29-4132-BBBA-1000D8E06138}" type="sibTrans" cxnId="{98E230D1-3E15-465C-B380-1659EECE258A}">
      <dgm:prSet/>
      <dgm:spPr/>
      <dgm:t>
        <a:bodyPr/>
        <a:lstStyle/>
        <a:p>
          <a:endParaRPr lang="en-CH"/>
        </a:p>
      </dgm:t>
    </dgm:pt>
    <dgm:pt modelId="{76528B39-FD04-4B33-98FC-C65B6094C954}">
      <dgm:prSet phldrT="[Text]" custT="1"/>
      <dgm:spPr>
        <a:noFill/>
        <a:ln w="19050">
          <a:solidFill>
            <a:schemeClr val="accent2"/>
          </a:solidFill>
          <a:prstDash val="sysDash"/>
        </a:ln>
      </dgm:spPr>
      <dgm:t>
        <a:bodyPr/>
        <a:lstStyle/>
        <a:p>
          <a:r>
            <a:rPr lang="en-GB" sz="1800" dirty="0">
              <a:solidFill>
                <a:schemeClr val="accent2"/>
              </a:solidFill>
            </a:rPr>
            <a:t>DCIR + ICC</a:t>
          </a:r>
          <a:endParaRPr lang="en-CH" sz="1800" dirty="0">
            <a:solidFill>
              <a:schemeClr val="accent2"/>
            </a:solidFill>
          </a:endParaRPr>
        </a:p>
      </dgm:t>
    </dgm:pt>
    <dgm:pt modelId="{1966D834-E0A9-461B-996F-C0C3BF759B72}" type="parTrans" cxnId="{A0127EDC-9814-4E2C-89CC-7066ADE439EE}">
      <dgm:prSet/>
      <dgm:spPr>
        <a:ln w="19050">
          <a:solidFill>
            <a:schemeClr val="accent2"/>
          </a:solidFill>
          <a:prstDash val="sysDash"/>
        </a:ln>
      </dgm:spPr>
      <dgm:t>
        <a:bodyPr/>
        <a:lstStyle/>
        <a:p>
          <a:endParaRPr lang="en-CH"/>
        </a:p>
      </dgm:t>
    </dgm:pt>
    <dgm:pt modelId="{0071F2E7-8309-4BC0-B75F-86D09D2727FA}" type="sibTrans" cxnId="{A0127EDC-9814-4E2C-89CC-7066ADE439EE}">
      <dgm:prSet/>
      <dgm:spPr/>
      <dgm:t>
        <a:bodyPr/>
        <a:lstStyle/>
        <a:p>
          <a:endParaRPr lang="en-CH"/>
        </a:p>
      </dgm:t>
    </dgm:pt>
    <dgm:pt modelId="{2B725060-A801-40E2-8B90-AAC367390F71}">
      <dgm:prSet phldrT="[Text]" custT="1"/>
      <dgm:spPr>
        <a:solidFill>
          <a:schemeClr val="accent2"/>
        </a:solidFill>
        <a:ln>
          <a:noFill/>
        </a:ln>
      </dgm:spPr>
      <dgm:t>
        <a:bodyPr/>
        <a:lstStyle/>
        <a:p>
          <a:r>
            <a:rPr lang="en-GB" sz="1800" dirty="0"/>
            <a:t>MHLO</a:t>
          </a:r>
          <a:endParaRPr lang="en-CH" sz="1800" dirty="0"/>
        </a:p>
      </dgm:t>
    </dgm:pt>
    <dgm:pt modelId="{7C318912-8F37-483E-95E6-345B6BFD568F}" type="parTrans" cxnId="{16319899-EB2B-4A5C-9B38-37AF29432F2A}">
      <dgm:prSet/>
      <dgm:spPr>
        <a:ln w="19050">
          <a:solidFill>
            <a:schemeClr val="accent2"/>
          </a:solidFill>
          <a:headEnd type="none" w="med" len="med"/>
          <a:tailEnd type="triangle" w="med" len="med"/>
        </a:ln>
      </dgm:spPr>
      <dgm:t>
        <a:bodyPr/>
        <a:lstStyle/>
        <a:p>
          <a:endParaRPr lang="en-CH"/>
        </a:p>
      </dgm:t>
    </dgm:pt>
    <dgm:pt modelId="{A101BE5A-C5EA-4B94-B28B-1C15A64E3FC5}" type="sibTrans" cxnId="{16319899-EB2B-4A5C-9B38-37AF29432F2A}">
      <dgm:prSet/>
      <dgm:spPr/>
      <dgm:t>
        <a:bodyPr/>
        <a:lstStyle/>
        <a:p>
          <a:endParaRPr lang="en-CH"/>
        </a:p>
      </dgm:t>
    </dgm:pt>
    <dgm:pt modelId="{48DAF083-312E-4972-A104-CF159C6E9BB3}">
      <dgm:prSet phldrT="[Text]" custT="1"/>
      <dgm:spPr>
        <a:solidFill>
          <a:schemeClr val="bg2"/>
        </a:solidFill>
        <a:ln>
          <a:noFill/>
        </a:ln>
      </dgm:spPr>
      <dgm:t>
        <a:bodyPr/>
        <a:lstStyle/>
        <a:p>
          <a:r>
            <a:rPr lang="en-GB" sz="1800" dirty="0"/>
            <a:t>MHLO</a:t>
          </a:r>
          <a:endParaRPr lang="en-CH" sz="1800" dirty="0"/>
        </a:p>
      </dgm:t>
    </dgm:pt>
    <dgm:pt modelId="{3972AA39-59AA-4774-A7BC-D98F98957FB1}" type="parTrans" cxnId="{AA431F03-FB29-4BBB-9184-9ABDBFDBF950}">
      <dgm:prSet/>
      <dgm:spPr>
        <a:ln w="19050">
          <a:solidFill>
            <a:schemeClr val="bg2"/>
          </a:solidFill>
          <a:headEnd type="none" w="med" len="med"/>
          <a:tailEnd type="triangle" w="med" len="med"/>
        </a:ln>
      </dgm:spPr>
      <dgm:t>
        <a:bodyPr/>
        <a:lstStyle/>
        <a:p>
          <a:endParaRPr lang="en-CH"/>
        </a:p>
      </dgm:t>
    </dgm:pt>
    <dgm:pt modelId="{E5E062BF-6FB7-4E1D-A228-8F8D6A556339}" type="sibTrans" cxnId="{AA431F03-FB29-4BBB-9184-9ABDBFDBF950}">
      <dgm:prSet/>
      <dgm:spPr/>
      <dgm:t>
        <a:bodyPr/>
        <a:lstStyle/>
        <a:p>
          <a:endParaRPr lang="en-CH"/>
        </a:p>
      </dgm:t>
    </dgm:pt>
    <dgm:pt modelId="{7B370ED4-B503-4C48-82F1-40EA0FBCF8EB}" type="pres">
      <dgm:prSet presAssocID="{B41E8C95-C230-400F-8E79-732A7D78B656}" presName="hierChild1" presStyleCnt="0">
        <dgm:presLayoutVars>
          <dgm:orgChart val="1"/>
          <dgm:chPref val="1"/>
          <dgm:dir/>
          <dgm:animOne val="branch"/>
          <dgm:animLvl val="lvl"/>
          <dgm:resizeHandles/>
        </dgm:presLayoutVars>
      </dgm:prSet>
      <dgm:spPr/>
    </dgm:pt>
    <dgm:pt modelId="{18927FE8-2CAC-4BE8-A45E-FAA5DB114AD6}" type="pres">
      <dgm:prSet presAssocID="{218C0C00-8D52-4ACB-92DD-666D6F9CFA37}" presName="hierRoot1" presStyleCnt="0">
        <dgm:presLayoutVars>
          <dgm:hierBranch val="init"/>
        </dgm:presLayoutVars>
      </dgm:prSet>
      <dgm:spPr/>
    </dgm:pt>
    <dgm:pt modelId="{4AF28974-6A5B-439B-AADB-5AE42964C09D}" type="pres">
      <dgm:prSet presAssocID="{218C0C00-8D52-4ACB-92DD-666D6F9CFA37}" presName="rootComposite1" presStyleCnt="0"/>
      <dgm:spPr/>
    </dgm:pt>
    <dgm:pt modelId="{FA36147F-EE7D-403B-A8CB-EC58CC2AB26F}" type="pres">
      <dgm:prSet presAssocID="{218C0C00-8D52-4ACB-92DD-666D6F9CFA37}" presName="rootText1" presStyleLbl="node0" presStyleIdx="0" presStyleCnt="1" custScaleY="86617">
        <dgm:presLayoutVars>
          <dgm:chPref val="3"/>
        </dgm:presLayoutVars>
      </dgm:prSet>
      <dgm:spPr/>
    </dgm:pt>
    <dgm:pt modelId="{B1CD5B09-3818-4A23-A34B-50F4BB444E27}" type="pres">
      <dgm:prSet presAssocID="{218C0C00-8D52-4ACB-92DD-666D6F9CFA37}" presName="rootConnector1" presStyleLbl="node1" presStyleIdx="0" presStyleCnt="0"/>
      <dgm:spPr/>
    </dgm:pt>
    <dgm:pt modelId="{320DC4A9-266C-49B4-868B-F8327597C283}" type="pres">
      <dgm:prSet presAssocID="{218C0C00-8D52-4ACB-92DD-666D6F9CFA37}" presName="hierChild2" presStyleCnt="0"/>
      <dgm:spPr/>
    </dgm:pt>
    <dgm:pt modelId="{D0375F40-04D0-48FC-83FB-0A4F3618D812}" type="pres">
      <dgm:prSet presAssocID="{3C1593C9-9BC4-4B26-ACAA-98467776BA23}" presName="Name64" presStyleLbl="parChTrans1D2" presStyleIdx="0" presStyleCnt="5"/>
      <dgm:spPr/>
    </dgm:pt>
    <dgm:pt modelId="{42032766-EFFA-4C2C-80B5-B476C013B6E2}" type="pres">
      <dgm:prSet presAssocID="{6BD70377-F70A-41B8-AC51-DCB155462852}" presName="hierRoot2" presStyleCnt="0">
        <dgm:presLayoutVars>
          <dgm:hierBranch val="init"/>
        </dgm:presLayoutVars>
      </dgm:prSet>
      <dgm:spPr/>
    </dgm:pt>
    <dgm:pt modelId="{AE86BAB9-1398-4086-AE78-97BD943606FC}" type="pres">
      <dgm:prSet presAssocID="{6BD70377-F70A-41B8-AC51-DCB155462852}" presName="rootComposite" presStyleCnt="0"/>
      <dgm:spPr/>
    </dgm:pt>
    <dgm:pt modelId="{41FCF512-B3B7-43A0-AD44-8D002B6A10DE}" type="pres">
      <dgm:prSet presAssocID="{6BD70377-F70A-41B8-AC51-DCB155462852}" presName="rootText" presStyleLbl="node2" presStyleIdx="0" presStyleCnt="5" custScaleY="86617">
        <dgm:presLayoutVars>
          <dgm:chPref val="3"/>
        </dgm:presLayoutVars>
      </dgm:prSet>
      <dgm:spPr/>
    </dgm:pt>
    <dgm:pt modelId="{1F3BBB51-64C5-433A-B307-FBD799E5452C}" type="pres">
      <dgm:prSet presAssocID="{6BD70377-F70A-41B8-AC51-DCB155462852}" presName="rootConnector" presStyleLbl="node2" presStyleIdx="0" presStyleCnt="5"/>
      <dgm:spPr/>
    </dgm:pt>
    <dgm:pt modelId="{43916CD3-7357-4CCC-89D6-3BBA09971351}" type="pres">
      <dgm:prSet presAssocID="{6BD70377-F70A-41B8-AC51-DCB155462852}" presName="hierChild4" presStyleCnt="0"/>
      <dgm:spPr/>
    </dgm:pt>
    <dgm:pt modelId="{0B37FA26-576C-4629-AAF9-1F8916056207}" type="pres">
      <dgm:prSet presAssocID="{D67A1540-3538-425F-A312-50A28C81A289}" presName="Name64" presStyleLbl="parChTrans1D3" presStyleIdx="0" presStyleCnt="5"/>
      <dgm:spPr/>
    </dgm:pt>
    <dgm:pt modelId="{96CC8DFF-D400-4E1B-8A8A-77FA34FB613E}" type="pres">
      <dgm:prSet presAssocID="{B1D0E327-5F05-4BBB-B5E7-1A4B01D3AD54}" presName="hierRoot2" presStyleCnt="0">
        <dgm:presLayoutVars>
          <dgm:hierBranch val="init"/>
        </dgm:presLayoutVars>
      </dgm:prSet>
      <dgm:spPr/>
    </dgm:pt>
    <dgm:pt modelId="{516E5DB0-2408-4671-8F6B-A5F90D9A2233}" type="pres">
      <dgm:prSet presAssocID="{B1D0E327-5F05-4BBB-B5E7-1A4B01D3AD54}" presName="rootComposite" presStyleCnt="0"/>
      <dgm:spPr/>
    </dgm:pt>
    <dgm:pt modelId="{1A20918E-B982-4C22-9C48-8E41DA1E7F9D}" type="pres">
      <dgm:prSet presAssocID="{B1D0E327-5F05-4BBB-B5E7-1A4B01D3AD54}" presName="rootText" presStyleLbl="node3" presStyleIdx="0" presStyleCnt="5" custScaleY="86617">
        <dgm:presLayoutVars>
          <dgm:chPref val="3"/>
        </dgm:presLayoutVars>
      </dgm:prSet>
      <dgm:spPr>
        <a:prstGeom prst="roundRect">
          <a:avLst/>
        </a:prstGeom>
      </dgm:spPr>
    </dgm:pt>
    <dgm:pt modelId="{64BA64DA-B807-46DB-BBC9-C6909BFAD318}" type="pres">
      <dgm:prSet presAssocID="{B1D0E327-5F05-4BBB-B5E7-1A4B01D3AD54}" presName="rootConnector" presStyleLbl="node3" presStyleIdx="0" presStyleCnt="5"/>
      <dgm:spPr/>
    </dgm:pt>
    <dgm:pt modelId="{4C0C6F23-9E26-41D9-B896-F89BDFE4303E}" type="pres">
      <dgm:prSet presAssocID="{B1D0E327-5F05-4BBB-B5E7-1A4B01D3AD54}" presName="hierChild4" presStyleCnt="0"/>
      <dgm:spPr/>
    </dgm:pt>
    <dgm:pt modelId="{744E87C6-6A99-43FE-B164-60EFA6BB65FF}" type="pres">
      <dgm:prSet presAssocID="{B1D0E327-5F05-4BBB-B5E7-1A4B01D3AD54}" presName="hierChild5" presStyleCnt="0"/>
      <dgm:spPr/>
    </dgm:pt>
    <dgm:pt modelId="{B3474DC4-3FC2-4143-8C75-80F49BD9B051}" type="pres">
      <dgm:prSet presAssocID="{6BD70377-F70A-41B8-AC51-DCB155462852}" presName="hierChild5" presStyleCnt="0"/>
      <dgm:spPr/>
    </dgm:pt>
    <dgm:pt modelId="{E4AEB899-088D-4EE3-B9CA-D4BC120D2395}" type="pres">
      <dgm:prSet presAssocID="{75442773-0007-4559-8ABA-3C5BD56E89FC}" presName="Name64" presStyleLbl="parChTrans1D2" presStyleIdx="1" presStyleCnt="5"/>
      <dgm:spPr/>
    </dgm:pt>
    <dgm:pt modelId="{C58D74C6-BD3C-4518-AB34-3FF79E42BAAF}" type="pres">
      <dgm:prSet presAssocID="{78E4C41D-8DB4-4E21-9972-058E47750C1A}" presName="hierRoot2" presStyleCnt="0">
        <dgm:presLayoutVars>
          <dgm:hierBranch val="init"/>
        </dgm:presLayoutVars>
      </dgm:prSet>
      <dgm:spPr/>
    </dgm:pt>
    <dgm:pt modelId="{739FAB3B-5F00-4483-A62A-173D94FE64CE}" type="pres">
      <dgm:prSet presAssocID="{78E4C41D-8DB4-4E21-9972-058E47750C1A}" presName="rootComposite" presStyleCnt="0"/>
      <dgm:spPr/>
    </dgm:pt>
    <dgm:pt modelId="{BC8663B6-4385-4CB7-A267-42081E5FE788}" type="pres">
      <dgm:prSet presAssocID="{78E4C41D-8DB4-4E21-9972-058E47750C1A}" presName="rootText" presStyleLbl="node2" presStyleIdx="1" presStyleCnt="5" custScaleY="86617">
        <dgm:presLayoutVars>
          <dgm:chPref val="3"/>
        </dgm:presLayoutVars>
      </dgm:prSet>
      <dgm:spPr/>
    </dgm:pt>
    <dgm:pt modelId="{68F74D93-6C8B-4ADC-AD84-5E919BD6FF32}" type="pres">
      <dgm:prSet presAssocID="{78E4C41D-8DB4-4E21-9972-058E47750C1A}" presName="rootConnector" presStyleLbl="node2" presStyleIdx="1" presStyleCnt="5"/>
      <dgm:spPr/>
    </dgm:pt>
    <dgm:pt modelId="{859B1129-FA35-4A4E-998D-86901EDCBA8E}" type="pres">
      <dgm:prSet presAssocID="{78E4C41D-8DB4-4E21-9972-058E47750C1A}" presName="hierChild4" presStyleCnt="0"/>
      <dgm:spPr/>
    </dgm:pt>
    <dgm:pt modelId="{4976A4DD-2EE7-4600-892C-1754EAAC4640}" type="pres">
      <dgm:prSet presAssocID="{E4AA1B50-2588-4259-BAA8-35F84A2D09DE}" presName="Name64" presStyleLbl="parChTrans1D3" presStyleIdx="1" presStyleCnt="5"/>
      <dgm:spPr/>
    </dgm:pt>
    <dgm:pt modelId="{5A4E46C1-6E7B-4D6A-B670-9467C9613794}" type="pres">
      <dgm:prSet presAssocID="{43989E57-312F-430D-B8F3-8FDFB58A62CF}" presName="hierRoot2" presStyleCnt="0">
        <dgm:presLayoutVars>
          <dgm:hierBranch val="init"/>
        </dgm:presLayoutVars>
      </dgm:prSet>
      <dgm:spPr/>
    </dgm:pt>
    <dgm:pt modelId="{55B1CB14-B68E-40F3-94C3-9B320F176309}" type="pres">
      <dgm:prSet presAssocID="{43989E57-312F-430D-B8F3-8FDFB58A62CF}" presName="rootComposite" presStyleCnt="0"/>
      <dgm:spPr/>
    </dgm:pt>
    <dgm:pt modelId="{CB90A2FC-6554-440F-B294-B23EBF903315}" type="pres">
      <dgm:prSet presAssocID="{43989E57-312F-430D-B8F3-8FDFB58A62CF}" presName="rootText" presStyleLbl="node3" presStyleIdx="1" presStyleCnt="5" custScaleY="86617">
        <dgm:presLayoutVars>
          <dgm:chPref val="3"/>
        </dgm:presLayoutVars>
      </dgm:prSet>
      <dgm:spPr>
        <a:prstGeom prst="roundRect">
          <a:avLst/>
        </a:prstGeom>
      </dgm:spPr>
    </dgm:pt>
    <dgm:pt modelId="{660AD57C-5A42-4E92-8FCA-A91A10E408E7}" type="pres">
      <dgm:prSet presAssocID="{43989E57-312F-430D-B8F3-8FDFB58A62CF}" presName="rootConnector" presStyleLbl="node3" presStyleIdx="1" presStyleCnt="5"/>
      <dgm:spPr/>
    </dgm:pt>
    <dgm:pt modelId="{4BFCF529-3861-4D0D-8A4A-37DADC4D24EE}" type="pres">
      <dgm:prSet presAssocID="{43989E57-312F-430D-B8F3-8FDFB58A62CF}" presName="hierChild4" presStyleCnt="0"/>
      <dgm:spPr/>
    </dgm:pt>
    <dgm:pt modelId="{D49A3BAB-0A1A-4A0B-BB6D-929A95847457}" type="pres">
      <dgm:prSet presAssocID="{43989E57-312F-430D-B8F3-8FDFB58A62CF}" presName="hierChild5" presStyleCnt="0"/>
      <dgm:spPr/>
    </dgm:pt>
    <dgm:pt modelId="{FDFD504E-DBA0-4500-BDBD-820C4C34E54E}" type="pres">
      <dgm:prSet presAssocID="{78E4C41D-8DB4-4E21-9972-058E47750C1A}" presName="hierChild5" presStyleCnt="0"/>
      <dgm:spPr/>
    </dgm:pt>
    <dgm:pt modelId="{2E991A48-DB3B-4435-B37C-569FEB96857F}" type="pres">
      <dgm:prSet presAssocID="{13034200-DE41-492F-AFE5-3BA78456D79E}" presName="Name64" presStyleLbl="parChTrans1D2" presStyleIdx="2" presStyleCnt="5"/>
      <dgm:spPr/>
    </dgm:pt>
    <dgm:pt modelId="{F09D1633-A9CE-4C5B-AE5B-0FD720A527FF}" type="pres">
      <dgm:prSet presAssocID="{CEC5DDDB-9B70-4F45-B01A-D190136ECCF0}" presName="hierRoot2" presStyleCnt="0">
        <dgm:presLayoutVars>
          <dgm:hierBranch val="init"/>
        </dgm:presLayoutVars>
      </dgm:prSet>
      <dgm:spPr/>
    </dgm:pt>
    <dgm:pt modelId="{A38B209A-52AB-4A58-9275-F2E0AAA3132B}" type="pres">
      <dgm:prSet presAssocID="{CEC5DDDB-9B70-4F45-B01A-D190136ECCF0}" presName="rootComposite" presStyleCnt="0"/>
      <dgm:spPr/>
    </dgm:pt>
    <dgm:pt modelId="{5380B369-49E3-4173-9173-44A1C48DF16B}" type="pres">
      <dgm:prSet presAssocID="{CEC5DDDB-9B70-4F45-B01A-D190136ECCF0}" presName="rootText" presStyleLbl="node2" presStyleIdx="2" presStyleCnt="5" custScaleY="86617">
        <dgm:presLayoutVars>
          <dgm:chPref val="3"/>
        </dgm:presLayoutVars>
      </dgm:prSet>
      <dgm:spPr/>
    </dgm:pt>
    <dgm:pt modelId="{C0E67290-4059-4108-BB80-80CC549FDD98}" type="pres">
      <dgm:prSet presAssocID="{CEC5DDDB-9B70-4F45-B01A-D190136ECCF0}" presName="rootConnector" presStyleLbl="node2" presStyleIdx="2" presStyleCnt="5"/>
      <dgm:spPr/>
    </dgm:pt>
    <dgm:pt modelId="{F2BC1987-ACCA-4D70-B295-115EA03C3CE1}" type="pres">
      <dgm:prSet presAssocID="{CEC5DDDB-9B70-4F45-B01A-D190136ECCF0}" presName="hierChild4" presStyleCnt="0"/>
      <dgm:spPr/>
    </dgm:pt>
    <dgm:pt modelId="{4DACD768-9E62-43BF-B119-323E0241E357}" type="pres">
      <dgm:prSet presAssocID="{86C734D9-29D3-4885-BB3A-407FF4EA4E07}" presName="Name64" presStyleLbl="parChTrans1D3" presStyleIdx="2" presStyleCnt="5"/>
      <dgm:spPr/>
    </dgm:pt>
    <dgm:pt modelId="{49923226-9AE9-4207-9896-2025C21596F2}" type="pres">
      <dgm:prSet presAssocID="{6845F62D-4A38-4E1D-9101-92B9F2EBF787}" presName="hierRoot2" presStyleCnt="0">
        <dgm:presLayoutVars>
          <dgm:hierBranch val="init"/>
        </dgm:presLayoutVars>
      </dgm:prSet>
      <dgm:spPr/>
    </dgm:pt>
    <dgm:pt modelId="{3BC90B21-3EB8-4305-A0E7-EDB17AB29123}" type="pres">
      <dgm:prSet presAssocID="{6845F62D-4A38-4E1D-9101-92B9F2EBF787}" presName="rootComposite" presStyleCnt="0"/>
      <dgm:spPr/>
    </dgm:pt>
    <dgm:pt modelId="{9F23F127-F6BA-4A3E-8DA3-797D48AC1A4F}" type="pres">
      <dgm:prSet presAssocID="{6845F62D-4A38-4E1D-9101-92B9F2EBF787}" presName="rootText" presStyleLbl="node3" presStyleIdx="2" presStyleCnt="5" custScaleY="86617">
        <dgm:presLayoutVars>
          <dgm:chPref val="3"/>
        </dgm:presLayoutVars>
      </dgm:prSet>
      <dgm:spPr/>
    </dgm:pt>
    <dgm:pt modelId="{72E6ACC7-5445-49C2-BA70-00402424D00D}" type="pres">
      <dgm:prSet presAssocID="{6845F62D-4A38-4E1D-9101-92B9F2EBF787}" presName="rootConnector" presStyleLbl="node3" presStyleIdx="2" presStyleCnt="5"/>
      <dgm:spPr/>
    </dgm:pt>
    <dgm:pt modelId="{BC33FB6B-D3A0-430B-B64F-96894282027F}" type="pres">
      <dgm:prSet presAssocID="{6845F62D-4A38-4E1D-9101-92B9F2EBF787}" presName="hierChild4" presStyleCnt="0"/>
      <dgm:spPr/>
    </dgm:pt>
    <dgm:pt modelId="{E125F069-F02F-48F0-BD53-AA2C653DEA14}" type="pres">
      <dgm:prSet presAssocID="{07AB2E5E-C92C-4015-8C35-2420B8132BC9}" presName="Name64" presStyleLbl="parChTrans1D4" presStyleIdx="0" presStyleCnt="10"/>
      <dgm:spPr/>
    </dgm:pt>
    <dgm:pt modelId="{A1C1DB86-13AC-4C05-89D4-A278CABBD694}" type="pres">
      <dgm:prSet presAssocID="{8C470B07-6AC5-449F-8CB4-552EBDCB66D0}" presName="hierRoot2" presStyleCnt="0">
        <dgm:presLayoutVars>
          <dgm:hierBranch val="init"/>
        </dgm:presLayoutVars>
      </dgm:prSet>
      <dgm:spPr/>
    </dgm:pt>
    <dgm:pt modelId="{03A37EAE-65A7-4750-8503-AB3DE0AD553E}" type="pres">
      <dgm:prSet presAssocID="{8C470B07-6AC5-449F-8CB4-552EBDCB66D0}" presName="rootComposite" presStyleCnt="0"/>
      <dgm:spPr/>
    </dgm:pt>
    <dgm:pt modelId="{92204177-A409-4C4E-B3B1-AFD8DB1FB897}" type="pres">
      <dgm:prSet presAssocID="{8C470B07-6AC5-449F-8CB4-552EBDCB66D0}" presName="rootText" presStyleLbl="node4" presStyleIdx="0" presStyleCnt="10" custScaleX="134476" custScaleY="86617">
        <dgm:presLayoutVars>
          <dgm:chPref val="3"/>
        </dgm:presLayoutVars>
      </dgm:prSet>
      <dgm:spPr/>
    </dgm:pt>
    <dgm:pt modelId="{EC28EB64-0830-4D42-861C-EBA3B70A5718}" type="pres">
      <dgm:prSet presAssocID="{8C470B07-6AC5-449F-8CB4-552EBDCB66D0}" presName="rootConnector" presStyleLbl="node4" presStyleIdx="0" presStyleCnt="10"/>
      <dgm:spPr/>
    </dgm:pt>
    <dgm:pt modelId="{6F1571AD-8BAC-4B34-8710-C916042C6173}" type="pres">
      <dgm:prSet presAssocID="{8C470B07-6AC5-449F-8CB4-552EBDCB66D0}" presName="hierChild4" presStyleCnt="0"/>
      <dgm:spPr/>
    </dgm:pt>
    <dgm:pt modelId="{9D3BDFA9-585F-4438-B180-63B5F55A8EE9}" type="pres">
      <dgm:prSet presAssocID="{9D157598-293A-4EAC-8A2F-ABC48BC04DCE}" presName="Name64" presStyleLbl="parChTrans1D4" presStyleIdx="1" presStyleCnt="10"/>
      <dgm:spPr/>
    </dgm:pt>
    <dgm:pt modelId="{99AEA761-A7A1-4DED-8DEE-39B97B455E0D}" type="pres">
      <dgm:prSet presAssocID="{BA9B977E-5069-4D54-90B3-15BC6D0B7C4D}" presName="hierRoot2" presStyleCnt="0">
        <dgm:presLayoutVars>
          <dgm:hierBranch val="init"/>
        </dgm:presLayoutVars>
      </dgm:prSet>
      <dgm:spPr/>
    </dgm:pt>
    <dgm:pt modelId="{9DBE0FB9-BAFF-4BEA-B18D-1642E11FC724}" type="pres">
      <dgm:prSet presAssocID="{BA9B977E-5069-4D54-90B3-15BC6D0B7C4D}" presName="rootComposite" presStyleCnt="0"/>
      <dgm:spPr/>
    </dgm:pt>
    <dgm:pt modelId="{5B2052C3-BB01-4C9E-866E-866B4E7E1558}" type="pres">
      <dgm:prSet presAssocID="{BA9B977E-5069-4D54-90B3-15BC6D0B7C4D}" presName="rootText" presStyleLbl="node4" presStyleIdx="1" presStyleCnt="10" custScaleY="86617">
        <dgm:presLayoutVars>
          <dgm:chPref val="3"/>
        </dgm:presLayoutVars>
      </dgm:prSet>
      <dgm:spPr>
        <a:prstGeom prst="roundRect">
          <a:avLst/>
        </a:prstGeom>
      </dgm:spPr>
    </dgm:pt>
    <dgm:pt modelId="{57A516AA-0596-46FF-A03A-8338C908082C}" type="pres">
      <dgm:prSet presAssocID="{BA9B977E-5069-4D54-90B3-15BC6D0B7C4D}" presName="rootConnector" presStyleLbl="node4" presStyleIdx="1" presStyleCnt="10"/>
      <dgm:spPr/>
    </dgm:pt>
    <dgm:pt modelId="{3B84FDCB-4688-4EA1-B480-B02EF79E4AFA}" type="pres">
      <dgm:prSet presAssocID="{BA9B977E-5069-4D54-90B3-15BC6D0B7C4D}" presName="hierChild4" presStyleCnt="0"/>
      <dgm:spPr/>
    </dgm:pt>
    <dgm:pt modelId="{A15A5C91-D7D9-4827-92D4-59052EE06468}" type="pres">
      <dgm:prSet presAssocID="{BA9B977E-5069-4D54-90B3-15BC6D0B7C4D}" presName="hierChild5" presStyleCnt="0"/>
      <dgm:spPr/>
    </dgm:pt>
    <dgm:pt modelId="{726A3D8B-34E6-425E-8BAA-DAC88890A293}" type="pres">
      <dgm:prSet presAssocID="{8C470B07-6AC5-449F-8CB4-552EBDCB66D0}" presName="hierChild5" presStyleCnt="0"/>
      <dgm:spPr/>
    </dgm:pt>
    <dgm:pt modelId="{28252982-E24A-4464-9534-4389AE474896}" type="pres">
      <dgm:prSet presAssocID="{6845F62D-4A38-4E1D-9101-92B9F2EBF787}" presName="hierChild5" presStyleCnt="0"/>
      <dgm:spPr/>
    </dgm:pt>
    <dgm:pt modelId="{C100A1CE-9CD9-4DB4-AE96-72A22ACA924C}" type="pres">
      <dgm:prSet presAssocID="{CEC5DDDB-9B70-4F45-B01A-D190136ECCF0}" presName="hierChild5" presStyleCnt="0"/>
      <dgm:spPr/>
    </dgm:pt>
    <dgm:pt modelId="{3E4207F0-3A57-4149-B6CE-970C1C98F962}" type="pres">
      <dgm:prSet presAssocID="{7D226723-DEE5-4BD6-9740-348212E34212}" presName="Name64" presStyleLbl="parChTrans1D2" presStyleIdx="3" presStyleCnt="5"/>
      <dgm:spPr/>
    </dgm:pt>
    <dgm:pt modelId="{D08FBE6C-8499-4384-98DB-21AB8E9A32E3}" type="pres">
      <dgm:prSet presAssocID="{78873E82-3409-4476-8165-CE9825375DCE}" presName="hierRoot2" presStyleCnt="0">
        <dgm:presLayoutVars>
          <dgm:hierBranch val="init"/>
        </dgm:presLayoutVars>
      </dgm:prSet>
      <dgm:spPr/>
    </dgm:pt>
    <dgm:pt modelId="{F3A036A5-24E6-4B97-8596-4EC58EDA9379}" type="pres">
      <dgm:prSet presAssocID="{78873E82-3409-4476-8165-CE9825375DCE}" presName="rootComposite" presStyleCnt="0"/>
      <dgm:spPr/>
    </dgm:pt>
    <dgm:pt modelId="{ED121C07-C191-454F-B5CD-E13E00F70C04}" type="pres">
      <dgm:prSet presAssocID="{78873E82-3409-4476-8165-CE9825375DCE}" presName="rootText" presStyleLbl="node2" presStyleIdx="3" presStyleCnt="5" custScaleY="86617">
        <dgm:presLayoutVars>
          <dgm:chPref val="3"/>
        </dgm:presLayoutVars>
      </dgm:prSet>
      <dgm:spPr/>
    </dgm:pt>
    <dgm:pt modelId="{4C5BCE44-2940-4B0D-AF07-4C9959E9883C}" type="pres">
      <dgm:prSet presAssocID="{78873E82-3409-4476-8165-CE9825375DCE}" presName="rootConnector" presStyleLbl="node2" presStyleIdx="3" presStyleCnt="5"/>
      <dgm:spPr/>
    </dgm:pt>
    <dgm:pt modelId="{61EE880D-A7FD-4B71-A943-D96EF63072F1}" type="pres">
      <dgm:prSet presAssocID="{78873E82-3409-4476-8165-CE9825375DCE}" presName="hierChild4" presStyleCnt="0"/>
      <dgm:spPr/>
    </dgm:pt>
    <dgm:pt modelId="{501944C0-19F7-4C74-87A7-E26BF7F065C9}" type="pres">
      <dgm:prSet presAssocID="{3972AA39-59AA-4774-A7BC-D98F98957FB1}" presName="Name64" presStyleLbl="parChTrans1D3" presStyleIdx="3" presStyleCnt="5"/>
      <dgm:spPr/>
    </dgm:pt>
    <dgm:pt modelId="{33667244-BAB3-489B-A341-CD6B52F644BD}" type="pres">
      <dgm:prSet presAssocID="{48DAF083-312E-4972-A104-CF159C6E9BB3}" presName="hierRoot2" presStyleCnt="0">
        <dgm:presLayoutVars>
          <dgm:hierBranch val="init"/>
        </dgm:presLayoutVars>
      </dgm:prSet>
      <dgm:spPr/>
    </dgm:pt>
    <dgm:pt modelId="{E25E9B56-EB22-450E-8B8B-86E3CB13B78C}" type="pres">
      <dgm:prSet presAssocID="{48DAF083-312E-4972-A104-CF159C6E9BB3}" presName="rootComposite" presStyleCnt="0"/>
      <dgm:spPr/>
    </dgm:pt>
    <dgm:pt modelId="{59511AD7-1B45-4D01-8F9C-418902DB926E}" type="pres">
      <dgm:prSet presAssocID="{48DAF083-312E-4972-A104-CF159C6E9BB3}" presName="rootText" presStyleLbl="node3" presStyleIdx="3" presStyleCnt="5" custScaleY="86305">
        <dgm:presLayoutVars>
          <dgm:chPref val="3"/>
        </dgm:presLayoutVars>
      </dgm:prSet>
      <dgm:spPr/>
    </dgm:pt>
    <dgm:pt modelId="{28146BA9-EC8D-40ED-B3FE-B9D1F467683D}" type="pres">
      <dgm:prSet presAssocID="{48DAF083-312E-4972-A104-CF159C6E9BB3}" presName="rootConnector" presStyleLbl="node3" presStyleIdx="3" presStyleCnt="5"/>
      <dgm:spPr/>
    </dgm:pt>
    <dgm:pt modelId="{F4B227F8-6A93-436F-9648-96C99A9DA23E}" type="pres">
      <dgm:prSet presAssocID="{48DAF083-312E-4972-A104-CF159C6E9BB3}" presName="hierChild4" presStyleCnt="0"/>
      <dgm:spPr/>
    </dgm:pt>
    <dgm:pt modelId="{C01BBF31-DB50-4454-872E-F8EB8C925A76}" type="pres">
      <dgm:prSet presAssocID="{32FBB208-7BD3-456F-B7C8-6BBE630C587C}" presName="Name64" presStyleLbl="parChTrans1D4" presStyleIdx="2" presStyleCnt="10"/>
      <dgm:spPr/>
    </dgm:pt>
    <dgm:pt modelId="{B3A8EA94-F7F3-408F-B00C-A2DEB66ACD7A}" type="pres">
      <dgm:prSet presAssocID="{355F4F62-B79E-496B-9E34-914274F62735}" presName="hierRoot2" presStyleCnt="0">
        <dgm:presLayoutVars>
          <dgm:hierBranch val="init"/>
        </dgm:presLayoutVars>
      </dgm:prSet>
      <dgm:spPr/>
    </dgm:pt>
    <dgm:pt modelId="{F6A91657-60A5-4FA0-8AB6-DC459D112ED9}" type="pres">
      <dgm:prSet presAssocID="{355F4F62-B79E-496B-9E34-914274F62735}" presName="rootComposite" presStyleCnt="0"/>
      <dgm:spPr/>
    </dgm:pt>
    <dgm:pt modelId="{8E9EA211-8A7F-4308-97FD-1C914DDAE007}" type="pres">
      <dgm:prSet presAssocID="{355F4F62-B79E-496B-9E34-914274F62735}" presName="rootText" presStyleLbl="node4" presStyleIdx="2" presStyleCnt="10" custScaleY="86617">
        <dgm:presLayoutVars>
          <dgm:chPref val="3"/>
        </dgm:presLayoutVars>
      </dgm:prSet>
      <dgm:spPr/>
    </dgm:pt>
    <dgm:pt modelId="{9CD56C09-86D3-4584-98F9-F96CE9FC1EAF}" type="pres">
      <dgm:prSet presAssocID="{355F4F62-B79E-496B-9E34-914274F62735}" presName="rootConnector" presStyleLbl="node4" presStyleIdx="2" presStyleCnt="10"/>
      <dgm:spPr/>
    </dgm:pt>
    <dgm:pt modelId="{9D4DC301-42CA-4647-BD66-A0BF6C5605E0}" type="pres">
      <dgm:prSet presAssocID="{355F4F62-B79E-496B-9E34-914274F62735}" presName="hierChild4" presStyleCnt="0"/>
      <dgm:spPr/>
    </dgm:pt>
    <dgm:pt modelId="{25CA0019-2101-49A4-A765-A7F5A454B359}" type="pres">
      <dgm:prSet presAssocID="{65854EDD-C6F3-49E1-8D60-E1007FC5F54B}" presName="Name64" presStyleLbl="parChTrans1D4" presStyleIdx="3" presStyleCnt="10"/>
      <dgm:spPr/>
    </dgm:pt>
    <dgm:pt modelId="{EAC6558B-98D3-4725-BF96-854F23C786AA}" type="pres">
      <dgm:prSet presAssocID="{0FE51D45-DFC9-4702-8BE9-35AB409DD03C}" presName="hierRoot2" presStyleCnt="0">
        <dgm:presLayoutVars>
          <dgm:hierBranch val="init"/>
        </dgm:presLayoutVars>
      </dgm:prSet>
      <dgm:spPr/>
    </dgm:pt>
    <dgm:pt modelId="{69A265EF-B0EA-4F95-ABD0-D2D9D6A9432B}" type="pres">
      <dgm:prSet presAssocID="{0FE51D45-DFC9-4702-8BE9-35AB409DD03C}" presName="rootComposite" presStyleCnt="0"/>
      <dgm:spPr/>
    </dgm:pt>
    <dgm:pt modelId="{CC39E32F-6CF2-45A5-AA29-4782C48BEC55}" type="pres">
      <dgm:prSet presAssocID="{0FE51D45-DFC9-4702-8BE9-35AB409DD03C}" presName="rootText" presStyleLbl="node4" presStyleIdx="3" presStyleCnt="10" custScaleY="86617">
        <dgm:presLayoutVars>
          <dgm:chPref val="3"/>
        </dgm:presLayoutVars>
      </dgm:prSet>
      <dgm:spPr/>
    </dgm:pt>
    <dgm:pt modelId="{A9E811D3-C01A-474A-B65B-9682A0F6E15C}" type="pres">
      <dgm:prSet presAssocID="{0FE51D45-DFC9-4702-8BE9-35AB409DD03C}" presName="rootConnector" presStyleLbl="node4" presStyleIdx="3" presStyleCnt="10"/>
      <dgm:spPr/>
    </dgm:pt>
    <dgm:pt modelId="{BBDA9EA8-EC6B-4DC6-AB9F-EFF51157C64D}" type="pres">
      <dgm:prSet presAssocID="{0FE51D45-DFC9-4702-8BE9-35AB409DD03C}" presName="hierChild4" presStyleCnt="0"/>
      <dgm:spPr/>
    </dgm:pt>
    <dgm:pt modelId="{55254C12-2518-46E8-912A-C0D5E78E8D3A}" type="pres">
      <dgm:prSet presAssocID="{A353DA0A-6892-403A-B24D-6AAC8CEBE213}" presName="Name64" presStyleLbl="parChTrans1D4" presStyleIdx="4" presStyleCnt="10"/>
      <dgm:spPr/>
    </dgm:pt>
    <dgm:pt modelId="{956FF523-3CDA-4A1E-BA9D-7E00438B8E2A}" type="pres">
      <dgm:prSet presAssocID="{A975E9B4-CCF6-4DE2-A151-C45AC45D4E88}" presName="hierRoot2" presStyleCnt="0">
        <dgm:presLayoutVars>
          <dgm:hierBranch val="init"/>
        </dgm:presLayoutVars>
      </dgm:prSet>
      <dgm:spPr/>
    </dgm:pt>
    <dgm:pt modelId="{40DC110F-E02D-49DC-8DA6-E722314275C6}" type="pres">
      <dgm:prSet presAssocID="{A975E9B4-CCF6-4DE2-A151-C45AC45D4E88}" presName="rootComposite" presStyleCnt="0"/>
      <dgm:spPr/>
    </dgm:pt>
    <dgm:pt modelId="{D2A4783E-B611-40DC-A1B4-2CA44537F1A3}" type="pres">
      <dgm:prSet presAssocID="{A975E9B4-CCF6-4DE2-A151-C45AC45D4E88}" presName="rootText" presStyleLbl="node4" presStyleIdx="4" presStyleCnt="10" custScaleY="86617">
        <dgm:presLayoutVars>
          <dgm:chPref val="3"/>
        </dgm:presLayoutVars>
      </dgm:prSet>
      <dgm:spPr/>
    </dgm:pt>
    <dgm:pt modelId="{1A5723E0-85B9-4522-89D3-1F28BB5F299C}" type="pres">
      <dgm:prSet presAssocID="{A975E9B4-CCF6-4DE2-A151-C45AC45D4E88}" presName="rootConnector" presStyleLbl="node4" presStyleIdx="4" presStyleCnt="10"/>
      <dgm:spPr/>
    </dgm:pt>
    <dgm:pt modelId="{93B7EF9B-61CE-4030-B125-42805FC6D05C}" type="pres">
      <dgm:prSet presAssocID="{A975E9B4-CCF6-4DE2-A151-C45AC45D4E88}" presName="hierChild4" presStyleCnt="0"/>
      <dgm:spPr/>
    </dgm:pt>
    <dgm:pt modelId="{E849B19C-3C30-477E-A1A0-9A765D7FCA62}" type="pres">
      <dgm:prSet presAssocID="{BECD86EA-8AFA-4856-B112-C8B73AF1C240}" presName="Name64" presStyleLbl="parChTrans1D4" presStyleIdx="5" presStyleCnt="10"/>
      <dgm:spPr/>
    </dgm:pt>
    <dgm:pt modelId="{D6C07D7E-E06D-46F1-8692-1F06156DB923}" type="pres">
      <dgm:prSet presAssocID="{59234DD4-326A-483B-A66F-C5D5866E778A}" presName="hierRoot2" presStyleCnt="0">
        <dgm:presLayoutVars>
          <dgm:hierBranch val="init"/>
        </dgm:presLayoutVars>
      </dgm:prSet>
      <dgm:spPr/>
    </dgm:pt>
    <dgm:pt modelId="{D6FF79BE-4589-41E4-8DD3-8A89AF9CFEED}" type="pres">
      <dgm:prSet presAssocID="{59234DD4-326A-483B-A66F-C5D5866E778A}" presName="rootComposite" presStyleCnt="0"/>
      <dgm:spPr/>
    </dgm:pt>
    <dgm:pt modelId="{F40DEF17-45F9-46A4-950D-1F09BB8940B5}" type="pres">
      <dgm:prSet presAssocID="{59234DD4-326A-483B-A66F-C5D5866E778A}" presName="rootText" presStyleLbl="node4" presStyleIdx="5" presStyleCnt="10" custScaleY="86617">
        <dgm:presLayoutVars>
          <dgm:chPref val="3"/>
        </dgm:presLayoutVars>
      </dgm:prSet>
      <dgm:spPr>
        <a:prstGeom prst="roundRect">
          <a:avLst/>
        </a:prstGeom>
      </dgm:spPr>
    </dgm:pt>
    <dgm:pt modelId="{A3D75A46-AC89-4E76-B4F9-957CA84D3F1D}" type="pres">
      <dgm:prSet presAssocID="{59234DD4-326A-483B-A66F-C5D5866E778A}" presName="rootConnector" presStyleLbl="node4" presStyleIdx="5" presStyleCnt="10"/>
      <dgm:spPr/>
    </dgm:pt>
    <dgm:pt modelId="{668EBBAF-9DA4-45A8-A988-9A4FBF3D13E8}" type="pres">
      <dgm:prSet presAssocID="{59234DD4-326A-483B-A66F-C5D5866E778A}" presName="hierChild4" presStyleCnt="0"/>
      <dgm:spPr/>
    </dgm:pt>
    <dgm:pt modelId="{5D436C0E-2333-4363-B688-F4229858F8CD}" type="pres">
      <dgm:prSet presAssocID="{59234DD4-326A-483B-A66F-C5D5866E778A}" presName="hierChild5" presStyleCnt="0"/>
      <dgm:spPr/>
    </dgm:pt>
    <dgm:pt modelId="{F90C7790-7E54-4122-9631-13E0AD820F42}" type="pres">
      <dgm:prSet presAssocID="{A975E9B4-CCF6-4DE2-A151-C45AC45D4E88}" presName="hierChild5" presStyleCnt="0"/>
      <dgm:spPr/>
    </dgm:pt>
    <dgm:pt modelId="{80E3776A-74EE-4DDB-9F18-F154B9F7AB9F}" type="pres">
      <dgm:prSet presAssocID="{0FE51D45-DFC9-4702-8BE9-35AB409DD03C}" presName="hierChild5" presStyleCnt="0"/>
      <dgm:spPr/>
    </dgm:pt>
    <dgm:pt modelId="{8B63E120-FA96-4566-8140-B2743E36C7B4}" type="pres">
      <dgm:prSet presAssocID="{355F4F62-B79E-496B-9E34-914274F62735}" presName="hierChild5" presStyleCnt="0"/>
      <dgm:spPr/>
    </dgm:pt>
    <dgm:pt modelId="{3E9CA26A-7747-4A48-BF49-67630B40D0BF}" type="pres">
      <dgm:prSet presAssocID="{48DAF083-312E-4972-A104-CF159C6E9BB3}" presName="hierChild5" presStyleCnt="0"/>
      <dgm:spPr/>
    </dgm:pt>
    <dgm:pt modelId="{BA2B2444-B2DA-4E5D-BE8A-5158A64C58AE}" type="pres">
      <dgm:prSet presAssocID="{78873E82-3409-4476-8165-CE9825375DCE}" presName="hierChild5" presStyleCnt="0"/>
      <dgm:spPr/>
    </dgm:pt>
    <dgm:pt modelId="{A4DAAD0A-7034-46DE-BC52-FB11C0F24DE4}" type="pres">
      <dgm:prSet presAssocID="{2EE137A4-81A1-49BF-86A4-3631774DE661}" presName="Name64" presStyleLbl="parChTrans1D2" presStyleIdx="4" presStyleCnt="5"/>
      <dgm:spPr/>
    </dgm:pt>
    <dgm:pt modelId="{D32856EE-2FAB-4AB1-9AAE-6D8FA8BAA151}" type="pres">
      <dgm:prSet presAssocID="{A0144CBD-A604-4D04-B11A-68B573E8DC26}" presName="hierRoot2" presStyleCnt="0">
        <dgm:presLayoutVars>
          <dgm:hierBranch val="init"/>
        </dgm:presLayoutVars>
      </dgm:prSet>
      <dgm:spPr/>
    </dgm:pt>
    <dgm:pt modelId="{5600DC3F-5FAC-460D-9289-FC3FC7C0EAE3}" type="pres">
      <dgm:prSet presAssocID="{A0144CBD-A604-4D04-B11A-68B573E8DC26}" presName="rootComposite" presStyleCnt="0"/>
      <dgm:spPr/>
    </dgm:pt>
    <dgm:pt modelId="{48A169D3-F3C3-4DE6-9525-6A7234C85541}" type="pres">
      <dgm:prSet presAssocID="{A0144CBD-A604-4D04-B11A-68B573E8DC26}" presName="rootText" presStyleLbl="node2" presStyleIdx="4" presStyleCnt="5" custScaleY="86617">
        <dgm:presLayoutVars>
          <dgm:chPref val="3"/>
        </dgm:presLayoutVars>
      </dgm:prSet>
      <dgm:spPr/>
    </dgm:pt>
    <dgm:pt modelId="{5CAC49C0-B7E2-4E54-A833-59F99E23F1B3}" type="pres">
      <dgm:prSet presAssocID="{A0144CBD-A604-4D04-B11A-68B573E8DC26}" presName="rootConnector" presStyleLbl="node2" presStyleIdx="4" presStyleCnt="5"/>
      <dgm:spPr/>
    </dgm:pt>
    <dgm:pt modelId="{45701F44-440B-41F8-AFF9-CC3C43F9A203}" type="pres">
      <dgm:prSet presAssocID="{A0144CBD-A604-4D04-B11A-68B573E8DC26}" presName="hierChild4" presStyleCnt="0"/>
      <dgm:spPr/>
    </dgm:pt>
    <dgm:pt modelId="{97A005F1-B5F2-46C3-93CC-89F9F6FCDF2A}" type="pres">
      <dgm:prSet presAssocID="{7C318912-8F37-483E-95E6-345B6BFD568F}" presName="Name64" presStyleLbl="parChTrans1D3" presStyleIdx="4" presStyleCnt="5"/>
      <dgm:spPr/>
    </dgm:pt>
    <dgm:pt modelId="{2C0555E5-809C-4832-848F-60537A9900FC}" type="pres">
      <dgm:prSet presAssocID="{2B725060-A801-40E2-8B90-AAC367390F71}" presName="hierRoot2" presStyleCnt="0">
        <dgm:presLayoutVars>
          <dgm:hierBranch val="init"/>
        </dgm:presLayoutVars>
      </dgm:prSet>
      <dgm:spPr/>
    </dgm:pt>
    <dgm:pt modelId="{0450A946-26FB-4DC5-A0DF-7CED4983D157}" type="pres">
      <dgm:prSet presAssocID="{2B725060-A801-40E2-8B90-AAC367390F71}" presName="rootComposite" presStyleCnt="0"/>
      <dgm:spPr/>
    </dgm:pt>
    <dgm:pt modelId="{3A9ADDE2-C7ED-4595-8BD7-8B1145915461}" type="pres">
      <dgm:prSet presAssocID="{2B725060-A801-40E2-8B90-AAC367390F71}" presName="rootText" presStyleLbl="node3" presStyleIdx="4" presStyleCnt="5" custScaleY="86305">
        <dgm:presLayoutVars>
          <dgm:chPref val="3"/>
        </dgm:presLayoutVars>
      </dgm:prSet>
      <dgm:spPr/>
    </dgm:pt>
    <dgm:pt modelId="{42F9B17B-1E28-44E1-9DE0-AC0C237AA9D9}" type="pres">
      <dgm:prSet presAssocID="{2B725060-A801-40E2-8B90-AAC367390F71}" presName="rootConnector" presStyleLbl="node3" presStyleIdx="4" presStyleCnt="5"/>
      <dgm:spPr/>
    </dgm:pt>
    <dgm:pt modelId="{CC781D45-1538-4D51-949D-8798B79F7D4B}" type="pres">
      <dgm:prSet presAssocID="{2B725060-A801-40E2-8B90-AAC367390F71}" presName="hierChild4" presStyleCnt="0"/>
      <dgm:spPr/>
    </dgm:pt>
    <dgm:pt modelId="{507DDA9F-9721-4882-A208-9B7E8A6D856A}" type="pres">
      <dgm:prSet presAssocID="{6BADD6E9-184C-492F-9150-9A97D41E0832}" presName="Name64" presStyleLbl="parChTrans1D4" presStyleIdx="6" presStyleCnt="10"/>
      <dgm:spPr/>
    </dgm:pt>
    <dgm:pt modelId="{0D666B2D-2F47-4A61-9555-04ABFD9A6D6A}" type="pres">
      <dgm:prSet presAssocID="{D676A550-7372-4A6F-98EF-899101814A70}" presName="hierRoot2" presStyleCnt="0">
        <dgm:presLayoutVars>
          <dgm:hierBranch val="init"/>
        </dgm:presLayoutVars>
      </dgm:prSet>
      <dgm:spPr/>
    </dgm:pt>
    <dgm:pt modelId="{4D4446A7-81A1-4D38-A86F-D93FC98F7D3A}" type="pres">
      <dgm:prSet presAssocID="{D676A550-7372-4A6F-98EF-899101814A70}" presName="rootComposite" presStyleCnt="0"/>
      <dgm:spPr/>
    </dgm:pt>
    <dgm:pt modelId="{0EAFDF89-3247-4EDD-89FD-60250E51C17A}" type="pres">
      <dgm:prSet presAssocID="{D676A550-7372-4A6F-98EF-899101814A70}" presName="rootText" presStyleLbl="node4" presStyleIdx="6" presStyleCnt="10" custScaleY="86617">
        <dgm:presLayoutVars>
          <dgm:chPref val="3"/>
        </dgm:presLayoutVars>
      </dgm:prSet>
      <dgm:spPr/>
    </dgm:pt>
    <dgm:pt modelId="{9D0165C3-FA94-4294-8F9A-05D5854F40D6}" type="pres">
      <dgm:prSet presAssocID="{D676A550-7372-4A6F-98EF-899101814A70}" presName="rootConnector" presStyleLbl="node4" presStyleIdx="6" presStyleCnt="10"/>
      <dgm:spPr/>
    </dgm:pt>
    <dgm:pt modelId="{88949932-7C09-4ABF-B5AB-3FEBC5130B7F}" type="pres">
      <dgm:prSet presAssocID="{D676A550-7372-4A6F-98EF-899101814A70}" presName="hierChild4" presStyleCnt="0"/>
      <dgm:spPr/>
    </dgm:pt>
    <dgm:pt modelId="{05C27609-7037-446C-8049-871F4311D028}" type="pres">
      <dgm:prSet presAssocID="{3F6490E0-D9FD-4980-8D93-96E9638BA367}" presName="Name64" presStyleLbl="parChTrans1D4" presStyleIdx="7" presStyleCnt="10"/>
      <dgm:spPr/>
    </dgm:pt>
    <dgm:pt modelId="{306F9CFF-0869-47A5-BA81-5EBAAF5344E1}" type="pres">
      <dgm:prSet presAssocID="{4E253086-855C-419B-9C26-1D2A12CA7E31}" presName="hierRoot2" presStyleCnt="0">
        <dgm:presLayoutVars>
          <dgm:hierBranch val="init"/>
        </dgm:presLayoutVars>
      </dgm:prSet>
      <dgm:spPr/>
    </dgm:pt>
    <dgm:pt modelId="{64BF8B95-0354-4A07-9DAB-6C9B5D1F4A19}" type="pres">
      <dgm:prSet presAssocID="{4E253086-855C-419B-9C26-1D2A12CA7E31}" presName="rootComposite" presStyleCnt="0"/>
      <dgm:spPr/>
    </dgm:pt>
    <dgm:pt modelId="{5E0B553F-C234-48CE-8117-6BF7C7442793}" type="pres">
      <dgm:prSet presAssocID="{4E253086-855C-419B-9C26-1D2A12CA7E31}" presName="rootText" presStyleLbl="node4" presStyleIdx="7" presStyleCnt="10" custScaleY="86617">
        <dgm:presLayoutVars>
          <dgm:chPref val="3"/>
        </dgm:presLayoutVars>
      </dgm:prSet>
      <dgm:spPr/>
    </dgm:pt>
    <dgm:pt modelId="{D86A0B5D-638E-4B0E-8F2C-10749E307364}" type="pres">
      <dgm:prSet presAssocID="{4E253086-855C-419B-9C26-1D2A12CA7E31}" presName="rootConnector" presStyleLbl="node4" presStyleIdx="7" presStyleCnt="10"/>
      <dgm:spPr/>
    </dgm:pt>
    <dgm:pt modelId="{9553DE5E-A572-453C-B856-4EA11B4BAA8D}" type="pres">
      <dgm:prSet presAssocID="{4E253086-855C-419B-9C26-1D2A12CA7E31}" presName="hierChild4" presStyleCnt="0"/>
      <dgm:spPr/>
    </dgm:pt>
    <dgm:pt modelId="{0EA6035E-80B4-4F59-ACC3-343145AFDE28}" type="pres">
      <dgm:prSet presAssocID="{306298B8-172E-4900-A752-1DFBE88A2A61}" presName="Name64" presStyleLbl="parChTrans1D4" presStyleIdx="8" presStyleCnt="10"/>
      <dgm:spPr/>
    </dgm:pt>
    <dgm:pt modelId="{BF8178BB-1362-4E76-9D83-80E6CE5F8E22}" type="pres">
      <dgm:prSet presAssocID="{91D3911F-4A25-46B2-96CF-F3227ACF506A}" presName="hierRoot2" presStyleCnt="0">
        <dgm:presLayoutVars>
          <dgm:hierBranch val="init"/>
        </dgm:presLayoutVars>
      </dgm:prSet>
      <dgm:spPr/>
    </dgm:pt>
    <dgm:pt modelId="{A0F9E906-DAED-4F2E-A661-6B2E4533341D}" type="pres">
      <dgm:prSet presAssocID="{91D3911F-4A25-46B2-96CF-F3227ACF506A}" presName="rootComposite" presStyleCnt="0"/>
      <dgm:spPr/>
    </dgm:pt>
    <dgm:pt modelId="{D5C9444A-C117-43A6-99E7-0F68F5D59ED3}" type="pres">
      <dgm:prSet presAssocID="{91D3911F-4A25-46B2-96CF-F3227ACF506A}" presName="rootText" presStyleLbl="node4" presStyleIdx="8" presStyleCnt="10" custScaleY="86617">
        <dgm:presLayoutVars>
          <dgm:chPref val="3"/>
        </dgm:presLayoutVars>
      </dgm:prSet>
      <dgm:spPr/>
    </dgm:pt>
    <dgm:pt modelId="{EC8AEFA2-B59E-4174-B86B-ED62556D758A}" type="pres">
      <dgm:prSet presAssocID="{91D3911F-4A25-46B2-96CF-F3227ACF506A}" presName="rootConnector" presStyleLbl="node4" presStyleIdx="8" presStyleCnt="10"/>
      <dgm:spPr/>
    </dgm:pt>
    <dgm:pt modelId="{5157A495-3DBF-4ACC-AA54-9E317A02B9F3}" type="pres">
      <dgm:prSet presAssocID="{91D3911F-4A25-46B2-96CF-F3227ACF506A}" presName="hierChild4" presStyleCnt="0"/>
      <dgm:spPr/>
    </dgm:pt>
    <dgm:pt modelId="{9EA57861-91BB-4D19-B9FE-8BA9460A8CD6}" type="pres">
      <dgm:prSet presAssocID="{1966D834-E0A9-461B-996F-C0C3BF759B72}" presName="Name64" presStyleLbl="parChTrans1D4" presStyleIdx="9" presStyleCnt="10"/>
      <dgm:spPr/>
    </dgm:pt>
    <dgm:pt modelId="{F8DCF7B4-468B-4B6E-B385-1BA61A3AFF0E}" type="pres">
      <dgm:prSet presAssocID="{76528B39-FD04-4B33-98FC-C65B6094C954}" presName="hierRoot2" presStyleCnt="0">
        <dgm:presLayoutVars>
          <dgm:hierBranch val="init"/>
        </dgm:presLayoutVars>
      </dgm:prSet>
      <dgm:spPr/>
    </dgm:pt>
    <dgm:pt modelId="{81D72DED-742B-4EF6-B780-B8A5BF60466A}" type="pres">
      <dgm:prSet presAssocID="{76528B39-FD04-4B33-98FC-C65B6094C954}" presName="rootComposite" presStyleCnt="0"/>
      <dgm:spPr/>
    </dgm:pt>
    <dgm:pt modelId="{C1E1EC6A-77D9-4DFD-AC1A-16916D4B1D0E}" type="pres">
      <dgm:prSet presAssocID="{76528B39-FD04-4B33-98FC-C65B6094C954}" presName="rootText" presStyleLbl="node4" presStyleIdx="9" presStyleCnt="10" custScaleY="86617">
        <dgm:presLayoutVars>
          <dgm:chPref val="3"/>
        </dgm:presLayoutVars>
      </dgm:prSet>
      <dgm:spPr>
        <a:prstGeom prst="roundRect">
          <a:avLst/>
        </a:prstGeom>
      </dgm:spPr>
    </dgm:pt>
    <dgm:pt modelId="{62781B2A-F242-430A-936E-63762D1EF4A9}" type="pres">
      <dgm:prSet presAssocID="{76528B39-FD04-4B33-98FC-C65B6094C954}" presName="rootConnector" presStyleLbl="node4" presStyleIdx="9" presStyleCnt="10"/>
      <dgm:spPr/>
    </dgm:pt>
    <dgm:pt modelId="{28F2B394-2EA6-458F-A184-5ACCBE980C18}" type="pres">
      <dgm:prSet presAssocID="{76528B39-FD04-4B33-98FC-C65B6094C954}" presName="hierChild4" presStyleCnt="0"/>
      <dgm:spPr/>
    </dgm:pt>
    <dgm:pt modelId="{43E8A3DF-CA01-4C32-81AF-7E389E1A7606}" type="pres">
      <dgm:prSet presAssocID="{76528B39-FD04-4B33-98FC-C65B6094C954}" presName="hierChild5" presStyleCnt="0"/>
      <dgm:spPr/>
    </dgm:pt>
    <dgm:pt modelId="{E0451FEE-41E6-41AC-94C5-3D6225578EA5}" type="pres">
      <dgm:prSet presAssocID="{91D3911F-4A25-46B2-96CF-F3227ACF506A}" presName="hierChild5" presStyleCnt="0"/>
      <dgm:spPr/>
    </dgm:pt>
    <dgm:pt modelId="{819303CD-A58A-4A97-B5AF-EAEF58BD53B4}" type="pres">
      <dgm:prSet presAssocID="{4E253086-855C-419B-9C26-1D2A12CA7E31}" presName="hierChild5" presStyleCnt="0"/>
      <dgm:spPr/>
    </dgm:pt>
    <dgm:pt modelId="{0EF0DB22-0092-43D1-B28C-6ADD0C5D62C5}" type="pres">
      <dgm:prSet presAssocID="{D676A550-7372-4A6F-98EF-899101814A70}" presName="hierChild5" presStyleCnt="0"/>
      <dgm:spPr/>
    </dgm:pt>
    <dgm:pt modelId="{34EF2AA9-86BC-48CB-AD60-0E175565FC56}" type="pres">
      <dgm:prSet presAssocID="{2B725060-A801-40E2-8B90-AAC367390F71}" presName="hierChild5" presStyleCnt="0"/>
      <dgm:spPr/>
    </dgm:pt>
    <dgm:pt modelId="{891C753E-4606-4461-8CF0-749B890543DC}" type="pres">
      <dgm:prSet presAssocID="{A0144CBD-A604-4D04-B11A-68B573E8DC26}" presName="hierChild5" presStyleCnt="0"/>
      <dgm:spPr/>
    </dgm:pt>
    <dgm:pt modelId="{552F3AEA-B2FF-4C23-9A3F-3C509B7394E2}" type="pres">
      <dgm:prSet presAssocID="{218C0C00-8D52-4ACB-92DD-666D6F9CFA37}" presName="hierChild3" presStyleCnt="0"/>
      <dgm:spPr/>
    </dgm:pt>
  </dgm:ptLst>
  <dgm:cxnLst>
    <dgm:cxn modelId="{AA431F03-FB29-4BBB-9184-9ABDBFDBF950}" srcId="{78873E82-3409-4476-8165-CE9825375DCE}" destId="{48DAF083-312E-4972-A104-CF159C6E9BB3}" srcOrd="0" destOrd="0" parTransId="{3972AA39-59AA-4774-A7BC-D98F98957FB1}" sibTransId="{E5E062BF-6FB7-4E1D-A228-8F8D6A556339}"/>
    <dgm:cxn modelId="{69A2E90A-1763-437D-A125-8B035AE5B59E}" type="presOf" srcId="{3972AA39-59AA-4774-A7BC-D98F98957FB1}" destId="{501944C0-19F7-4C74-87A7-E26BF7F065C9}" srcOrd="0" destOrd="0" presId="urn:microsoft.com/office/officeart/2009/3/layout/HorizontalOrganizationChart"/>
    <dgm:cxn modelId="{EFBC7E0F-4E73-4686-AF6C-75F1653F0CCC}" srcId="{0FE51D45-DFC9-4702-8BE9-35AB409DD03C}" destId="{A975E9B4-CCF6-4DE2-A151-C45AC45D4E88}" srcOrd="0" destOrd="0" parTransId="{A353DA0A-6892-403A-B24D-6AAC8CEBE213}" sibTransId="{10AE0441-200D-484A-92C3-1E1047E8020E}"/>
    <dgm:cxn modelId="{F0C4A510-8285-4701-8D45-D574933862DF}" type="presOf" srcId="{6845F62D-4A38-4E1D-9101-92B9F2EBF787}" destId="{9F23F127-F6BA-4A3E-8DA3-797D48AC1A4F}" srcOrd="0" destOrd="0" presId="urn:microsoft.com/office/officeart/2009/3/layout/HorizontalOrganizationChart"/>
    <dgm:cxn modelId="{76A2E110-A623-4A31-A064-4E05DFC70E1E}" type="presOf" srcId="{78873E82-3409-4476-8165-CE9825375DCE}" destId="{4C5BCE44-2940-4B0D-AF07-4C9959E9883C}" srcOrd="1" destOrd="0" presId="urn:microsoft.com/office/officeart/2009/3/layout/HorizontalOrganizationChart"/>
    <dgm:cxn modelId="{A12E5B15-60BF-4690-8939-5EB4B27178F4}" srcId="{B41E8C95-C230-400F-8E79-732A7D78B656}" destId="{218C0C00-8D52-4ACB-92DD-666D6F9CFA37}" srcOrd="0" destOrd="0" parTransId="{E8C26AD7-4ABC-491F-96A2-D7DD1E7EFE19}" sibTransId="{0AD5A8EF-3E0B-412A-81D8-A2660D702D85}"/>
    <dgm:cxn modelId="{7AD97315-5232-4144-8C4C-FA80B5EC5C37}" srcId="{218C0C00-8D52-4ACB-92DD-666D6F9CFA37}" destId="{A0144CBD-A604-4D04-B11A-68B573E8DC26}" srcOrd="4" destOrd="0" parTransId="{2EE137A4-81A1-49BF-86A4-3631774DE661}" sibTransId="{D8D20D1B-945B-42F9-B4AA-2DCBBCCA6AFF}"/>
    <dgm:cxn modelId="{07EDCE1A-D98D-432B-B202-CE21558E3773}" type="presOf" srcId="{91D3911F-4A25-46B2-96CF-F3227ACF506A}" destId="{D5C9444A-C117-43A6-99E7-0F68F5D59ED3}" srcOrd="0" destOrd="0" presId="urn:microsoft.com/office/officeart/2009/3/layout/HorizontalOrganizationChart"/>
    <dgm:cxn modelId="{6D090C1D-8FF4-4ACE-A513-43473EA27C8F}" type="presOf" srcId="{76528B39-FD04-4B33-98FC-C65B6094C954}" destId="{C1E1EC6A-77D9-4DFD-AC1A-16916D4B1D0E}" srcOrd="0" destOrd="0" presId="urn:microsoft.com/office/officeart/2009/3/layout/HorizontalOrganizationChart"/>
    <dgm:cxn modelId="{639B1F1F-E26F-46C9-ACA1-4E207C1C10B5}" type="presOf" srcId="{355F4F62-B79E-496B-9E34-914274F62735}" destId="{9CD56C09-86D3-4584-98F9-F96CE9FC1EAF}" srcOrd="1" destOrd="0" presId="urn:microsoft.com/office/officeart/2009/3/layout/HorizontalOrganizationChart"/>
    <dgm:cxn modelId="{EA630920-2808-4939-8A01-527918DCD7EB}" type="presOf" srcId="{6845F62D-4A38-4E1D-9101-92B9F2EBF787}" destId="{72E6ACC7-5445-49C2-BA70-00402424D00D}" srcOrd="1" destOrd="0" presId="urn:microsoft.com/office/officeart/2009/3/layout/HorizontalOrganizationChart"/>
    <dgm:cxn modelId="{F49C0B22-C00A-4C3C-8C82-5E0D82376F0F}" type="presOf" srcId="{59234DD4-326A-483B-A66F-C5D5866E778A}" destId="{A3D75A46-AC89-4E76-B4F9-957CA84D3F1D}" srcOrd="1" destOrd="0" presId="urn:microsoft.com/office/officeart/2009/3/layout/HorizontalOrganizationChart"/>
    <dgm:cxn modelId="{5906A325-6E90-4748-85E6-FDCDD605430C}" type="presOf" srcId="{E4AA1B50-2588-4259-BAA8-35F84A2D09DE}" destId="{4976A4DD-2EE7-4600-892C-1754EAAC4640}" srcOrd="0" destOrd="0" presId="urn:microsoft.com/office/officeart/2009/3/layout/HorizontalOrganizationChart"/>
    <dgm:cxn modelId="{42C5A429-11B3-41F9-BEDD-EA6CB9574CAE}" type="presOf" srcId="{BA9B977E-5069-4D54-90B3-15BC6D0B7C4D}" destId="{5B2052C3-BB01-4C9E-866E-866B4E7E1558}" srcOrd="0" destOrd="0" presId="urn:microsoft.com/office/officeart/2009/3/layout/HorizontalOrganizationChart"/>
    <dgm:cxn modelId="{0A9C2B2A-93EF-417B-8313-4ADA772C3654}" type="presOf" srcId="{6BADD6E9-184C-492F-9150-9A97D41E0832}" destId="{507DDA9F-9721-4882-A208-9B7E8A6D856A}" srcOrd="0" destOrd="0" presId="urn:microsoft.com/office/officeart/2009/3/layout/HorizontalOrganizationChart"/>
    <dgm:cxn modelId="{8EE6952C-C563-4448-83D6-6469E0AC56FA}" type="presOf" srcId="{48DAF083-312E-4972-A104-CF159C6E9BB3}" destId="{28146BA9-EC8D-40ED-B3FE-B9D1F467683D}" srcOrd="1" destOrd="0" presId="urn:microsoft.com/office/officeart/2009/3/layout/HorizontalOrganizationChart"/>
    <dgm:cxn modelId="{C30B1A35-997E-48BE-AEA2-DA48D0930B9B}" srcId="{355F4F62-B79E-496B-9E34-914274F62735}" destId="{0FE51D45-DFC9-4702-8BE9-35AB409DD03C}" srcOrd="0" destOrd="0" parTransId="{65854EDD-C6F3-49E1-8D60-E1007FC5F54B}" sibTransId="{07CEC770-3E36-4142-A2F7-AAB207144435}"/>
    <dgm:cxn modelId="{3C22A135-B9EB-48C1-AF72-1AB6650E576C}" srcId="{218C0C00-8D52-4ACB-92DD-666D6F9CFA37}" destId="{CEC5DDDB-9B70-4F45-B01A-D190136ECCF0}" srcOrd="2" destOrd="0" parTransId="{13034200-DE41-492F-AFE5-3BA78456D79E}" sibTransId="{82ADB4C2-FBC0-4107-92C5-D0A97B22F08C}"/>
    <dgm:cxn modelId="{F304B538-9C13-419D-9A54-746F3EDCED92}" type="presOf" srcId="{7C318912-8F37-483E-95E6-345B6BFD568F}" destId="{97A005F1-B5F2-46C3-93CC-89F9F6FCDF2A}" srcOrd="0" destOrd="0" presId="urn:microsoft.com/office/officeart/2009/3/layout/HorizontalOrganizationChart"/>
    <dgm:cxn modelId="{D00D6E3E-1305-4CD5-AD4C-A71A56250446}" srcId="{48DAF083-312E-4972-A104-CF159C6E9BB3}" destId="{355F4F62-B79E-496B-9E34-914274F62735}" srcOrd="0" destOrd="0" parTransId="{32FBB208-7BD3-456F-B7C8-6BBE630C587C}" sibTransId="{27100EA4-54DC-4AEE-BC6A-4790EEEBB4AC}"/>
    <dgm:cxn modelId="{4B075C5F-BE4A-4AA2-869A-7A95EE8BE3EE}" srcId="{4E253086-855C-419B-9C26-1D2A12CA7E31}" destId="{91D3911F-4A25-46B2-96CF-F3227ACF506A}" srcOrd="0" destOrd="0" parTransId="{306298B8-172E-4900-A752-1DFBE88A2A61}" sibTransId="{3A1E9858-1D3C-4280-81B2-F3A69F9ADED2}"/>
    <dgm:cxn modelId="{D0893B42-4BAA-4F7E-BC84-89EA7803EA1E}" type="presOf" srcId="{78E4C41D-8DB4-4E21-9972-058E47750C1A}" destId="{68F74D93-6C8B-4ADC-AD84-5E919BD6FF32}" srcOrd="1" destOrd="0" presId="urn:microsoft.com/office/officeart/2009/3/layout/HorizontalOrganizationChart"/>
    <dgm:cxn modelId="{DA214D42-6EA0-4283-9440-8E146118FC36}" type="presOf" srcId="{4E253086-855C-419B-9C26-1D2A12CA7E31}" destId="{5E0B553F-C234-48CE-8117-6BF7C7442793}" srcOrd="0" destOrd="0" presId="urn:microsoft.com/office/officeart/2009/3/layout/HorizontalOrganizationChart"/>
    <dgm:cxn modelId="{FBA95542-6924-4007-BD6A-442FE0C9FDAA}" type="presOf" srcId="{B41E8C95-C230-400F-8E79-732A7D78B656}" destId="{7B370ED4-B503-4C48-82F1-40EA0FBCF8EB}" srcOrd="0" destOrd="0" presId="urn:microsoft.com/office/officeart/2009/3/layout/HorizontalOrganizationChart"/>
    <dgm:cxn modelId="{54DFBA42-C970-4A27-8224-A6EE104EB883}" type="presOf" srcId="{1966D834-E0A9-461B-996F-C0C3BF759B72}" destId="{9EA57861-91BB-4D19-B9FE-8BA9460A8CD6}" srcOrd="0" destOrd="0" presId="urn:microsoft.com/office/officeart/2009/3/layout/HorizontalOrganizationChart"/>
    <dgm:cxn modelId="{CC19C644-0C8D-4A0F-A31C-760E36644EC1}" type="presOf" srcId="{CEC5DDDB-9B70-4F45-B01A-D190136ECCF0}" destId="{C0E67290-4059-4108-BB80-80CC549FDD98}" srcOrd="1" destOrd="0" presId="urn:microsoft.com/office/officeart/2009/3/layout/HorizontalOrganizationChart"/>
    <dgm:cxn modelId="{4C89DA64-E8E6-46E2-B85C-72A04B58CEA2}" srcId="{CEC5DDDB-9B70-4F45-B01A-D190136ECCF0}" destId="{6845F62D-4A38-4E1D-9101-92B9F2EBF787}" srcOrd="0" destOrd="0" parTransId="{86C734D9-29D3-4885-BB3A-407FF4EA4E07}" sibTransId="{8C079EFC-1D0B-4D10-B03F-6526EE68CE32}"/>
    <dgm:cxn modelId="{7A9FAD46-413D-403A-9362-D0C3CAC53943}" type="presOf" srcId="{D676A550-7372-4A6F-98EF-899101814A70}" destId="{9D0165C3-FA94-4294-8F9A-05D5854F40D6}" srcOrd="1" destOrd="0" presId="urn:microsoft.com/office/officeart/2009/3/layout/HorizontalOrganizationChart"/>
    <dgm:cxn modelId="{8978FA66-F131-4726-8183-2AE977611156}" srcId="{2B725060-A801-40E2-8B90-AAC367390F71}" destId="{D676A550-7372-4A6F-98EF-899101814A70}" srcOrd="0" destOrd="0" parTransId="{6BADD6E9-184C-492F-9150-9A97D41E0832}" sibTransId="{6B2AB984-F12C-4346-83F8-E7BE1779FA56}"/>
    <dgm:cxn modelId="{3950D547-A838-4520-90CF-13895A81BB1C}" type="presOf" srcId="{3F6490E0-D9FD-4980-8D93-96E9638BA367}" destId="{05C27609-7037-446C-8049-871F4311D028}" srcOrd="0" destOrd="0" presId="urn:microsoft.com/office/officeart/2009/3/layout/HorizontalOrganizationChart"/>
    <dgm:cxn modelId="{2D4E0049-139C-45E5-914C-083CDCCFB0F3}" type="presOf" srcId="{86C734D9-29D3-4885-BB3A-407FF4EA4E07}" destId="{4DACD768-9E62-43BF-B119-323E0241E357}" srcOrd="0" destOrd="0" presId="urn:microsoft.com/office/officeart/2009/3/layout/HorizontalOrganizationChart"/>
    <dgm:cxn modelId="{CB951B69-A620-4894-B543-20BA71E8BE72}" type="presOf" srcId="{78873E82-3409-4476-8165-CE9825375DCE}" destId="{ED121C07-C191-454F-B5CD-E13E00F70C04}" srcOrd="0" destOrd="0" presId="urn:microsoft.com/office/officeart/2009/3/layout/HorizontalOrganizationChart"/>
    <dgm:cxn modelId="{F8762A69-D003-454A-BC23-2B4615949E8D}" type="presOf" srcId="{2B725060-A801-40E2-8B90-AAC367390F71}" destId="{42F9B17B-1E28-44E1-9DE0-AC0C237AA9D9}" srcOrd="1" destOrd="0" presId="urn:microsoft.com/office/officeart/2009/3/layout/HorizontalOrganizationChart"/>
    <dgm:cxn modelId="{D7F8F74A-172E-4411-9C7C-052E7FA96B9F}" type="presOf" srcId="{D676A550-7372-4A6F-98EF-899101814A70}" destId="{0EAFDF89-3247-4EDD-89FD-60250E51C17A}" srcOrd="0" destOrd="0" presId="urn:microsoft.com/office/officeart/2009/3/layout/HorizontalOrganizationChart"/>
    <dgm:cxn modelId="{DF0C224B-7BE9-4C57-982F-0E238BF76906}" type="presOf" srcId="{A0144CBD-A604-4D04-B11A-68B573E8DC26}" destId="{48A169D3-F3C3-4DE6-9525-6A7234C85541}" srcOrd="0" destOrd="0" presId="urn:microsoft.com/office/officeart/2009/3/layout/HorizontalOrganizationChart"/>
    <dgm:cxn modelId="{67DB1070-8256-4600-8911-200E2C922A72}" srcId="{6845F62D-4A38-4E1D-9101-92B9F2EBF787}" destId="{8C470B07-6AC5-449F-8CB4-552EBDCB66D0}" srcOrd="0" destOrd="0" parTransId="{07AB2E5E-C92C-4015-8C35-2420B8132BC9}" sibTransId="{79724950-27A9-4F8D-A864-A44618341338}"/>
    <dgm:cxn modelId="{84678B50-0B2A-4F77-B16A-9AE5D45F6749}" type="presOf" srcId="{0FE51D45-DFC9-4702-8BE9-35AB409DD03C}" destId="{CC39E32F-6CF2-45A5-AA29-4782C48BEC55}" srcOrd="0" destOrd="0" presId="urn:microsoft.com/office/officeart/2009/3/layout/HorizontalOrganizationChart"/>
    <dgm:cxn modelId="{A1456C52-7183-414F-AD46-DED4EE3B1A00}" type="presOf" srcId="{A0144CBD-A604-4D04-B11A-68B573E8DC26}" destId="{5CAC49C0-B7E2-4E54-A833-59F99E23F1B3}" srcOrd="1" destOrd="0" presId="urn:microsoft.com/office/officeart/2009/3/layout/HorizontalOrganizationChart"/>
    <dgm:cxn modelId="{748CA976-5B50-48AD-ABA2-A9F0135F25A9}" srcId="{6BD70377-F70A-41B8-AC51-DCB155462852}" destId="{B1D0E327-5F05-4BBB-B5E7-1A4B01D3AD54}" srcOrd="0" destOrd="0" parTransId="{D67A1540-3538-425F-A312-50A28C81A289}" sibTransId="{7A220C16-B2E7-4BE6-8BFB-7761ACD262F0}"/>
    <dgm:cxn modelId="{6A383557-39C6-45B5-AB5A-F6FCC3983D22}" type="presOf" srcId="{3C1593C9-9BC4-4B26-ACAA-98467776BA23}" destId="{D0375F40-04D0-48FC-83FB-0A4F3618D812}" srcOrd="0" destOrd="0" presId="urn:microsoft.com/office/officeart/2009/3/layout/HorizontalOrganizationChart"/>
    <dgm:cxn modelId="{16DE9E77-F599-4FFD-B061-E40A6E78B994}" type="presOf" srcId="{355F4F62-B79E-496B-9E34-914274F62735}" destId="{8E9EA211-8A7F-4308-97FD-1C914DDAE007}" srcOrd="0" destOrd="0" presId="urn:microsoft.com/office/officeart/2009/3/layout/HorizontalOrganizationChart"/>
    <dgm:cxn modelId="{C7285478-DA55-4B1B-9347-3B83636C7C5C}" type="presOf" srcId="{4E253086-855C-419B-9C26-1D2A12CA7E31}" destId="{D86A0B5D-638E-4B0E-8F2C-10749E307364}" srcOrd="1" destOrd="0" presId="urn:microsoft.com/office/officeart/2009/3/layout/HorizontalOrganizationChart"/>
    <dgm:cxn modelId="{408F8D59-7D71-42F1-AD96-B66D2A67329E}" type="presOf" srcId="{13034200-DE41-492F-AFE5-3BA78456D79E}" destId="{2E991A48-DB3B-4435-B37C-569FEB96857F}" srcOrd="0" destOrd="0" presId="urn:microsoft.com/office/officeart/2009/3/layout/HorizontalOrganizationChart"/>
    <dgm:cxn modelId="{D85AF979-F336-4B87-AD2D-F41DE7243474}" type="presOf" srcId="{0FE51D45-DFC9-4702-8BE9-35AB409DD03C}" destId="{A9E811D3-C01A-474A-B65B-9682A0F6E15C}" srcOrd="1" destOrd="0" presId="urn:microsoft.com/office/officeart/2009/3/layout/HorizontalOrganizationChart"/>
    <dgm:cxn modelId="{F43E605A-4D63-4DFB-A2B2-4326E1B9A9F3}" type="presOf" srcId="{43989E57-312F-430D-B8F3-8FDFB58A62CF}" destId="{CB90A2FC-6554-440F-B294-B23EBF903315}" srcOrd="0" destOrd="0" presId="urn:microsoft.com/office/officeart/2009/3/layout/HorizontalOrganizationChart"/>
    <dgm:cxn modelId="{3C97725A-7A15-44AB-89D8-1BDF2672759C}" type="presOf" srcId="{B1D0E327-5F05-4BBB-B5E7-1A4B01D3AD54}" destId="{1A20918E-B982-4C22-9C48-8E41DA1E7F9D}" srcOrd="0" destOrd="0" presId="urn:microsoft.com/office/officeart/2009/3/layout/HorizontalOrganizationChart"/>
    <dgm:cxn modelId="{5395865A-68D1-4A31-9AAA-2D3064038DBE}" type="presOf" srcId="{A975E9B4-CCF6-4DE2-A151-C45AC45D4E88}" destId="{D2A4783E-B611-40DC-A1B4-2CA44537F1A3}" srcOrd="0" destOrd="0" presId="urn:microsoft.com/office/officeart/2009/3/layout/HorizontalOrganizationChart"/>
    <dgm:cxn modelId="{F2BFDF5A-E034-4F08-A0D1-3E011FB693C4}" type="presOf" srcId="{8C470B07-6AC5-449F-8CB4-552EBDCB66D0}" destId="{EC28EB64-0830-4D42-861C-EBA3B70A5718}" srcOrd="1" destOrd="0" presId="urn:microsoft.com/office/officeart/2009/3/layout/HorizontalOrganizationChart"/>
    <dgm:cxn modelId="{1AC86C7D-2722-464C-9020-962C31A024F9}" type="presOf" srcId="{2EE137A4-81A1-49BF-86A4-3631774DE661}" destId="{A4DAAD0A-7034-46DE-BC52-FB11C0F24DE4}" srcOrd="0" destOrd="0" presId="urn:microsoft.com/office/officeart/2009/3/layout/HorizontalOrganizationChart"/>
    <dgm:cxn modelId="{A4E0F186-C184-4812-A3E8-EED312005D33}" type="presOf" srcId="{7D226723-DEE5-4BD6-9740-348212E34212}" destId="{3E4207F0-3A57-4149-B6CE-970C1C98F962}" srcOrd="0" destOrd="0" presId="urn:microsoft.com/office/officeart/2009/3/layout/HorizontalOrganizationChart"/>
    <dgm:cxn modelId="{FB542687-E705-4D1D-B19D-F248F316E571}" type="presOf" srcId="{76528B39-FD04-4B33-98FC-C65B6094C954}" destId="{62781B2A-F242-430A-936E-63762D1EF4A9}" srcOrd="1" destOrd="0" presId="urn:microsoft.com/office/officeart/2009/3/layout/HorizontalOrganizationChart"/>
    <dgm:cxn modelId="{D1431188-DC5B-41BA-97F5-127E98EF50CA}" type="presOf" srcId="{2B725060-A801-40E2-8B90-AAC367390F71}" destId="{3A9ADDE2-C7ED-4595-8BD7-8B1145915461}" srcOrd="0" destOrd="0" presId="urn:microsoft.com/office/officeart/2009/3/layout/HorizontalOrganizationChart"/>
    <dgm:cxn modelId="{750FD089-70A7-494B-A709-51BE8BF69ECD}" type="presOf" srcId="{9D157598-293A-4EAC-8A2F-ABC48BC04DCE}" destId="{9D3BDFA9-585F-4438-B180-63B5F55A8EE9}" srcOrd="0" destOrd="0" presId="urn:microsoft.com/office/officeart/2009/3/layout/HorizontalOrganizationChart"/>
    <dgm:cxn modelId="{EBA4588E-F9AA-40FE-9BCA-C2CFA9124445}" type="presOf" srcId="{D67A1540-3538-425F-A312-50A28C81A289}" destId="{0B37FA26-576C-4629-AAF9-1F8916056207}" srcOrd="0" destOrd="0" presId="urn:microsoft.com/office/officeart/2009/3/layout/HorizontalOrganizationChart"/>
    <dgm:cxn modelId="{16319899-EB2B-4A5C-9B38-37AF29432F2A}" srcId="{A0144CBD-A604-4D04-B11A-68B573E8DC26}" destId="{2B725060-A801-40E2-8B90-AAC367390F71}" srcOrd="0" destOrd="0" parTransId="{7C318912-8F37-483E-95E6-345B6BFD568F}" sibTransId="{A101BE5A-C5EA-4B94-B28B-1C15A64E3FC5}"/>
    <dgm:cxn modelId="{DC81F89B-5719-49F2-9CF7-43548769DBD2}" type="presOf" srcId="{A975E9B4-CCF6-4DE2-A151-C45AC45D4E88}" destId="{1A5723E0-85B9-4522-89D3-1F28BB5F299C}" srcOrd="1" destOrd="0" presId="urn:microsoft.com/office/officeart/2009/3/layout/HorizontalOrganizationChart"/>
    <dgm:cxn modelId="{23B06E9D-D650-4734-A919-5502DB731E9B}" type="presOf" srcId="{306298B8-172E-4900-A752-1DFBE88A2A61}" destId="{0EA6035E-80B4-4F59-ACC3-343145AFDE28}" srcOrd="0" destOrd="0" presId="urn:microsoft.com/office/officeart/2009/3/layout/HorizontalOrganizationChart"/>
    <dgm:cxn modelId="{08C6F49D-46DE-44DB-9C1D-14594984AA5E}" srcId="{8C470B07-6AC5-449F-8CB4-552EBDCB66D0}" destId="{BA9B977E-5069-4D54-90B3-15BC6D0B7C4D}" srcOrd="0" destOrd="0" parTransId="{9D157598-293A-4EAC-8A2F-ABC48BC04DCE}" sibTransId="{DFE24E11-3655-42D8-9143-7C93908AE99D}"/>
    <dgm:cxn modelId="{D5E2F89D-B15B-4C57-8DFE-3A3A4673213D}" type="presOf" srcId="{8C470B07-6AC5-449F-8CB4-552EBDCB66D0}" destId="{92204177-A409-4C4E-B3B1-AFD8DB1FB897}" srcOrd="0" destOrd="0" presId="urn:microsoft.com/office/officeart/2009/3/layout/HorizontalOrganizationChart"/>
    <dgm:cxn modelId="{65198A9F-9931-42C4-822C-F413A22E9B88}" type="presOf" srcId="{48DAF083-312E-4972-A104-CF159C6E9BB3}" destId="{59511AD7-1B45-4D01-8F9C-418902DB926E}" srcOrd="0" destOrd="0" presId="urn:microsoft.com/office/officeart/2009/3/layout/HorizontalOrganizationChart"/>
    <dgm:cxn modelId="{B592D5A5-6281-49A7-85C4-0C45EF209DFF}" srcId="{218C0C00-8D52-4ACB-92DD-666D6F9CFA37}" destId="{78873E82-3409-4476-8165-CE9825375DCE}" srcOrd="3" destOrd="0" parTransId="{7D226723-DEE5-4BD6-9740-348212E34212}" sibTransId="{A129710F-BDFC-48FF-8FA3-96E15CA54602}"/>
    <dgm:cxn modelId="{1B0D15A6-1DC8-4AE6-9FC3-A85849573A9F}" type="presOf" srcId="{78E4C41D-8DB4-4E21-9972-058E47750C1A}" destId="{BC8663B6-4385-4CB7-A267-42081E5FE788}" srcOrd="0" destOrd="0" presId="urn:microsoft.com/office/officeart/2009/3/layout/HorizontalOrganizationChart"/>
    <dgm:cxn modelId="{C9E048AB-6649-4C67-B5AA-7975548636A5}" type="presOf" srcId="{43989E57-312F-430D-B8F3-8FDFB58A62CF}" destId="{660AD57C-5A42-4E92-8FCA-A91A10E408E7}" srcOrd="1" destOrd="0" presId="urn:microsoft.com/office/officeart/2009/3/layout/HorizontalOrganizationChart"/>
    <dgm:cxn modelId="{91D7CDAE-EFDC-405B-A08E-FD5295C45FEE}" type="presOf" srcId="{218C0C00-8D52-4ACB-92DD-666D6F9CFA37}" destId="{FA36147F-EE7D-403B-A8CB-EC58CC2AB26F}" srcOrd="0" destOrd="0" presId="urn:microsoft.com/office/officeart/2009/3/layout/HorizontalOrganizationChart"/>
    <dgm:cxn modelId="{6D7B64B4-288E-406C-916C-E2390DE3F330}" type="presOf" srcId="{75442773-0007-4559-8ABA-3C5BD56E89FC}" destId="{E4AEB899-088D-4EE3-B9CA-D4BC120D2395}" srcOrd="0" destOrd="0" presId="urn:microsoft.com/office/officeart/2009/3/layout/HorizontalOrganizationChart"/>
    <dgm:cxn modelId="{3111AFB8-2550-496E-9FE5-C69692EF1A08}" type="presOf" srcId="{218C0C00-8D52-4ACB-92DD-666D6F9CFA37}" destId="{B1CD5B09-3818-4A23-A34B-50F4BB444E27}" srcOrd="1" destOrd="0" presId="urn:microsoft.com/office/officeart/2009/3/layout/HorizontalOrganizationChart"/>
    <dgm:cxn modelId="{F77CC5BF-6E79-4F77-90CA-D8B222C7FAE0}" type="presOf" srcId="{91D3911F-4A25-46B2-96CF-F3227ACF506A}" destId="{EC8AEFA2-B59E-4174-B86B-ED62556D758A}" srcOrd="1" destOrd="0" presId="urn:microsoft.com/office/officeart/2009/3/layout/HorizontalOrganizationChart"/>
    <dgm:cxn modelId="{8A0308C3-AE3D-49F0-9AEC-A307639CF953}" type="presOf" srcId="{07AB2E5E-C92C-4015-8C35-2420B8132BC9}" destId="{E125F069-F02F-48F0-BD53-AA2C653DEA14}" srcOrd="0" destOrd="0" presId="urn:microsoft.com/office/officeart/2009/3/layout/HorizontalOrganizationChart"/>
    <dgm:cxn modelId="{1439DFCA-747F-4693-96BA-82739D195120}" type="presOf" srcId="{6BD70377-F70A-41B8-AC51-DCB155462852}" destId="{41FCF512-B3B7-43A0-AD44-8D002B6A10DE}" srcOrd="0" destOrd="0" presId="urn:microsoft.com/office/officeart/2009/3/layout/HorizontalOrganizationChart"/>
    <dgm:cxn modelId="{331224CE-0268-419E-8CAB-4B7812A8856B}" type="presOf" srcId="{65854EDD-C6F3-49E1-8D60-E1007FC5F54B}" destId="{25CA0019-2101-49A4-A765-A7F5A454B359}" srcOrd="0" destOrd="0" presId="urn:microsoft.com/office/officeart/2009/3/layout/HorizontalOrganizationChart"/>
    <dgm:cxn modelId="{98E230D1-3E15-465C-B380-1659EECE258A}" srcId="{A975E9B4-CCF6-4DE2-A151-C45AC45D4E88}" destId="{59234DD4-326A-483B-A66F-C5D5866E778A}" srcOrd="0" destOrd="0" parTransId="{BECD86EA-8AFA-4856-B112-C8B73AF1C240}" sibTransId="{DBE9C932-0A29-4132-BBBA-1000D8E06138}"/>
    <dgm:cxn modelId="{F78302D2-FAD6-4C20-A8DC-05AAA370DBCC}" type="presOf" srcId="{CEC5DDDB-9B70-4F45-B01A-D190136ECCF0}" destId="{5380B369-49E3-4173-9173-44A1C48DF16B}" srcOrd="0" destOrd="0" presId="urn:microsoft.com/office/officeart/2009/3/layout/HorizontalOrganizationChart"/>
    <dgm:cxn modelId="{A0127EDC-9814-4E2C-89CC-7066ADE439EE}" srcId="{91D3911F-4A25-46B2-96CF-F3227ACF506A}" destId="{76528B39-FD04-4B33-98FC-C65B6094C954}" srcOrd="0" destOrd="0" parTransId="{1966D834-E0A9-461B-996F-C0C3BF759B72}" sibTransId="{0071F2E7-8309-4BC0-B75F-86D09D2727FA}"/>
    <dgm:cxn modelId="{79462DDE-12FD-4581-A344-2415AE68DD14}" srcId="{218C0C00-8D52-4ACB-92DD-666D6F9CFA37}" destId="{78E4C41D-8DB4-4E21-9972-058E47750C1A}" srcOrd="1" destOrd="0" parTransId="{75442773-0007-4559-8ABA-3C5BD56E89FC}" sibTransId="{A827F191-727C-4693-9E17-5985FD717D18}"/>
    <dgm:cxn modelId="{D7B22EE8-B427-485F-8DCE-AD42ACE797C8}" type="presOf" srcId="{B1D0E327-5F05-4BBB-B5E7-1A4B01D3AD54}" destId="{64BA64DA-B807-46DB-BBC9-C6909BFAD318}" srcOrd="1" destOrd="0" presId="urn:microsoft.com/office/officeart/2009/3/layout/HorizontalOrganizationChart"/>
    <dgm:cxn modelId="{40BD71EB-67DB-4CDD-B695-9E50CB8F80DF}" type="presOf" srcId="{BA9B977E-5069-4D54-90B3-15BC6D0B7C4D}" destId="{57A516AA-0596-46FF-A03A-8338C908082C}" srcOrd="1" destOrd="0" presId="urn:microsoft.com/office/officeart/2009/3/layout/HorizontalOrganizationChart"/>
    <dgm:cxn modelId="{F3ED35F1-B8FB-4088-90C0-14994F69A832}" srcId="{D676A550-7372-4A6F-98EF-899101814A70}" destId="{4E253086-855C-419B-9C26-1D2A12CA7E31}" srcOrd="0" destOrd="0" parTransId="{3F6490E0-D9FD-4980-8D93-96E9638BA367}" sibTransId="{51D003E4-D6B3-40B9-B5CA-FD613E8D60EC}"/>
    <dgm:cxn modelId="{405E75F5-63D7-466A-9B5F-8ADB0C306293}" type="presOf" srcId="{A353DA0A-6892-403A-B24D-6AAC8CEBE213}" destId="{55254C12-2518-46E8-912A-C0D5E78E8D3A}" srcOrd="0" destOrd="0" presId="urn:microsoft.com/office/officeart/2009/3/layout/HorizontalOrganizationChart"/>
    <dgm:cxn modelId="{5AD496F8-6283-4745-8D5D-069CCD0B08AD}" type="presOf" srcId="{6BD70377-F70A-41B8-AC51-DCB155462852}" destId="{1F3BBB51-64C5-433A-B307-FBD799E5452C}" srcOrd="1" destOrd="0" presId="urn:microsoft.com/office/officeart/2009/3/layout/HorizontalOrganizationChart"/>
    <dgm:cxn modelId="{4B75ECFA-455C-41CC-871A-A82725FBF2E5}" type="presOf" srcId="{32FBB208-7BD3-456F-B7C8-6BBE630C587C}" destId="{C01BBF31-DB50-4454-872E-F8EB8C925A76}" srcOrd="0" destOrd="0" presId="urn:microsoft.com/office/officeart/2009/3/layout/HorizontalOrganizationChart"/>
    <dgm:cxn modelId="{7BEAC8FB-3719-4AF2-AB68-A527187F8068}" srcId="{218C0C00-8D52-4ACB-92DD-666D6F9CFA37}" destId="{6BD70377-F70A-41B8-AC51-DCB155462852}" srcOrd="0" destOrd="0" parTransId="{3C1593C9-9BC4-4B26-ACAA-98467776BA23}" sibTransId="{A050B79A-797B-4EB3-9080-3CF1AB017BDA}"/>
    <dgm:cxn modelId="{05D343FC-2802-4C61-8CC0-FBDB130026F9}" type="presOf" srcId="{BECD86EA-8AFA-4856-B112-C8B73AF1C240}" destId="{E849B19C-3C30-477E-A1A0-9A765D7FCA62}" srcOrd="0" destOrd="0" presId="urn:microsoft.com/office/officeart/2009/3/layout/HorizontalOrganizationChart"/>
    <dgm:cxn modelId="{166A62FE-94B2-4098-84C1-442350C2ECCE}" srcId="{78E4C41D-8DB4-4E21-9972-058E47750C1A}" destId="{43989E57-312F-430D-B8F3-8FDFB58A62CF}" srcOrd="0" destOrd="0" parTransId="{E4AA1B50-2588-4259-BAA8-35F84A2D09DE}" sibTransId="{2E720670-55F3-4279-B01A-1A64643BF762}"/>
    <dgm:cxn modelId="{1E04A8FF-EA96-48E1-B00E-406313721386}" type="presOf" srcId="{59234DD4-326A-483B-A66F-C5D5866E778A}" destId="{F40DEF17-45F9-46A4-950D-1F09BB8940B5}" srcOrd="0" destOrd="0" presId="urn:microsoft.com/office/officeart/2009/3/layout/HorizontalOrganizationChart"/>
    <dgm:cxn modelId="{CB3EC0AE-AD75-4003-90A1-AC3CEA167367}" type="presParOf" srcId="{7B370ED4-B503-4C48-82F1-40EA0FBCF8EB}" destId="{18927FE8-2CAC-4BE8-A45E-FAA5DB114AD6}" srcOrd="0" destOrd="0" presId="urn:microsoft.com/office/officeart/2009/3/layout/HorizontalOrganizationChart"/>
    <dgm:cxn modelId="{E901E42A-1610-4BB1-983E-0C5F90D05CDE}" type="presParOf" srcId="{18927FE8-2CAC-4BE8-A45E-FAA5DB114AD6}" destId="{4AF28974-6A5B-439B-AADB-5AE42964C09D}" srcOrd="0" destOrd="0" presId="urn:microsoft.com/office/officeart/2009/3/layout/HorizontalOrganizationChart"/>
    <dgm:cxn modelId="{CD1807ED-A826-4027-A47C-18D8574A34AD}" type="presParOf" srcId="{4AF28974-6A5B-439B-AADB-5AE42964C09D}" destId="{FA36147F-EE7D-403B-A8CB-EC58CC2AB26F}" srcOrd="0" destOrd="0" presId="urn:microsoft.com/office/officeart/2009/3/layout/HorizontalOrganizationChart"/>
    <dgm:cxn modelId="{CC243EBD-87F5-4CB8-9483-9AA9018B4EA6}" type="presParOf" srcId="{4AF28974-6A5B-439B-AADB-5AE42964C09D}" destId="{B1CD5B09-3818-4A23-A34B-50F4BB444E27}" srcOrd="1" destOrd="0" presId="urn:microsoft.com/office/officeart/2009/3/layout/HorizontalOrganizationChart"/>
    <dgm:cxn modelId="{D4B2B394-00AF-4341-BF6A-BE1083D3B787}" type="presParOf" srcId="{18927FE8-2CAC-4BE8-A45E-FAA5DB114AD6}" destId="{320DC4A9-266C-49B4-868B-F8327597C283}" srcOrd="1" destOrd="0" presId="urn:microsoft.com/office/officeart/2009/3/layout/HorizontalOrganizationChart"/>
    <dgm:cxn modelId="{DC62B541-3959-4208-AF5B-80B70C3A8E2A}" type="presParOf" srcId="{320DC4A9-266C-49B4-868B-F8327597C283}" destId="{D0375F40-04D0-48FC-83FB-0A4F3618D812}" srcOrd="0" destOrd="0" presId="urn:microsoft.com/office/officeart/2009/3/layout/HorizontalOrganizationChart"/>
    <dgm:cxn modelId="{ED6B36F3-8A4E-4BAA-9D48-6F7702DDCDAF}" type="presParOf" srcId="{320DC4A9-266C-49B4-868B-F8327597C283}" destId="{42032766-EFFA-4C2C-80B5-B476C013B6E2}" srcOrd="1" destOrd="0" presId="urn:microsoft.com/office/officeart/2009/3/layout/HorizontalOrganizationChart"/>
    <dgm:cxn modelId="{588FAE0F-B9D0-4586-923A-840AC8A31220}" type="presParOf" srcId="{42032766-EFFA-4C2C-80B5-B476C013B6E2}" destId="{AE86BAB9-1398-4086-AE78-97BD943606FC}" srcOrd="0" destOrd="0" presId="urn:microsoft.com/office/officeart/2009/3/layout/HorizontalOrganizationChart"/>
    <dgm:cxn modelId="{CFA5796F-838E-4163-8C7D-CFC62A09C2CD}" type="presParOf" srcId="{AE86BAB9-1398-4086-AE78-97BD943606FC}" destId="{41FCF512-B3B7-43A0-AD44-8D002B6A10DE}" srcOrd="0" destOrd="0" presId="urn:microsoft.com/office/officeart/2009/3/layout/HorizontalOrganizationChart"/>
    <dgm:cxn modelId="{0B61C217-5682-43AB-88C4-A7C7D9F662EB}" type="presParOf" srcId="{AE86BAB9-1398-4086-AE78-97BD943606FC}" destId="{1F3BBB51-64C5-433A-B307-FBD799E5452C}" srcOrd="1" destOrd="0" presId="urn:microsoft.com/office/officeart/2009/3/layout/HorizontalOrganizationChart"/>
    <dgm:cxn modelId="{7C568B67-3B43-43CA-9CA5-A438F5F6A4FB}" type="presParOf" srcId="{42032766-EFFA-4C2C-80B5-B476C013B6E2}" destId="{43916CD3-7357-4CCC-89D6-3BBA09971351}" srcOrd="1" destOrd="0" presId="urn:microsoft.com/office/officeart/2009/3/layout/HorizontalOrganizationChart"/>
    <dgm:cxn modelId="{C62550C5-7B4F-4B19-8509-8B253C784998}" type="presParOf" srcId="{43916CD3-7357-4CCC-89D6-3BBA09971351}" destId="{0B37FA26-576C-4629-AAF9-1F8916056207}" srcOrd="0" destOrd="0" presId="urn:microsoft.com/office/officeart/2009/3/layout/HorizontalOrganizationChart"/>
    <dgm:cxn modelId="{702C3055-E21B-4C33-AF4D-4F57B42D3984}" type="presParOf" srcId="{43916CD3-7357-4CCC-89D6-3BBA09971351}" destId="{96CC8DFF-D400-4E1B-8A8A-77FA34FB613E}" srcOrd="1" destOrd="0" presId="urn:microsoft.com/office/officeart/2009/3/layout/HorizontalOrganizationChart"/>
    <dgm:cxn modelId="{7206CFC1-807B-46FB-A994-6C2C5D395970}" type="presParOf" srcId="{96CC8DFF-D400-4E1B-8A8A-77FA34FB613E}" destId="{516E5DB0-2408-4671-8F6B-A5F90D9A2233}" srcOrd="0" destOrd="0" presId="urn:microsoft.com/office/officeart/2009/3/layout/HorizontalOrganizationChart"/>
    <dgm:cxn modelId="{338383D3-173E-4C46-A5E4-6596711F9114}" type="presParOf" srcId="{516E5DB0-2408-4671-8F6B-A5F90D9A2233}" destId="{1A20918E-B982-4C22-9C48-8E41DA1E7F9D}" srcOrd="0" destOrd="0" presId="urn:microsoft.com/office/officeart/2009/3/layout/HorizontalOrganizationChart"/>
    <dgm:cxn modelId="{EDE39E97-CDD7-42F3-9267-AFB252A7C490}" type="presParOf" srcId="{516E5DB0-2408-4671-8F6B-A5F90D9A2233}" destId="{64BA64DA-B807-46DB-BBC9-C6909BFAD318}" srcOrd="1" destOrd="0" presId="urn:microsoft.com/office/officeart/2009/3/layout/HorizontalOrganizationChart"/>
    <dgm:cxn modelId="{45D8BC48-0F2D-468D-B4DD-6BDA33A1C46B}" type="presParOf" srcId="{96CC8DFF-D400-4E1B-8A8A-77FA34FB613E}" destId="{4C0C6F23-9E26-41D9-B896-F89BDFE4303E}" srcOrd="1" destOrd="0" presId="urn:microsoft.com/office/officeart/2009/3/layout/HorizontalOrganizationChart"/>
    <dgm:cxn modelId="{24D74A51-7A2A-4692-9367-A095D2C96B33}" type="presParOf" srcId="{96CC8DFF-D400-4E1B-8A8A-77FA34FB613E}" destId="{744E87C6-6A99-43FE-B164-60EFA6BB65FF}" srcOrd="2" destOrd="0" presId="urn:microsoft.com/office/officeart/2009/3/layout/HorizontalOrganizationChart"/>
    <dgm:cxn modelId="{E3910A09-5A8B-46FF-8028-B123FA40C9A4}" type="presParOf" srcId="{42032766-EFFA-4C2C-80B5-B476C013B6E2}" destId="{B3474DC4-3FC2-4143-8C75-80F49BD9B051}" srcOrd="2" destOrd="0" presId="urn:microsoft.com/office/officeart/2009/3/layout/HorizontalOrganizationChart"/>
    <dgm:cxn modelId="{368F3AEA-4007-4E90-9DE4-92EDB57906D8}" type="presParOf" srcId="{320DC4A9-266C-49B4-868B-F8327597C283}" destId="{E4AEB899-088D-4EE3-B9CA-D4BC120D2395}" srcOrd="2" destOrd="0" presId="urn:microsoft.com/office/officeart/2009/3/layout/HorizontalOrganizationChart"/>
    <dgm:cxn modelId="{FB64857A-C061-4499-A1F2-E84E4C979C79}" type="presParOf" srcId="{320DC4A9-266C-49B4-868B-F8327597C283}" destId="{C58D74C6-BD3C-4518-AB34-3FF79E42BAAF}" srcOrd="3" destOrd="0" presId="urn:microsoft.com/office/officeart/2009/3/layout/HorizontalOrganizationChart"/>
    <dgm:cxn modelId="{172EE658-A939-47B9-A5BA-DF696697CF02}" type="presParOf" srcId="{C58D74C6-BD3C-4518-AB34-3FF79E42BAAF}" destId="{739FAB3B-5F00-4483-A62A-173D94FE64CE}" srcOrd="0" destOrd="0" presId="urn:microsoft.com/office/officeart/2009/3/layout/HorizontalOrganizationChart"/>
    <dgm:cxn modelId="{AD7CD24E-0782-4508-A780-C1856499D9B7}" type="presParOf" srcId="{739FAB3B-5F00-4483-A62A-173D94FE64CE}" destId="{BC8663B6-4385-4CB7-A267-42081E5FE788}" srcOrd="0" destOrd="0" presId="urn:microsoft.com/office/officeart/2009/3/layout/HorizontalOrganizationChart"/>
    <dgm:cxn modelId="{62908D5D-FBAC-4F4C-9F4C-E98F2F1C5ECC}" type="presParOf" srcId="{739FAB3B-5F00-4483-A62A-173D94FE64CE}" destId="{68F74D93-6C8B-4ADC-AD84-5E919BD6FF32}" srcOrd="1" destOrd="0" presId="urn:microsoft.com/office/officeart/2009/3/layout/HorizontalOrganizationChart"/>
    <dgm:cxn modelId="{4228B4EB-580F-4996-8B84-4B1AC9C5F5A0}" type="presParOf" srcId="{C58D74C6-BD3C-4518-AB34-3FF79E42BAAF}" destId="{859B1129-FA35-4A4E-998D-86901EDCBA8E}" srcOrd="1" destOrd="0" presId="urn:microsoft.com/office/officeart/2009/3/layout/HorizontalOrganizationChart"/>
    <dgm:cxn modelId="{86493A9B-6259-4D21-9042-C5290EC355E9}" type="presParOf" srcId="{859B1129-FA35-4A4E-998D-86901EDCBA8E}" destId="{4976A4DD-2EE7-4600-892C-1754EAAC4640}" srcOrd="0" destOrd="0" presId="urn:microsoft.com/office/officeart/2009/3/layout/HorizontalOrganizationChart"/>
    <dgm:cxn modelId="{D62467D7-C450-4906-8CC3-C146F2440324}" type="presParOf" srcId="{859B1129-FA35-4A4E-998D-86901EDCBA8E}" destId="{5A4E46C1-6E7B-4D6A-B670-9467C9613794}" srcOrd="1" destOrd="0" presId="urn:microsoft.com/office/officeart/2009/3/layout/HorizontalOrganizationChart"/>
    <dgm:cxn modelId="{10E0A19D-5C1E-4041-A397-B16F3B67F7B8}" type="presParOf" srcId="{5A4E46C1-6E7B-4D6A-B670-9467C9613794}" destId="{55B1CB14-B68E-40F3-94C3-9B320F176309}" srcOrd="0" destOrd="0" presId="urn:microsoft.com/office/officeart/2009/3/layout/HorizontalOrganizationChart"/>
    <dgm:cxn modelId="{5BEDB838-45ED-4E86-BEF1-648538658167}" type="presParOf" srcId="{55B1CB14-B68E-40F3-94C3-9B320F176309}" destId="{CB90A2FC-6554-440F-B294-B23EBF903315}" srcOrd="0" destOrd="0" presId="urn:microsoft.com/office/officeart/2009/3/layout/HorizontalOrganizationChart"/>
    <dgm:cxn modelId="{49DAD81D-47D3-49F9-AD81-696082D575B2}" type="presParOf" srcId="{55B1CB14-B68E-40F3-94C3-9B320F176309}" destId="{660AD57C-5A42-4E92-8FCA-A91A10E408E7}" srcOrd="1" destOrd="0" presId="urn:microsoft.com/office/officeart/2009/3/layout/HorizontalOrganizationChart"/>
    <dgm:cxn modelId="{15CBCEB5-3143-4917-A180-CB1E05A72643}" type="presParOf" srcId="{5A4E46C1-6E7B-4D6A-B670-9467C9613794}" destId="{4BFCF529-3861-4D0D-8A4A-37DADC4D24EE}" srcOrd="1" destOrd="0" presId="urn:microsoft.com/office/officeart/2009/3/layout/HorizontalOrganizationChart"/>
    <dgm:cxn modelId="{28B2A447-71F8-455D-A6A4-EC483BE68C84}" type="presParOf" srcId="{5A4E46C1-6E7B-4D6A-B670-9467C9613794}" destId="{D49A3BAB-0A1A-4A0B-BB6D-929A95847457}" srcOrd="2" destOrd="0" presId="urn:microsoft.com/office/officeart/2009/3/layout/HorizontalOrganizationChart"/>
    <dgm:cxn modelId="{0ED1F9C5-B2D3-461B-B00C-F1BCA84D9410}" type="presParOf" srcId="{C58D74C6-BD3C-4518-AB34-3FF79E42BAAF}" destId="{FDFD504E-DBA0-4500-BDBD-820C4C34E54E}" srcOrd="2" destOrd="0" presId="urn:microsoft.com/office/officeart/2009/3/layout/HorizontalOrganizationChart"/>
    <dgm:cxn modelId="{CB3B7BD5-95FC-48A0-B401-9BD7BD9B5A6D}" type="presParOf" srcId="{320DC4A9-266C-49B4-868B-F8327597C283}" destId="{2E991A48-DB3B-4435-B37C-569FEB96857F}" srcOrd="4" destOrd="0" presId="urn:microsoft.com/office/officeart/2009/3/layout/HorizontalOrganizationChart"/>
    <dgm:cxn modelId="{C60B6D32-71D8-4A09-9FD7-3E0E8E7270BD}" type="presParOf" srcId="{320DC4A9-266C-49B4-868B-F8327597C283}" destId="{F09D1633-A9CE-4C5B-AE5B-0FD720A527FF}" srcOrd="5" destOrd="0" presId="urn:microsoft.com/office/officeart/2009/3/layout/HorizontalOrganizationChart"/>
    <dgm:cxn modelId="{CDCC7B71-6D32-47FB-A8B7-B8BE42281F69}" type="presParOf" srcId="{F09D1633-A9CE-4C5B-AE5B-0FD720A527FF}" destId="{A38B209A-52AB-4A58-9275-F2E0AAA3132B}" srcOrd="0" destOrd="0" presId="urn:microsoft.com/office/officeart/2009/3/layout/HorizontalOrganizationChart"/>
    <dgm:cxn modelId="{B0E868B6-8ABE-4813-97DB-EEE2CA7C6126}" type="presParOf" srcId="{A38B209A-52AB-4A58-9275-F2E0AAA3132B}" destId="{5380B369-49E3-4173-9173-44A1C48DF16B}" srcOrd="0" destOrd="0" presId="urn:microsoft.com/office/officeart/2009/3/layout/HorizontalOrganizationChart"/>
    <dgm:cxn modelId="{7644CCDD-D5DA-4131-AB3B-47707EC048DB}" type="presParOf" srcId="{A38B209A-52AB-4A58-9275-F2E0AAA3132B}" destId="{C0E67290-4059-4108-BB80-80CC549FDD98}" srcOrd="1" destOrd="0" presId="urn:microsoft.com/office/officeart/2009/3/layout/HorizontalOrganizationChart"/>
    <dgm:cxn modelId="{9BB35F61-C797-4B47-8F01-5DB166A6D971}" type="presParOf" srcId="{F09D1633-A9CE-4C5B-AE5B-0FD720A527FF}" destId="{F2BC1987-ACCA-4D70-B295-115EA03C3CE1}" srcOrd="1" destOrd="0" presId="urn:microsoft.com/office/officeart/2009/3/layout/HorizontalOrganizationChart"/>
    <dgm:cxn modelId="{3988B277-EFEB-4A42-A650-9C604D891963}" type="presParOf" srcId="{F2BC1987-ACCA-4D70-B295-115EA03C3CE1}" destId="{4DACD768-9E62-43BF-B119-323E0241E357}" srcOrd="0" destOrd="0" presId="urn:microsoft.com/office/officeart/2009/3/layout/HorizontalOrganizationChart"/>
    <dgm:cxn modelId="{9A6BBBB6-A8BA-4200-B759-156351AC87DF}" type="presParOf" srcId="{F2BC1987-ACCA-4D70-B295-115EA03C3CE1}" destId="{49923226-9AE9-4207-9896-2025C21596F2}" srcOrd="1" destOrd="0" presId="urn:microsoft.com/office/officeart/2009/3/layout/HorizontalOrganizationChart"/>
    <dgm:cxn modelId="{E8EE2A46-B274-431E-B45D-4FDD5A63D549}" type="presParOf" srcId="{49923226-9AE9-4207-9896-2025C21596F2}" destId="{3BC90B21-3EB8-4305-A0E7-EDB17AB29123}" srcOrd="0" destOrd="0" presId="urn:microsoft.com/office/officeart/2009/3/layout/HorizontalOrganizationChart"/>
    <dgm:cxn modelId="{2AB8ED9E-A783-497C-930D-3D37DA3D4F19}" type="presParOf" srcId="{3BC90B21-3EB8-4305-A0E7-EDB17AB29123}" destId="{9F23F127-F6BA-4A3E-8DA3-797D48AC1A4F}" srcOrd="0" destOrd="0" presId="urn:microsoft.com/office/officeart/2009/3/layout/HorizontalOrganizationChart"/>
    <dgm:cxn modelId="{276F3476-5105-4003-9668-B0753265A3DD}" type="presParOf" srcId="{3BC90B21-3EB8-4305-A0E7-EDB17AB29123}" destId="{72E6ACC7-5445-49C2-BA70-00402424D00D}" srcOrd="1" destOrd="0" presId="urn:microsoft.com/office/officeart/2009/3/layout/HorizontalOrganizationChart"/>
    <dgm:cxn modelId="{5AB040C1-E377-4047-9061-5F19F702DD0E}" type="presParOf" srcId="{49923226-9AE9-4207-9896-2025C21596F2}" destId="{BC33FB6B-D3A0-430B-B64F-96894282027F}" srcOrd="1" destOrd="0" presId="urn:microsoft.com/office/officeart/2009/3/layout/HorizontalOrganizationChart"/>
    <dgm:cxn modelId="{7E36385D-30AA-42F6-A753-62620CA81207}" type="presParOf" srcId="{BC33FB6B-D3A0-430B-B64F-96894282027F}" destId="{E125F069-F02F-48F0-BD53-AA2C653DEA14}" srcOrd="0" destOrd="0" presId="urn:microsoft.com/office/officeart/2009/3/layout/HorizontalOrganizationChart"/>
    <dgm:cxn modelId="{14D957B8-E2D8-4529-9010-5CE529236A61}" type="presParOf" srcId="{BC33FB6B-D3A0-430B-B64F-96894282027F}" destId="{A1C1DB86-13AC-4C05-89D4-A278CABBD694}" srcOrd="1" destOrd="0" presId="urn:microsoft.com/office/officeart/2009/3/layout/HorizontalOrganizationChart"/>
    <dgm:cxn modelId="{667B266B-FB8A-441C-9EE8-B81111CE31D6}" type="presParOf" srcId="{A1C1DB86-13AC-4C05-89D4-A278CABBD694}" destId="{03A37EAE-65A7-4750-8503-AB3DE0AD553E}" srcOrd="0" destOrd="0" presId="urn:microsoft.com/office/officeart/2009/3/layout/HorizontalOrganizationChart"/>
    <dgm:cxn modelId="{511AC4E8-9646-4F20-B6A6-0879E2A6DB5F}" type="presParOf" srcId="{03A37EAE-65A7-4750-8503-AB3DE0AD553E}" destId="{92204177-A409-4C4E-B3B1-AFD8DB1FB897}" srcOrd="0" destOrd="0" presId="urn:microsoft.com/office/officeart/2009/3/layout/HorizontalOrganizationChart"/>
    <dgm:cxn modelId="{C94BE885-0029-45AC-ADDC-1EAE74E1D4C5}" type="presParOf" srcId="{03A37EAE-65A7-4750-8503-AB3DE0AD553E}" destId="{EC28EB64-0830-4D42-861C-EBA3B70A5718}" srcOrd="1" destOrd="0" presId="urn:microsoft.com/office/officeart/2009/3/layout/HorizontalOrganizationChart"/>
    <dgm:cxn modelId="{4A894AEB-BA37-423B-BFA9-B7E25F7574C6}" type="presParOf" srcId="{A1C1DB86-13AC-4C05-89D4-A278CABBD694}" destId="{6F1571AD-8BAC-4B34-8710-C916042C6173}" srcOrd="1" destOrd="0" presId="urn:microsoft.com/office/officeart/2009/3/layout/HorizontalOrganizationChart"/>
    <dgm:cxn modelId="{78EA74CA-30A3-4353-B92B-22481509FC99}" type="presParOf" srcId="{6F1571AD-8BAC-4B34-8710-C916042C6173}" destId="{9D3BDFA9-585F-4438-B180-63B5F55A8EE9}" srcOrd="0" destOrd="0" presId="urn:microsoft.com/office/officeart/2009/3/layout/HorizontalOrganizationChart"/>
    <dgm:cxn modelId="{43A1DB31-C259-4596-87FB-05CBBA4A1633}" type="presParOf" srcId="{6F1571AD-8BAC-4B34-8710-C916042C6173}" destId="{99AEA761-A7A1-4DED-8DEE-39B97B455E0D}" srcOrd="1" destOrd="0" presId="urn:microsoft.com/office/officeart/2009/3/layout/HorizontalOrganizationChart"/>
    <dgm:cxn modelId="{1388624E-9164-4FFB-A3C6-CED7B788FDE8}" type="presParOf" srcId="{99AEA761-A7A1-4DED-8DEE-39B97B455E0D}" destId="{9DBE0FB9-BAFF-4BEA-B18D-1642E11FC724}" srcOrd="0" destOrd="0" presId="urn:microsoft.com/office/officeart/2009/3/layout/HorizontalOrganizationChart"/>
    <dgm:cxn modelId="{CF941AA2-E0CC-4524-97D2-21DD9F4A7A49}" type="presParOf" srcId="{9DBE0FB9-BAFF-4BEA-B18D-1642E11FC724}" destId="{5B2052C3-BB01-4C9E-866E-866B4E7E1558}" srcOrd="0" destOrd="0" presId="urn:microsoft.com/office/officeart/2009/3/layout/HorizontalOrganizationChart"/>
    <dgm:cxn modelId="{F72BEE5F-6F56-4E8E-B93E-24C69CBBB9D0}" type="presParOf" srcId="{9DBE0FB9-BAFF-4BEA-B18D-1642E11FC724}" destId="{57A516AA-0596-46FF-A03A-8338C908082C}" srcOrd="1" destOrd="0" presId="urn:microsoft.com/office/officeart/2009/3/layout/HorizontalOrganizationChart"/>
    <dgm:cxn modelId="{F85B60E1-ADD3-4ACF-A16F-252BE95D0C6A}" type="presParOf" srcId="{99AEA761-A7A1-4DED-8DEE-39B97B455E0D}" destId="{3B84FDCB-4688-4EA1-B480-B02EF79E4AFA}" srcOrd="1" destOrd="0" presId="urn:microsoft.com/office/officeart/2009/3/layout/HorizontalOrganizationChart"/>
    <dgm:cxn modelId="{EC84D129-EB0E-49B7-B136-AAAE294097A0}" type="presParOf" srcId="{99AEA761-A7A1-4DED-8DEE-39B97B455E0D}" destId="{A15A5C91-D7D9-4827-92D4-59052EE06468}" srcOrd="2" destOrd="0" presId="urn:microsoft.com/office/officeart/2009/3/layout/HorizontalOrganizationChart"/>
    <dgm:cxn modelId="{32C52D12-8CE1-4DC0-8F06-21675DC90C5B}" type="presParOf" srcId="{A1C1DB86-13AC-4C05-89D4-A278CABBD694}" destId="{726A3D8B-34E6-425E-8BAA-DAC88890A293}" srcOrd="2" destOrd="0" presId="urn:microsoft.com/office/officeart/2009/3/layout/HorizontalOrganizationChart"/>
    <dgm:cxn modelId="{649FEFC9-A35F-4BED-9648-05F0412DDBDB}" type="presParOf" srcId="{49923226-9AE9-4207-9896-2025C21596F2}" destId="{28252982-E24A-4464-9534-4389AE474896}" srcOrd="2" destOrd="0" presId="urn:microsoft.com/office/officeart/2009/3/layout/HorizontalOrganizationChart"/>
    <dgm:cxn modelId="{805C06C5-911A-4D19-9E18-0935C7FF392F}" type="presParOf" srcId="{F09D1633-A9CE-4C5B-AE5B-0FD720A527FF}" destId="{C100A1CE-9CD9-4DB4-AE96-72A22ACA924C}" srcOrd="2" destOrd="0" presId="urn:microsoft.com/office/officeart/2009/3/layout/HorizontalOrganizationChart"/>
    <dgm:cxn modelId="{835175F1-96B5-41CF-A590-64D0369D1FEC}" type="presParOf" srcId="{320DC4A9-266C-49B4-868B-F8327597C283}" destId="{3E4207F0-3A57-4149-B6CE-970C1C98F962}" srcOrd="6" destOrd="0" presId="urn:microsoft.com/office/officeart/2009/3/layout/HorizontalOrganizationChart"/>
    <dgm:cxn modelId="{192866E7-7576-4E5C-8180-6EA14F92E3A6}" type="presParOf" srcId="{320DC4A9-266C-49B4-868B-F8327597C283}" destId="{D08FBE6C-8499-4384-98DB-21AB8E9A32E3}" srcOrd="7" destOrd="0" presId="urn:microsoft.com/office/officeart/2009/3/layout/HorizontalOrganizationChart"/>
    <dgm:cxn modelId="{AAC956B2-F41D-4A2E-BE14-E8B8F5830D11}" type="presParOf" srcId="{D08FBE6C-8499-4384-98DB-21AB8E9A32E3}" destId="{F3A036A5-24E6-4B97-8596-4EC58EDA9379}" srcOrd="0" destOrd="0" presId="urn:microsoft.com/office/officeart/2009/3/layout/HorizontalOrganizationChart"/>
    <dgm:cxn modelId="{88268EE1-77ED-4674-B372-7FF3F306483A}" type="presParOf" srcId="{F3A036A5-24E6-4B97-8596-4EC58EDA9379}" destId="{ED121C07-C191-454F-B5CD-E13E00F70C04}" srcOrd="0" destOrd="0" presId="urn:microsoft.com/office/officeart/2009/3/layout/HorizontalOrganizationChart"/>
    <dgm:cxn modelId="{56CB3E57-6130-43C2-885B-09510F72B31C}" type="presParOf" srcId="{F3A036A5-24E6-4B97-8596-4EC58EDA9379}" destId="{4C5BCE44-2940-4B0D-AF07-4C9959E9883C}" srcOrd="1" destOrd="0" presId="urn:microsoft.com/office/officeart/2009/3/layout/HorizontalOrganizationChart"/>
    <dgm:cxn modelId="{493DE34C-1969-4379-B62A-CEDFF235616A}" type="presParOf" srcId="{D08FBE6C-8499-4384-98DB-21AB8E9A32E3}" destId="{61EE880D-A7FD-4B71-A943-D96EF63072F1}" srcOrd="1" destOrd="0" presId="urn:microsoft.com/office/officeart/2009/3/layout/HorizontalOrganizationChart"/>
    <dgm:cxn modelId="{6153E576-848A-42A6-894B-90531347C2FD}" type="presParOf" srcId="{61EE880D-A7FD-4B71-A943-D96EF63072F1}" destId="{501944C0-19F7-4C74-87A7-E26BF7F065C9}" srcOrd="0" destOrd="0" presId="urn:microsoft.com/office/officeart/2009/3/layout/HorizontalOrganizationChart"/>
    <dgm:cxn modelId="{43C2F242-23F0-4586-BAC4-FFB9B8E10620}" type="presParOf" srcId="{61EE880D-A7FD-4B71-A943-D96EF63072F1}" destId="{33667244-BAB3-489B-A341-CD6B52F644BD}" srcOrd="1" destOrd="0" presId="urn:microsoft.com/office/officeart/2009/3/layout/HorizontalOrganizationChart"/>
    <dgm:cxn modelId="{FFB6B45D-9281-4A9C-B9E4-B7539322C76E}" type="presParOf" srcId="{33667244-BAB3-489B-A341-CD6B52F644BD}" destId="{E25E9B56-EB22-450E-8B8B-86E3CB13B78C}" srcOrd="0" destOrd="0" presId="urn:microsoft.com/office/officeart/2009/3/layout/HorizontalOrganizationChart"/>
    <dgm:cxn modelId="{6285F1AB-0B86-485D-B2B5-2C98F5A7DAAC}" type="presParOf" srcId="{E25E9B56-EB22-450E-8B8B-86E3CB13B78C}" destId="{59511AD7-1B45-4D01-8F9C-418902DB926E}" srcOrd="0" destOrd="0" presId="urn:microsoft.com/office/officeart/2009/3/layout/HorizontalOrganizationChart"/>
    <dgm:cxn modelId="{DF929D05-348E-48E0-B6B2-B38B21AF8567}" type="presParOf" srcId="{E25E9B56-EB22-450E-8B8B-86E3CB13B78C}" destId="{28146BA9-EC8D-40ED-B3FE-B9D1F467683D}" srcOrd="1" destOrd="0" presId="urn:microsoft.com/office/officeart/2009/3/layout/HorizontalOrganizationChart"/>
    <dgm:cxn modelId="{49FAE02F-E48B-4993-8796-42A3242AFE3C}" type="presParOf" srcId="{33667244-BAB3-489B-A341-CD6B52F644BD}" destId="{F4B227F8-6A93-436F-9648-96C99A9DA23E}" srcOrd="1" destOrd="0" presId="urn:microsoft.com/office/officeart/2009/3/layout/HorizontalOrganizationChart"/>
    <dgm:cxn modelId="{148056D5-6A3F-4001-BEAC-4D2F967A7881}" type="presParOf" srcId="{F4B227F8-6A93-436F-9648-96C99A9DA23E}" destId="{C01BBF31-DB50-4454-872E-F8EB8C925A76}" srcOrd="0" destOrd="0" presId="urn:microsoft.com/office/officeart/2009/3/layout/HorizontalOrganizationChart"/>
    <dgm:cxn modelId="{F57F3195-5547-414C-9D6C-BE648A5239E3}" type="presParOf" srcId="{F4B227F8-6A93-436F-9648-96C99A9DA23E}" destId="{B3A8EA94-F7F3-408F-B00C-A2DEB66ACD7A}" srcOrd="1" destOrd="0" presId="urn:microsoft.com/office/officeart/2009/3/layout/HorizontalOrganizationChart"/>
    <dgm:cxn modelId="{FFD185B6-B827-4319-AC53-BCFE6049A090}" type="presParOf" srcId="{B3A8EA94-F7F3-408F-B00C-A2DEB66ACD7A}" destId="{F6A91657-60A5-4FA0-8AB6-DC459D112ED9}" srcOrd="0" destOrd="0" presId="urn:microsoft.com/office/officeart/2009/3/layout/HorizontalOrganizationChart"/>
    <dgm:cxn modelId="{E544CBDC-2CDF-435D-A9D3-74ACAB791E88}" type="presParOf" srcId="{F6A91657-60A5-4FA0-8AB6-DC459D112ED9}" destId="{8E9EA211-8A7F-4308-97FD-1C914DDAE007}" srcOrd="0" destOrd="0" presId="urn:microsoft.com/office/officeart/2009/3/layout/HorizontalOrganizationChart"/>
    <dgm:cxn modelId="{98B73C08-6018-405C-ACCF-D57B2408AD7A}" type="presParOf" srcId="{F6A91657-60A5-4FA0-8AB6-DC459D112ED9}" destId="{9CD56C09-86D3-4584-98F9-F96CE9FC1EAF}" srcOrd="1" destOrd="0" presId="urn:microsoft.com/office/officeart/2009/3/layout/HorizontalOrganizationChart"/>
    <dgm:cxn modelId="{48B81B5E-B92C-489C-A44C-F146D2A57B31}" type="presParOf" srcId="{B3A8EA94-F7F3-408F-B00C-A2DEB66ACD7A}" destId="{9D4DC301-42CA-4647-BD66-A0BF6C5605E0}" srcOrd="1" destOrd="0" presId="urn:microsoft.com/office/officeart/2009/3/layout/HorizontalOrganizationChart"/>
    <dgm:cxn modelId="{E5702A20-048C-455C-99A9-5C7DA12BB7DB}" type="presParOf" srcId="{9D4DC301-42CA-4647-BD66-A0BF6C5605E0}" destId="{25CA0019-2101-49A4-A765-A7F5A454B359}" srcOrd="0" destOrd="0" presId="urn:microsoft.com/office/officeart/2009/3/layout/HorizontalOrganizationChart"/>
    <dgm:cxn modelId="{118AD692-D4D9-434B-9F14-63010957B7A6}" type="presParOf" srcId="{9D4DC301-42CA-4647-BD66-A0BF6C5605E0}" destId="{EAC6558B-98D3-4725-BF96-854F23C786AA}" srcOrd="1" destOrd="0" presId="urn:microsoft.com/office/officeart/2009/3/layout/HorizontalOrganizationChart"/>
    <dgm:cxn modelId="{6D100B3E-4644-4FBE-982A-FA2A7D75EF98}" type="presParOf" srcId="{EAC6558B-98D3-4725-BF96-854F23C786AA}" destId="{69A265EF-B0EA-4F95-ABD0-D2D9D6A9432B}" srcOrd="0" destOrd="0" presId="urn:microsoft.com/office/officeart/2009/3/layout/HorizontalOrganizationChart"/>
    <dgm:cxn modelId="{EECDC4AD-CE76-4C4D-AA4E-B702F063A179}" type="presParOf" srcId="{69A265EF-B0EA-4F95-ABD0-D2D9D6A9432B}" destId="{CC39E32F-6CF2-45A5-AA29-4782C48BEC55}" srcOrd="0" destOrd="0" presId="urn:microsoft.com/office/officeart/2009/3/layout/HorizontalOrganizationChart"/>
    <dgm:cxn modelId="{84D7F414-6197-4685-BB7E-D6829B227420}" type="presParOf" srcId="{69A265EF-B0EA-4F95-ABD0-D2D9D6A9432B}" destId="{A9E811D3-C01A-474A-B65B-9682A0F6E15C}" srcOrd="1" destOrd="0" presId="urn:microsoft.com/office/officeart/2009/3/layout/HorizontalOrganizationChart"/>
    <dgm:cxn modelId="{C5EEC82C-6E24-4F20-916D-D637C7D72DF0}" type="presParOf" srcId="{EAC6558B-98D3-4725-BF96-854F23C786AA}" destId="{BBDA9EA8-EC6B-4DC6-AB9F-EFF51157C64D}" srcOrd="1" destOrd="0" presId="urn:microsoft.com/office/officeart/2009/3/layout/HorizontalOrganizationChart"/>
    <dgm:cxn modelId="{C3F3B3EF-1B65-49BA-BA25-ACBA22EA6E4E}" type="presParOf" srcId="{BBDA9EA8-EC6B-4DC6-AB9F-EFF51157C64D}" destId="{55254C12-2518-46E8-912A-C0D5E78E8D3A}" srcOrd="0" destOrd="0" presId="urn:microsoft.com/office/officeart/2009/3/layout/HorizontalOrganizationChart"/>
    <dgm:cxn modelId="{56ABCE58-BC73-4838-ADE8-53B0B193DDB2}" type="presParOf" srcId="{BBDA9EA8-EC6B-4DC6-AB9F-EFF51157C64D}" destId="{956FF523-3CDA-4A1E-BA9D-7E00438B8E2A}" srcOrd="1" destOrd="0" presId="urn:microsoft.com/office/officeart/2009/3/layout/HorizontalOrganizationChart"/>
    <dgm:cxn modelId="{9D8F6EF4-8C1A-4989-A5FB-9D636133BE8E}" type="presParOf" srcId="{956FF523-3CDA-4A1E-BA9D-7E00438B8E2A}" destId="{40DC110F-E02D-49DC-8DA6-E722314275C6}" srcOrd="0" destOrd="0" presId="urn:microsoft.com/office/officeart/2009/3/layout/HorizontalOrganizationChart"/>
    <dgm:cxn modelId="{B5340A7A-4C24-4930-B53A-0AA61D8E4EBC}" type="presParOf" srcId="{40DC110F-E02D-49DC-8DA6-E722314275C6}" destId="{D2A4783E-B611-40DC-A1B4-2CA44537F1A3}" srcOrd="0" destOrd="0" presId="urn:microsoft.com/office/officeart/2009/3/layout/HorizontalOrganizationChart"/>
    <dgm:cxn modelId="{AB097C75-AE2E-4EA8-9447-D6202273DC8C}" type="presParOf" srcId="{40DC110F-E02D-49DC-8DA6-E722314275C6}" destId="{1A5723E0-85B9-4522-89D3-1F28BB5F299C}" srcOrd="1" destOrd="0" presId="urn:microsoft.com/office/officeart/2009/3/layout/HorizontalOrganizationChart"/>
    <dgm:cxn modelId="{B4F4A81E-F0B1-4F17-B92B-96C803FC4E15}" type="presParOf" srcId="{956FF523-3CDA-4A1E-BA9D-7E00438B8E2A}" destId="{93B7EF9B-61CE-4030-B125-42805FC6D05C}" srcOrd="1" destOrd="0" presId="urn:microsoft.com/office/officeart/2009/3/layout/HorizontalOrganizationChart"/>
    <dgm:cxn modelId="{4417F1CB-944F-4ABF-AB1F-982D2BB0B892}" type="presParOf" srcId="{93B7EF9B-61CE-4030-B125-42805FC6D05C}" destId="{E849B19C-3C30-477E-A1A0-9A765D7FCA62}" srcOrd="0" destOrd="0" presId="urn:microsoft.com/office/officeart/2009/3/layout/HorizontalOrganizationChart"/>
    <dgm:cxn modelId="{C7B8A527-C698-4BC9-9B41-485C81E781EA}" type="presParOf" srcId="{93B7EF9B-61CE-4030-B125-42805FC6D05C}" destId="{D6C07D7E-E06D-46F1-8692-1F06156DB923}" srcOrd="1" destOrd="0" presId="urn:microsoft.com/office/officeart/2009/3/layout/HorizontalOrganizationChart"/>
    <dgm:cxn modelId="{C45FB399-AB9D-48A2-9D09-F5F0AEBF6BBE}" type="presParOf" srcId="{D6C07D7E-E06D-46F1-8692-1F06156DB923}" destId="{D6FF79BE-4589-41E4-8DD3-8A89AF9CFEED}" srcOrd="0" destOrd="0" presId="urn:microsoft.com/office/officeart/2009/3/layout/HorizontalOrganizationChart"/>
    <dgm:cxn modelId="{57865F99-0F82-4913-BE6F-A4ACAF44D4EF}" type="presParOf" srcId="{D6FF79BE-4589-41E4-8DD3-8A89AF9CFEED}" destId="{F40DEF17-45F9-46A4-950D-1F09BB8940B5}" srcOrd="0" destOrd="0" presId="urn:microsoft.com/office/officeart/2009/3/layout/HorizontalOrganizationChart"/>
    <dgm:cxn modelId="{A14D996A-D8C4-4898-B311-1069E3E2706F}" type="presParOf" srcId="{D6FF79BE-4589-41E4-8DD3-8A89AF9CFEED}" destId="{A3D75A46-AC89-4E76-B4F9-957CA84D3F1D}" srcOrd="1" destOrd="0" presId="urn:microsoft.com/office/officeart/2009/3/layout/HorizontalOrganizationChart"/>
    <dgm:cxn modelId="{3478B5E3-3F38-4DAF-B374-2E1479903F60}" type="presParOf" srcId="{D6C07D7E-E06D-46F1-8692-1F06156DB923}" destId="{668EBBAF-9DA4-45A8-A988-9A4FBF3D13E8}" srcOrd="1" destOrd="0" presId="urn:microsoft.com/office/officeart/2009/3/layout/HorizontalOrganizationChart"/>
    <dgm:cxn modelId="{45B0C0FE-7443-431F-A4D7-9245A48A9984}" type="presParOf" srcId="{D6C07D7E-E06D-46F1-8692-1F06156DB923}" destId="{5D436C0E-2333-4363-B688-F4229858F8CD}" srcOrd="2" destOrd="0" presId="urn:microsoft.com/office/officeart/2009/3/layout/HorizontalOrganizationChart"/>
    <dgm:cxn modelId="{C6E99545-2110-4F7E-8A20-B75ED5FFB50E}" type="presParOf" srcId="{956FF523-3CDA-4A1E-BA9D-7E00438B8E2A}" destId="{F90C7790-7E54-4122-9631-13E0AD820F42}" srcOrd="2" destOrd="0" presId="urn:microsoft.com/office/officeart/2009/3/layout/HorizontalOrganizationChart"/>
    <dgm:cxn modelId="{B6FF43E1-7AD8-4E10-ACCA-455BA7D8011F}" type="presParOf" srcId="{EAC6558B-98D3-4725-BF96-854F23C786AA}" destId="{80E3776A-74EE-4DDB-9F18-F154B9F7AB9F}" srcOrd="2" destOrd="0" presId="urn:microsoft.com/office/officeart/2009/3/layout/HorizontalOrganizationChart"/>
    <dgm:cxn modelId="{AC4795DF-3705-4EDE-998B-56D994EE919F}" type="presParOf" srcId="{B3A8EA94-F7F3-408F-B00C-A2DEB66ACD7A}" destId="{8B63E120-FA96-4566-8140-B2743E36C7B4}" srcOrd="2" destOrd="0" presId="urn:microsoft.com/office/officeart/2009/3/layout/HorizontalOrganizationChart"/>
    <dgm:cxn modelId="{EE08EAD7-CF96-4152-A2AB-2AD4BA44FECB}" type="presParOf" srcId="{33667244-BAB3-489B-A341-CD6B52F644BD}" destId="{3E9CA26A-7747-4A48-BF49-67630B40D0BF}" srcOrd="2" destOrd="0" presId="urn:microsoft.com/office/officeart/2009/3/layout/HorizontalOrganizationChart"/>
    <dgm:cxn modelId="{7A0CF15D-D450-4E83-81D9-2A0DE610D6CA}" type="presParOf" srcId="{D08FBE6C-8499-4384-98DB-21AB8E9A32E3}" destId="{BA2B2444-B2DA-4E5D-BE8A-5158A64C58AE}" srcOrd="2" destOrd="0" presId="urn:microsoft.com/office/officeart/2009/3/layout/HorizontalOrganizationChart"/>
    <dgm:cxn modelId="{BA9B9316-87A4-4900-BF13-9E0BA44D4311}" type="presParOf" srcId="{320DC4A9-266C-49B4-868B-F8327597C283}" destId="{A4DAAD0A-7034-46DE-BC52-FB11C0F24DE4}" srcOrd="8" destOrd="0" presId="urn:microsoft.com/office/officeart/2009/3/layout/HorizontalOrganizationChart"/>
    <dgm:cxn modelId="{95D2F237-7D8B-4CFD-95AA-7E84E0997175}" type="presParOf" srcId="{320DC4A9-266C-49B4-868B-F8327597C283}" destId="{D32856EE-2FAB-4AB1-9AAE-6D8FA8BAA151}" srcOrd="9" destOrd="0" presId="urn:microsoft.com/office/officeart/2009/3/layout/HorizontalOrganizationChart"/>
    <dgm:cxn modelId="{EA9FBB6B-442B-4DDA-942B-0888BEA74CCD}" type="presParOf" srcId="{D32856EE-2FAB-4AB1-9AAE-6D8FA8BAA151}" destId="{5600DC3F-5FAC-460D-9289-FC3FC7C0EAE3}" srcOrd="0" destOrd="0" presId="urn:microsoft.com/office/officeart/2009/3/layout/HorizontalOrganizationChart"/>
    <dgm:cxn modelId="{4E6D8641-066F-49D0-BFF1-A51509487F5B}" type="presParOf" srcId="{5600DC3F-5FAC-460D-9289-FC3FC7C0EAE3}" destId="{48A169D3-F3C3-4DE6-9525-6A7234C85541}" srcOrd="0" destOrd="0" presId="urn:microsoft.com/office/officeart/2009/3/layout/HorizontalOrganizationChart"/>
    <dgm:cxn modelId="{3A062FA9-9EE6-46AD-A653-305CD24698A3}" type="presParOf" srcId="{5600DC3F-5FAC-460D-9289-FC3FC7C0EAE3}" destId="{5CAC49C0-B7E2-4E54-A833-59F99E23F1B3}" srcOrd="1" destOrd="0" presId="urn:microsoft.com/office/officeart/2009/3/layout/HorizontalOrganizationChart"/>
    <dgm:cxn modelId="{329415B1-9A09-4C26-A924-46D9CDA2E167}" type="presParOf" srcId="{D32856EE-2FAB-4AB1-9AAE-6D8FA8BAA151}" destId="{45701F44-440B-41F8-AFF9-CC3C43F9A203}" srcOrd="1" destOrd="0" presId="urn:microsoft.com/office/officeart/2009/3/layout/HorizontalOrganizationChart"/>
    <dgm:cxn modelId="{0D518797-41E3-4C0C-A230-AB8D575FD9C4}" type="presParOf" srcId="{45701F44-440B-41F8-AFF9-CC3C43F9A203}" destId="{97A005F1-B5F2-46C3-93CC-89F9F6FCDF2A}" srcOrd="0" destOrd="0" presId="urn:microsoft.com/office/officeart/2009/3/layout/HorizontalOrganizationChart"/>
    <dgm:cxn modelId="{9A052D82-1172-42B8-A120-CA42F857ABC2}" type="presParOf" srcId="{45701F44-440B-41F8-AFF9-CC3C43F9A203}" destId="{2C0555E5-809C-4832-848F-60537A9900FC}" srcOrd="1" destOrd="0" presId="urn:microsoft.com/office/officeart/2009/3/layout/HorizontalOrganizationChart"/>
    <dgm:cxn modelId="{7F445ED7-851C-4FAF-A0FA-A6FCDA306D37}" type="presParOf" srcId="{2C0555E5-809C-4832-848F-60537A9900FC}" destId="{0450A946-26FB-4DC5-A0DF-7CED4983D157}" srcOrd="0" destOrd="0" presId="urn:microsoft.com/office/officeart/2009/3/layout/HorizontalOrganizationChart"/>
    <dgm:cxn modelId="{ED58F7D6-B3AF-4EA6-9003-BF551BBD6AAA}" type="presParOf" srcId="{0450A946-26FB-4DC5-A0DF-7CED4983D157}" destId="{3A9ADDE2-C7ED-4595-8BD7-8B1145915461}" srcOrd="0" destOrd="0" presId="urn:microsoft.com/office/officeart/2009/3/layout/HorizontalOrganizationChart"/>
    <dgm:cxn modelId="{1462DAE8-A129-440B-AC55-9C0A483BEDDA}" type="presParOf" srcId="{0450A946-26FB-4DC5-A0DF-7CED4983D157}" destId="{42F9B17B-1E28-44E1-9DE0-AC0C237AA9D9}" srcOrd="1" destOrd="0" presId="urn:microsoft.com/office/officeart/2009/3/layout/HorizontalOrganizationChart"/>
    <dgm:cxn modelId="{0F6F2964-AADE-4839-9B20-20F9DA78FC28}" type="presParOf" srcId="{2C0555E5-809C-4832-848F-60537A9900FC}" destId="{CC781D45-1538-4D51-949D-8798B79F7D4B}" srcOrd="1" destOrd="0" presId="urn:microsoft.com/office/officeart/2009/3/layout/HorizontalOrganizationChart"/>
    <dgm:cxn modelId="{F0AF801C-1B63-4FC8-8433-52AA79101D52}" type="presParOf" srcId="{CC781D45-1538-4D51-949D-8798B79F7D4B}" destId="{507DDA9F-9721-4882-A208-9B7E8A6D856A}" srcOrd="0" destOrd="0" presId="urn:microsoft.com/office/officeart/2009/3/layout/HorizontalOrganizationChart"/>
    <dgm:cxn modelId="{8D421187-0455-4EB0-9E51-11AED864B863}" type="presParOf" srcId="{CC781D45-1538-4D51-949D-8798B79F7D4B}" destId="{0D666B2D-2F47-4A61-9555-04ABFD9A6D6A}" srcOrd="1" destOrd="0" presId="urn:microsoft.com/office/officeart/2009/3/layout/HorizontalOrganizationChart"/>
    <dgm:cxn modelId="{49AA19C2-C5AB-4BF7-B923-595E8402ECF4}" type="presParOf" srcId="{0D666B2D-2F47-4A61-9555-04ABFD9A6D6A}" destId="{4D4446A7-81A1-4D38-A86F-D93FC98F7D3A}" srcOrd="0" destOrd="0" presId="urn:microsoft.com/office/officeart/2009/3/layout/HorizontalOrganizationChart"/>
    <dgm:cxn modelId="{E07D2B15-91E8-4D53-A248-B84697A3D0A3}" type="presParOf" srcId="{4D4446A7-81A1-4D38-A86F-D93FC98F7D3A}" destId="{0EAFDF89-3247-4EDD-89FD-60250E51C17A}" srcOrd="0" destOrd="0" presId="urn:microsoft.com/office/officeart/2009/3/layout/HorizontalOrganizationChart"/>
    <dgm:cxn modelId="{0CBB837B-AE5F-45AD-86E0-3C9794C023F2}" type="presParOf" srcId="{4D4446A7-81A1-4D38-A86F-D93FC98F7D3A}" destId="{9D0165C3-FA94-4294-8F9A-05D5854F40D6}" srcOrd="1" destOrd="0" presId="urn:microsoft.com/office/officeart/2009/3/layout/HorizontalOrganizationChart"/>
    <dgm:cxn modelId="{6F7772AB-7DEB-464E-BC6B-33CF2639D649}" type="presParOf" srcId="{0D666B2D-2F47-4A61-9555-04ABFD9A6D6A}" destId="{88949932-7C09-4ABF-B5AB-3FEBC5130B7F}" srcOrd="1" destOrd="0" presId="urn:microsoft.com/office/officeart/2009/3/layout/HorizontalOrganizationChart"/>
    <dgm:cxn modelId="{579AE5FD-43F0-4983-97E1-9CAB8346B2D3}" type="presParOf" srcId="{88949932-7C09-4ABF-B5AB-3FEBC5130B7F}" destId="{05C27609-7037-446C-8049-871F4311D028}" srcOrd="0" destOrd="0" presId="urn:microsoft.com/office/officeart/2009/3/layout/HorizontalOrganizationChart"/>
    <dgm:cxn modelId="{27E50480-7763-4A0B-BC07-0B6FBCB014FA}" type="presParOf" srcId="{88949932-7C09-4ABF-B5AB-3FEBC5130B7F}" destId="{306F9CFF-0869-47A5-BA81-5EBAAF5344E1}" srcOrd="1" destOrd="0" presId="urn:microsoft.com/office/officeart/2009/3/layout/HorizontalOrganizationChart"/>
    <dgm:cxn modelId="{2977CF7F-225A-4BA5-9FAB-57E8B7996F2E}" type="presParOf" srcId="{306F9CFF-0869-47A5-BA81-5EBAAF5344E1}" destId="{64BF8B95-0354-4A07-9DAB-6C9B5D1F4A19}" srcOrd="0" destOrd="0" presId="urn:microsoft.com/office/officeart/2009/3/layout/HorizontalOrganizationChart"/>
    <dgm:cxn modelId="{4DA165F7-CF79-4D7F-9A9D-1A838E2F9839}" type="presParOf" srcId="{64BF8B95-0354-4A07-9DAB-6C9B5D1F4A19}" destId="{5E0B553F-C234-48CE-8117-6BF7C7442793}" srcOrd="0" destOrd="0" presId="urn:microsoft.com/office/officeart/2009/3/layout/HorizontalOrganizationChart"/>
    <dgm:cxn modelId="{E13A028C-EEEA-42C5-8BEA-A7DDD7FF751E}" type="presParOf" srcId="{64BF8B95-0354-4A07-9DAB-6C9B5D1F4A19}" destId="{D86A0B5D-638E-4B0E-8F2C-10749E307364}" srcOrd="1" destOrd="0" presId="urn:microsoft.com/office/officeart/2009/3/layout/HorizontalOrganizationChart"/>
    <dgm:cxn modelId="{7FC4FD0C-DEE9-456D-B874-2866A957C889}" type="presParOf" srcId="{306F9CFF-0869-47A5-BA81-5EBAAF5344E1}" destId="{9553DE5E-A572-453C-B856-4EA11B4BAA8D}" srcOrd="1" destOrd="0" presId="urn:microsoft.com/office/officeart/2009/3/layout/HorizontalOrganizationChart"/>
    <dgm:cxn modelId="{40FE9263-8D83-44A3-8D51-50F0BE0D2C8C}" type="presParOf" srcId="{9553DE5E-A572-453C-B856-4EA11B4BAA8D}" destId="{0EA6035E-80B4-4F59-ACC3-343145AFDE28}" srcOrd="0" destOrd="0" presId="urn:microsoft.com/office/officeart/2009/3/layout/HorizontalOrganizationChart"/>
    <dgm:cxn modelId="{C1A2DB46-742D-4498-B7F9-92E6E409C770}" type="presParOf" srcId="{9553DE5E-A572-453C-B856-4EA11B4BAA8D}" destId="{BF8178BB-1362-4E76-9D83-80E6CE5F8E22}" srcOrd="1" destOrd="0" presId="urn:microsoft.com/office/officeart/2009/3/layout/HorizontalOrganizationChart"/>
    <dgm:cxn modelId="{7A9B8087-EC62-4EF7-90E5-ACA00F2DEF4C}" type="presParOf" srcId="{BF8178BB-1362-4E76-9D83-80E6CE5F8E22}" destId="{A0F9E906-DAED-4F2E-A661-6B2E4533341D}" srcOrd="0" destOrd="0" presId="urn:microsoft.com/office/officeart/2009/3/layout/HorizontalOrganizationChart"/>
    <dgm:cxn modelId="{1E8D749C-E966-4239-8A9C-D00A8DAF6E91}" type="presParOf" srcId="{A0F9E906-DAED-4F2E-A661-6B2E4533341D}" destId="{D5C9444A-C117-43A6-99E7-0F68F5D59ED3}" srcOrd="0" destOrd="0" presId="urn:microsoft.com/office/officeart/2009/3/layout/HorizontalOrganizationChart"/>
    <dgm:cxn modelId="{C300B018-1BF1-4523-809E-3A8DA6251C81}" type="presParOf" srcId="{A0F9E906-DAED-4F2E-A661-6B2E4533341D}" destId="{EC8AEFA2-B59E-4174-B86B-ED62556D758A}" srcOrd="1" destOrd="0" presId="urn:microsoft.com/office/officeart/2009/3/layout/HorizontalOrganizationChart"/>
    <dgm:cxn modelId="{929B8564-74AB-40A2-9977-8C748F4A504C}" type="presParOf" srcId="{BF8178BB-1362-4E76-9D83-80E6CE5F8E22}" destId="{5157A495-3DBF-4ACC-AA54-9E317A02B9F3}" srcOrd="1" destOrd="0" presId="urn:microsoft.com/office/officeart/2009/3/layout/HorizontalOrganizationChart"/>
    <dgm:cxn modelId="{19C2E71B-694F-4E74-A719-7E9A6A4E1A44}" type="presParOf" srcId="{5157A495-3DBF-4ACC-AA54-9E317A02B9F3}" destId="{9EA57861-91BB-4D19-B9FE-8BA9460A8CD6}" srcOrd="0" destOrd="0" presId="urn:microsoft.com/office/officeart/2009/3/layout/HorizontalOrganizationChart"/>
    <dgm:cxn modelId="{FA7A8ED0-BEB2-497B-B840-0236ACD7A211}" type="presParOf" srcId="{5157A495-3DBF-4ACC-AA54-9E317A02B9F3}" destId="{F8DCF7B4-468B-4B6E-B385-1BA61A3AFF0E}" srcOrd="1" destOrd="0" presId="urn:microsoft.com/office/officeart/2009/3/layout/HorizontalOrganizationChart"/>
    <dgm:cxn modelId="{D2A520AE-DD69-438A-917E-35140D8139B0}" type="presParOf" srcId="{F8DCF7B4-468B-4B6E-B385-1BA61A3AFF0E}" destId="{81D72DED-742B-4EF6-B780-B8A5BF60466A}" srcOrd="0" destOrd="0" presId="urn:microsoft.com/office/officeart/2009/3/layout/HorizontalOrganizationChart"/>
    <dgm:cxn modelId="{7A09569E-EDCA-4268-962B-44445FBECDF5}" type="presParOf" srcId="{81D72DED-742B-4EF6-B780-B8A5BF60466A}" destId="{C1E1EC6A-77D9-4DFD-AC1A-16916D4B1D0E}" srcOrd="0" destOrd="0" presId="urn:microsoft.com/office/officeart/2009/3/layout/HorizontalOrganizationChart"/>
    <dgm:cxn modelId="{597A11E9-7AD3-42C2-ADD1-D6BD690B780F}" type="presParOf" srcId="{81D72DED-742B-4EF6-B780-B8A5BF60466A}" destId="{62781B2A-F242-430A-936E-63762D1EF4A9}" srcOrd="1" destOrd="0" presId="urn:microsoft.com/office/officeart/2009/3/layout/HorizontalOrganizationChart"/>
    <dgm:cxn modelId="{11393B20-4404-46AA-A1F7-EC441D8153DB}" type="presParOf" srcId="{F8DCF7B4-468B-4B6E-B385-1BA61A3AFF0E}" destId="{28F2B394-2EA6-458F-A184-5ACCBE980C18}" srcOrd="1" destOrd="0" presId="urn:microsoft.com/office/officeart/2009/3/layout/HorizontalOrganizationChart"/>
    <dgm:cxn modelId="{F7DFA762-666F-4EF2-B914-8950391E0CA0}" type="presParOf" srcId="{F8DCF7B4-468B-4B6E-B385-1BA61A3AFF0E}" destId="{43E8A3DF-CA01-4C32-81AF-7E389E1A7606}" srcOrd="2" destOrd="0" presId="urn:microsoft.com/office/officeart/2009/3/layout/HorizontalOrganizationChart"/>
    <dgm:cxn modelId="{490B7A32-CB0A-4FFB-9C51-266B7B7CE75C}" type="presParOf" srcId="{BF8178BB-1362-4E76-9D83-80E6CE5F8E22}" destId="{E0451FEE-41E6-41AC-94C5-3D6225578EA5}" srcOrd="2" destOrd="0" presId="urn:microsoft.com/office/officeart/2009/3/layout/HorizontalOrganizationChart"/>
    <dgm:cxn modelId="{275052FB-E2A5-4FA3-B2A3-F43C08AD5CC5}" type="presParOf" srcId="{306F9CFF-0869-47A5-BA81-5EBAAF5344E1}" destId="{819303CD-A58A-4A97-B5AF-EAEF58BD53B4}" srcOrd="2" destOrd="0" presId="urn:microsoft.com/office/officeart/2009/3/layout/HorizontalOrganizationChart"/>
    <dgm:cxn modelId="{63CAA912-4DFA-47EE-BAD8-CA73AC2FC333}" type="presParOf" srcId="{0D666B2D-2F47-4A61-9555-04ABFD9A6D6A}" destId="{0EF0DB22-0092-43D1-B28C-6ADD0C5D62C5}" srcOrd="2" destOrd="0" presId="urn:microsoft.com/office/officeart/2009/3/layout/HorizontalOrganizationChart"/>
    <dgm:cxn modelId="{8C767B2B-47BB-400C-A705-CFB301E37AE7}" type="presParOf" srcId="{2C0555E5-809C-4832-848F-60537A9900FC}" destId="{34EF2AA9-86BC-48CB-AD60-0E175565FC56}" srcOrd="2" destOrd="0" presId="urn:microsoft.com/office/officeart/2009/3/layout/HorizontalOrganizationChart"/>
    <dgm:cxn modelId="{A5BEEBCA-8852-44AF-A966-2D774AF41108}" type="presParOf" srcId="{D32856EE-2FAB-4AB1-9AAE-6D8FA8BAA151}" destId="{891C753E-4606-4461-8CF0-749B890543DC}" srcOrd="2" destOrd="0" presId="urn:microsoft.com/office/officeart/2009/3/layout/HorizontalOrganizationChart"/>
    <dgm:cxn modelId="{2ED778BF-7C12-4F25-A607-4AF82B809B85}" type="presParOf" srcId="{18927FE8-2CAC-4BE8-A45E-FAA5DB114AD6}" destId="{552F3AEA-B2FF-4C23-9A3F-3C509B7394E2}"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57861-91BB-4D19-B9FE-8BA9460A8CD6}">
      <dsp:nvSpPr>
        <dsp:cNvPr id="0" name=""/>
        <dsp:cNvSpPr/>
      </dsp:nvSpPr>
      <dsp:spPr>
        <a:xfrm>
          <a:off x="8808911" y="2697823"/>
          <a:ext cx="251642" cy="91440"/>
        </a:xfrm>
        <a:custGeom>
          <a:avLst/>
          <a:gdLst/>
          <a:ahLst/>
          <a:cxnLst/>
          <a:rect l="0" t="0" r="0" b="0"/>
          <a:pathLst>
            <a:path>
              <a:moveTo>
                <a:pt x="0" y="45720"/>
              </a:moveTo>
              <a:lnTo>
                <a:pt x="251642" y="45720"/>
              </a:lnTo>
            </a:path>
          </a:pathLst>
        </a:custGeom>
        <a:noFill/>
        <a:ln w="19050" cap="rnd" cmpd="sng" algn="ctr">
          <a:solidFill>
            <a:schemeClr val="accent2"/>
          </a:solidFill>
          <a:prstDash val="sysDash"/>
        </a:ln>
        <a:effectLst/>
      </dsp:spPr>
      <dsp:style>
        <a:lnRef idx="2">
          <a:scrgbClr r="0" g="0" b="0"/>
        </a:lnRef>
        <a:fillRef idx="0">
          <a:scrgbClr r="0" g="0" b="0"/>
        </a:fillRef>
        <a:effectRef idx="0">
          <a:scrgbClr r="0" g="0" b="0"/>
        </a:effectRef>
        <a:fontRef idx="minor"/>
      </dsp:style>
    </dsp:sp>
    <dsp:sp modelId="{0EA6035E-80B4-4F59-ACC3-343145AFDE28}">
      <dsp:nvSpPr>
        <dsp:cNvPr id="0" name=""/>
        <dsp:cNvSpPr/>
      </dsp:nvSpPr>
      <dsp:spPr>
        <a:xfrm>
          <a:off x="7299055" y="2697823"/>
          <a:ext cx="251642" cy="91440"/>
        </a:xfrm>
        <a:custGeom>
          <a:avLst/>
          <a:gdLst/>
          <a:ahLst/>
          <a:cxnLst/>
          <a:rect l="0" t="0" r="0" b="0"/>
          <a:pathLst>
            <a:path>
              <a:moveTo>
                <a:pt x="0" y="45720"/>
              </a:moveTo>
              <a:lnTo>
                <a:pt x="251642" y="45720"/>
              </a:lnTo>
            </a:path>
          </a:pathLst>
        </a:custGeom>
        <a:noFill/>
        <a:ln w="19050" cap="rnd" cmpd="sng" algn="ctr">
          <a:solidFill>
            <a:schemeClr val="accent2"/>
          </a:solidFill>
          <a:prstDash val="solid"/>
          <a:headEnd type="none" w="med" len="med"/>
          <a:tailEnd type="triangle" w="med" len="med"/>
        </a:ln>
        <a:effectLst/>
      </dsp:spPr>
      <dsp:style>
        <a:lnRef idx="2">
          <a:scrgbClr r="0" g="0" b="0"/>
        </a:lnRef>
        <a:fillRef idx="0">
          <a:scrgbClr r="0" g="0" b="0"/>
        </a:fillRef>
        <a:effectRef idx="0">
          <a:scrgbClr r="0" g="0" b="0"/>
        </a:effectRef>
        <a:fontRef idx="minor"/>
      </dsp:style>
    </dsp:sp>
    <dsp:sp modelId="{05C27609-7037-446C-8049-871F4311D028}">
      <dsp:nvSpPr>
        <dsp:cNvPr id="0" name=""/>
        <dsp:cNvSpPr/>
      </dsp:nvSpPr>
      <dsp:spPr>
        <a:xfrm>
          <a:off x="5789199" y="2697823"/>
          <a:ext cx="251642" cy="91440"/>
        </a:xfrm>
        <a:custGeom>
          <a:avLst/>
          <a:gdLst/>
          <a:ahLst/>
          <a:cxnLst/>
          <a:rect l="0" t="0" r="0" b="0"/>
          <a:pathLst>
            <a:path>
              <a:moveTo>
                <a:pt x="0" y="45720"/>
              </a:moveTo>
              <a:lnTo>
                <a:pt x="251642" y="45720"/>
              </a:lnTo>
            </a:path>
          </a:pathLst>
        </a:custGeom>
        <a:noFill/>
        <a:ln w="19050" cap="rnd" cmpd="sng" algn="ctr">
          <a:solidFill>
            <a:schemeClr val="accent2"/>
          </a:solidFill>
          <a:prstDash val="solid"/>
          <a:headEnd type="none" w="med" len="med"/>
          <a:tailEnd type="triangle" w="med" len="med"/>
        </a:ln>
        <a:effectLst/>
      </dsp:spPr>
      <dsp:style>
        <a:lnRef idx="2">
          <a:scrgbClr r="0" g="0" b="0"/>
        </a:lnRef>
        <a:fillRef idx="0">
          <a:scrgbClr r="0" g="0" b="0"/>
        </a:fillRef>
        <a:effectRef idx="0">
          <a:scrgbClr r="0" g="0" b="0"/>
        </a:effectRef>
        <a:fontRef idx="minor"/>
      </dsp:style>
    </dsp:sp>
    <dsp:sp modelId="{507DDA9F-9721-4882-A208-9B7E8A6D856A}">
      <dsp:nvSpPr>
        <dsp:cNvPr id="0" name=""/>
        <dsp:cNvSpPr/>
      </dsp:nvSpPr>
      <dsp:spPr>
        <a:xfrm>
          <a:off x="4279343" y="2697823"/>
          <a:ext cx="251642" cy="91440"/>
        </a:xfrm>
        <a:custGeom>
          <a:avLst/>
          <a:gdLst/>
          <a:ahLst/>
          <a:cxnLst/>
          <a:rect l="0" t="0" r="0" b="0"/>
          <a:pathLst>
            <a:path>
              <a:moveTo>
                <a:pt x="0" y="45720"/>
              </a:moveTo>
              <a:lnTo>
                <a:pt x="251642" y="45720"/>
              </a:lnTo>
            </a:path>
          </a:pathLst>
        </a:custGeom>
        <a:noFill/>
        <a:ln w="19050" cap="rnd" cmpd="sng" algn="ctr">
          <a:solidFill>
            <a:schemeClr val="accent2"/>
          </a:solidFill>
          <a:prstDash val="solid"/>
          <a:headEnd type="none" w="med" len="med"/>
          <a:tailEnd type="triangle" w="med" len="med"/>
        </a:ln>
        <a:effectLst/>
      </dsp:spPr>
      <dsp:style>
        <a:lnRef idx="2">
          <a:scrgbClr r="0" g="0" b="0"/>
        </a:lnRef>
        <a:fillRef idx="0">
          <a:scrgbClr r="0" g="0" b="0"/>
        </a:fillRef>
        <a:effectRef idx="0">
          <a:scrgbClr r="0" g="0" b="0"/>
        </a:effectRef>
        <a:fontRef idx="minor"/>
      </dsp:style>
    </dsp:sp>
    <dsp:sp modelId="{97A005F1-B5F2-46C3-93CC-89F9F6FCDF2A}">
      <dsp:nvSpPr>
        <dsp:cNvPr id="0" name=""/>
        <dsp:cNvSpPr/>
      </dsp:nvSpPr>
      <dsp:spPr>
        <a:xfrm>
          <a:off x="2769486" y="2697823"/>
          <a:ext cx="251642" cy="91440"/>
        </a:xfrm>
        <a:custGeom>
          <a:avLst/>
          <a:gdLst/>
          <a:ahLst/>
          <a:cxnLst/>
          <a:rect l="0" t="0" r="0" b="0"/>
          <a:pathLst>
            <a:path>
              <a:moveTo>
                <a:pt x="0" y="45720"/>
              </a:moveTo>
              <a:lnTo>
                <a:pt x="251642" y="45720"/>
              </a:lnTo>
            </a:path>
          </a:pathLst>
        </a:custGeom>
        <a:noFill/>
        <a:ln w="19050" cap="rnd" cmpd="sng" algn="ctr">
          <a:solidFill>
            <a:schemeClr val="accent2"/>
          </a:solidFill>
          <a:prstDash val="solid"/>
          <a:headEnd type="none" w="med" len="med"/>
          <a:tailEnd type="triangle" w="med" len="med"/>
        </a:ln>
        <a:effectLst/>
      </dsp:spPr>
      <dsp:style>
        <a:lnRef idx="2">
          <a:scrgbClr r="0" g="0" b="0"/>
        </a:lnRef>
        <a:fillRef idx="0">
          <a:scrgbClr r="0" g="0" b="0"/>
        </a:fillRef>
        <a:effectRef idx="0">
          <a:scrgbClr r="0" g="0" b="0"/>
        </a:effectRef>
        <a:fontRef idx="minor"/>
      </dsp:style>
    </dsp:sp>
    <dsp:sp modelId="{A4DAAD0A-7034-46DE-BC52-FB11C0F24DE4}">
      <dsp:nvSpPr>
        <dsp:cNvPr id="0" name=""/>
        <dsp:cNvSpPr/>
      </dsp:nvSpPr>
      <dsp:spPr>
        <a:xfrm>
          <a:off x="1259630" y="1764196"/>
          <a:ext cx="251642" cy="979347"/>
        </a:xfrm>
        <a:custGeom>
          <a:avLst/>
          <a:gdLst/>
          <a:ahLst/>
          <a:cxnLst/>
          <a:rect l="0" t="0" r="0" b="0"/>
          <a:pathLst>
            <a:path>
              <a:moveTo>
                <a:pt x="0" y="0"/>
              </a:moveTo>
              <a:lnTo>
                <a:pt x="125821" y="0"/>
              </a:lnTo>
              <a:lnTo>
                <a:pt x="125821" y="979347"/>
              </a:lnTo>
              <a:lnTo>
                <a:pt x="251642" y="979347"/>
              </a:lnTo>
            </a:path>
          </a:pathLst>
        </a:custGeom>
        <a:noFill/>
        <a:ln w="19050" cap="rnd" cmpd="sng" algn="ctr">
          <a:solidFill>
            <a:schemeClr val="accent3"/>
          </a:solidFill>
          <a:prstDash val="solid"/>
          <a:headEnd type="none" w="med" len="med"/>
          <a:tailEnd type="triangle" w="med" len="med"/>
        </a:ln>
        <a:effectLst/>
      </dsp:spPr>
      <dsp:style>
        <a:lnRef idx="2">
          <a:scrgbClr r="0" g="0" b="0"/>
        </a:lnRef>
        <a:fillRef idx="0">
          <a:scrgbClr r="0" g="0" b="0"/>
        </a:fillRef>
        <a:effectRef idx="0">
          <a:scrgbClr r="0" g="0" b="0"/>
        </a:effectRef>
        <a:fontRef idx="minor"/>
      </dsp:style>
    </dsp:sp>
    <dsp:sp modelId="{E849B19C-3C30-477E-A1A0-9A765D7FCA62}">
      <dsp:nvSpPr>
        <dsp:cNvPr id="0" name=""/>
        <dsp:cNvSpPr/>
      </dsp:nvSpPr>
      <dsp:spPr>
        <a:xfrm>
          <a:off x="8808911" y="2208149"/>
          <a:ext cx="251642" cy="91440"/>
        </a:xfrm>
        <a:custGeom>
          <a:avLst/>
          <a:gdLst/>
          <a:ahLst/>
          <a:cxnLst/>
          <a:rect l="0" t="0" r="0" b="0"/>
          <a:pathLst>
            <a:path>
              <a:moveTo>
                <a:pt x="0" y="45720"/>
              </a:moveTo>
              <a:lnTo>
                <a:pt x="251642" y="45720"/>
              </a:lnTo>
            </a:path>
          </a:pathLst>
        </a:custGeom>
        <a:noFill/>
        <a:ln w="19050" cap="rnd" cmpd="sng" algn="ctr">
          <a:solidFill>
            <a:schemeClr val="bg2"/>
          </a:solidFill>
          <a:prstDash val="sysDash"/>
        </a:ln>
        <a:effectLst/>
      </dsp:spPr>
      <dsp:style>
        <a:lnRef idx="2">
          <a:scrgbClr r="0" g="0" b="0"/>
        </a:lnRef>
        <a:fillRef idx="0">
          <a:scrgbClr r="0" g="0" b="0"/>
        </a:fillRef>
        <a:effectRef idx="0">
          <a:scrgbClr r="0" g="0" b="0"/>
        </a:effectRef>
        <a:fontRef idx="minor"/>
      </dsp:style>
    </dsp:sp>
    <dsp:sp modelId="{55254C12-2518-46E8-912A-C0D5E78E8D3A}">
      <dsp:nvSpPr>
        <dsp:cNvPr id="0" name=""/>
        <dsp:cNvSpPr/>
      </dsp:nvSpPr>
      <dsp:spPr>
        <a:xfrm>
          <a:off x="7299055" y="2208149"/>
          <a:ext cx="251642" cy="91440"/>
        </a:xfrm>
        <a:custGeom>
          <a:avLst/>
          <a:gdLst/>
          <a:ahLst/>
          <a:cxnLst/>
          <a:rect l="0" t="0" r="0" b="0"/>
          <a:pathLst>
            <a:path>
              <a:moveTo>
                <a:pt x="0" y="45720"/>
              </a:moveTo>
              <a:lnTo>
                <a:pt x="251642" y="45720"/>
              </a:lnTo>
            </a:path>
          </a:pathLst>
        </a:custGeom>
        <a:noFill/>
        <a:ln w="19050" cap="rnd" cmpd="sng" algn="ctr">
          <a:solidFill>
            <a:schemeClr val="bg2"/>
          </a:solidFill>
          <a:prstDash val="solid"/>
          <a:headEnd type="none" w="med" len="med"/>
          <a:tailEnd type="triangle" w="med" len="med"/>
        </a:ln>
        <a:effectLst/>
      </dsp:spPr>
      <dsp:style>
        <a:lnRef idx="2">
          <a:scrgbClr r="0" g="0" b="0"/>
        </a:lnRef>
        <a:fillRef idx="0">
          <a:scrgbClr r="0" g="0" b="0"/>
        </a:fillRef>
        <a:effectRef idx="0">
          <a:scrgbClr r="0" g="0" b="0"/>
        </a:effectRef>
        <a:fontRef idx="minor"/>
      </dsp:style>
    </dsp:sp>
    <dsp:sp modelId="{25CA0019-2101-49A4-A765-A7F5A454B359}">
      <dsp:nvSpPr>
        <dsp:cNvPr id="0" name=""/>
        <dsp:cNvSpPr/>
      </dsp:nvSpPr>
      <dsp:spPr>
        <a:xfrm>
          <a:off x="5789199" y="2208149"/>
          <a:ext cx="251642" cy="91440"/>
        </a:xfrm>
        <a:custGeom>
          <a:avLst/>
          <a:gdLst/>
          <a:ahLst/>
          <a:cxnLst/>
          <a:rect l="0" t="0" r="0" b="0"/>
          <a:pathLst>
            <a:path>
              <a:moveTo>
                <a:pt x="0" y="45720"/>
              </a:moveTo>
              <a:lnTo>
                <a:pt x="251642" y="45720"/>
              </a:lnTo>
            </a:path>
          </a:pathLst>
        </a:custGeom>
        <a:noFill/>
        <a:ln w="19050" cap="rnd" cmpd="sng" algn="ctr">
          <a:solidFill>
            <a:schemeClr val="bg2"/>
          </a:solidFill>
          <a:prstDash val="solid"/>
          <a:headEnd type="none" w="med" len="med"/>
          <a:tailEnd type="triangle" w="med" len="med"/>
        </a:ln>
        <a:effectLst/>
      </dsp:spPr>
      <dsp:style>
        <a:lnRef idx="2">
          <a:scrgbClr r="0" g="0" b="0"/>
        </a:lnRef>
        <a:fillRef idx="0">
          <a:scrgbClr r="0" g="0" b="0"/>
        </a:fillRef>
        <a:effectRef idx="0">
          <a:scrgbClr r="0" g="0" b="0"/>
        </a:effectRef>
        <a:fontRef idx="minor"/>
      </dsp:style>
    </dsp:sp>
    <dsp:sp modelId="{C01BBF31-DB50-4454-872E-F8EB8C925A76}">
      <dsp:nvSpPr>
        <dsp:cNvPr id="0" name=""/>
        <dsp:cNvSpPr/>
      </dsp:nvSpPr>
      <dsp:spPr>
        <a:xfrm>
          <a:off x="4279343" y="2208149"/>
          <a:ext cx="251642" cy="91440"/>
        </a:xfrm>
        <a:custGeom>
          <a:avLst/>
          <a:gdLst/>
          <a:ahLst/>
          <a:cxnLst/>
          <a:rect l="0" t="0" r="0" b="0"/>
          <a:pathLst>
            <a:path>
              <a:moveTo>
                <a:pt x="0" y="45720"/>
              </a:moveTo>
              <a:lnTo>
                <a:pt x="251642" y="45720"/>
              </a:lnTo>
            </a:path>
          </a:pathLst>
        </a:custGeom>
        <a:noFill/>
        <a:ln w="19050" cap="rnd" cmpd="sng" algn="ctr">
          <a:solidFill>
            <a:schemeClr val="bg2"/>
          </a:solidFill>
          <a:prstDash val="solid"/>
          <a:headEnd type="none" w="med" len="med"/>
          <a:tailEnd type="triangle" w="med" len="med"/>
        </a:ln>
        <a:effectLst/>
      </dsp:spPr>
      <dsp:style>
        <a:lnRef idx="2">
          <a:scrgbClr r="0" g="0" b="0"/>
        </a:lnRef>
        <a:fillRef idx="0">
          <a:scrgbClr r="0" g="0" b="0"/>
        </a:fillRef>
        <a:effectRef idx="0">
          <a:scrgbClr r="0" g="0" b="0"/>
        </a:effectRef>
        <a:fontRef idx="minor"/>
      </dsp:style>
    </dsp:sp>
    <dsp:sp modelId="{501944C0-19F7-4C74-87A7-E26BF7F065C9}">
      <dsp:nvSpPr>
        <dsp:cNvPr id="0" name=""/>
        <dsp:cNvSpPr/>
      </dsp:nvSpPr>
      <dsp:spPr>
        <a:xfrm>
          <a:off x="2769486" y="2208149"/>
          <a:ext cx="251642" cy="91440"/>
        </a:xfrm>
        <a:custGeom>
          <a:avLst/>
          <a:gdLst/>
          <a:ahLst/>
          <a:cxnLst/>
          <a:rect l="0" t="0" r="0" b="0"/>
          <a:pathLst>
            <a:path>
              <a:moveTo>
                <a:pt x="0" y="45720"/>
              </a:moveTo>
              <a:lnTo>
                <a:pt x="251642" y="45720"/>
              </a:lnTo>
            </a:path>
          </a:pathLst>
        </a:custGeom>
        <a:noFill/>
        <a:ln w="19050" cap="rnd" cmpd="sng" algn="ctr">
          <a:solidFill>
            <a:schemeClr val="bg2"/>
          </a:solidFill>
          <a:prstDash val="solid"/>
          <a:headEnd type="none" w="med" len="med"/>
          <a:tailEnd type="triangle" w="med" len="med"/>
        </a:ln>
        <a:effectLst/>
      </dsp:spPr>
      <dsp:style>
        <a:lnRef idx="2">
          <a:scrgbClr r="0" g="0" b="0"/>
        </a:lnRef>
        <a:fillRef idx="0">
          <a:scrgbClr r="0" g="0" b="0"/>
        </a:fillRef>
        <a:effectRef idx="0">
          <a:scrgbClr r="0" g="0" b="0"/>
        </a:effectRef>
        <a:fontRef idx="minor"/>
      </dsp:style>
    </dsp:sp>
    <dsp:sp modelId="{3E4207F0-3A57-4149-B6CE-970C1C98F962}">
      <dsp:nvSpPr>
        <dsp:cNvPr id="0" name=""/>
        <dsp:cNvSpPr/>
      </dsp:nvSpPr>
      <dsp:spPr>
        <a:xfrm>
          <a:off x="1259630" y="1764196"/>
          <a:ext cx="251642" cy="489673"/>
        </a:xfrm>
        <a:custGeom>
          <a:avLst/>
          <a:gdLst/>
          <a:ahLst/>
          <a:cxnLst/>
          <a:rect l="0" t="0" r="0" b="0"/>
          <a:pathLst>
            <a:path>
              <a:moveTo>
                <a:pt x="0" y="0"/>
              </a:moveTo>
              <a:lnTo>
                <a:pt x="125821" y="0"/>
              </a:lnTo>
              <a:lnTo>
                <a:pt x="125821" y="489673"/>
              </a:lnTo>
              <a:lnTo>
                <a:pt x="251642" y="489673"/>
              </a:lnTo>
            </a:path>
          </a:pathLst>
        </a:custGeom>
        <a:noFill/>
        <a:ln w="19050" cap="rnd" cmpd="sng" algn="ctr">
          <a:solidFill>
            <a:schemeClr val="accent3"/>
          </a:solidFill>
          <a:prstDash val="solid"/>
          <a:headEnd type="none" w="med" len="med"/>
          <a:tailEnd type="triangle" w="med" len="med"/>
        </a:ln>
        <a:effectLst/>
      </dsp:spPr>
      <dsp:style>
        <a:lnRef idx="2">
          <a:scrgbClr r="0" g="0" b="0"/>
        </a:lnRef>
        <a:fillRef idx="0">
          <a:scrgbClr r="0" g="0" b="0"/>
        </a:fillRef>
        <a:effectRef idx="0">
          <a:scrgbClr r="0" g="0" b="0"/>
        </a:effectRef>
        <a:fontRef idx="minor"/>
      </dsp:style>
    </dsp:sp>
    <dsp:sp modelId="{9D3BDFA9-585F-4438-B180-63B5F55A8EE9}">
      <dsp:nvSpPr>
        <dsp:cNvPr id="0" name=""/>
        <dsp:cNvSpPr/>
      </dsp:nvSpPr>
      <dsp:spPr>
        <a:xfrm>
          <a:off x="6222980" y="1718475"/>
          <a:ext cx="251642" cy="91440"/>
        </a:xfrm>
        <a:custGeom>
          <a:avLst/>
          <a:gdLst/>
          <a:ahLst/>
          <a:cxnLst/>
          <a:rect l="0" t="0" r="0" b="0"/>
          <a:pathLst>
            <a:path>
              <a:moveTo>
                <a:pt x="0" y="45720"/>
              </a:moveTo>
              <a:lnTo>
                <a:pt x="251642" y="45720"/>
              </a:lnTo>
            </a:path>
          </a:pathLst>
        </a:custGeom>
        <a:noFill/>
        <a:ln w="19050" cap="rnd" cmpd="sng" algn="ctr">
          <a:solidFill>
            <a:schemeClr val="accent4"/>
          </a:solidFill>
          <a:prstDash val="sysDash"/>
        </a:ln>
        <a:effectLst/>
      </dsp:spPr>
      <dsp:style>
        <a:lnRef idx="2">
          <a:scrgbClr r="0" g="0" b="0"/>
        </a:lnRef>
        <a:fillRef idx="0">
          <a:scrgbClr r="0" g="0" b="0"/>
        </a:fillRef>
        <a:effectRef idx="0">
          <a:scrgbClr r="0" g="0" b="0"/>
        </a:effectRef>
        <a:fontRef idx="minor"/>
      </dsp:style>
    </dsp:sp>
    <dsp:sp modelId="{E125F069-F02F-48F0-BD53-AA2C653DEA14}">
      <dsp:nvSpPr>
        <dsp:cNvPr id="0" name=""/>
        <dsp:cNvSpPr/>
      </dsp:nvSpPr>
      <dsp:spPr>
        <a:xfrm>
          <a:off x="4279343" y="1718475"/>
          <a:ext cx="251642" cy="91440"/>
        </a:xfrm>
        <a:custGeom>
          <a:avLst/>
          <a:gdLst/>
          <a:ahLst/>
          <a:cxnLst/>
          <a:rect l="0" t="0" r="0" b="0"/>
          <a:pathLst>
            <a:path>
              <a:moveTo>
                <a:pt x="0" y="45720"/>
              </a:moveTo>
              <a:lnTo>
                <a:pt x="251642" y="45720"/>
              </a:lnTo>
            </a:path>
          </a:pathLst>
        </a:custGeom>
        <a:noFill/>
        <a:ln w="19050" cap="rnd" cmpd="sng" algn="ctr">
          <a:solidFill>
            <a:schemeClr val="accent4"/>
          </a:solidFill>
          <a:prstDash val="solid"/>
          <a:headEnd type="none" w="med" len="med"/>
          <a:tailEnd type="triangle" w="med" len="med"/>
        </a:ln>
        <a:effectLst/>
      </dsp:spPr>
      <dsp:style>
        <a:lnRef idx="2">
          <a:scrgbClr r="0" g="0" b="0"/>
        </a:lnRef>
        <a:fillRef idx="0">
          <a:scrgbClr r="0" g="0" b="0"/>
        </a:fillRef>
        <a:effectRef idx="0">
          <a:scrgbClr r="0" g="0" b="0"/>
        </a:effectRef>
        <a:fontRef idx="minor"/>
      </dsp:style>
    </dsp:sp>
    <dsp:sp modelId="{4DACD768-9E62-43BF-B119-323E0241E357}">
      <dsp:nvSpPr>
        <dsp:cNvPr id="0" name=""/>
        <dsp:cNvSpPr/>
      </dsp:nvSpPr>
      <dsp:spPr>
        <a:xfrm>
          <a:off x="2769486" y="1718475"/>
          <a:ext cx="251642" cy="91440"/>
        </a:xfrm>
        <a:custGeom>
          <a:avLst/>
          <a:gdLst/>
          <a:ahLst/>
          <a:cxnLst/>
          <a:rect l="0" t="0" r="0" b="0"/>
          <a:pathLst>
            <a:path>
              <a:moveTo>
                <a:pt x="0" y="45720"/>
              </a:moveTo>
              <a:lnTo>
                <a:pt x="251642" y="45720"/>
              </a:lnTo>
            </a:path>
          </a:pathLst>
        </a:custGeom>
        <a:noFill/>
        <a:ln w="19050" cap="rnd" cmpd="sng" algn="ctr">
          <a:solidFill>
            <a:schemeClr val="accent4"/>
          </a:solidFill>
          <a:prstDash val="solid"/>
          <a:headEnd type="none" w="med" len="med"/>
          <a:tailEnd type="triangle" w="med" len="med"/>
        </a:ln>
        <a:effectLst/>
      </dsp:spPr>
      <dsp:style>
        <a:lnRef idx="2">
          <a:scrgbClr r="0" g="0" b="0"/>
        </a:lnRef>
        <a:fillRef idx="0">
          <a:scrgbClr r="0" g="0" b="0"/>
        </a:fillRef>
        <a:effectRef idx="0">
          <a:scrgbClr r="0" g="0" b="0"/>
        </a:effectRef>
        <a:fontRef idx="minor"/>
      </dsp:style>
    </dsp:sp>
    <dsp:sp modelId="{2E991A48-DB3B-4435-B37C-569FEB96857F}">
      <dsp:nvSpPr>
        <dsp:cNvPr id="0" name=""/>
        <dsp:cNvSpPr/>
      </dsp:nvSpPr>
      <dsp:spPr>
        <a:xfrm>
          <a:off x="1259630" y="1718475"/>
          <a:ext cx="251642" cy="91440"/>
        </a:xfrm>
        <a:custGeom>
          <a:avLst/>
          <a:gdLst/>
          <a:ahLst/>
          <a:cxnLst/>
          <a:rect l="0" t="0" r="0" b="0"/>
          <a:pathLst>
            <a:path>
              <a:moveTo>
                <a:pt x="0" y="45720"/>
              </a:moveTo>
              <a:lnTo>
                <a:pt x="251642" y="45720"/>
              </a:lnTo>
            </a:path>
          </a:pathLst>
        </a:custGeom>
        <a:noFill/>
        <a:ln w="19050" cap="rnd" cmpd="sng" algn="ctr">
          <a:solidFill>
            <a:schemeClr val="accent3"/>
          </a:solidFill>
          <a:prstDash val="solid"/>
          <a:headEnd type="none" w="med" len="med"/>
          <a:tailEnd type="triangle" w="med" len="med"/>
        </a:ln>
        <a:effectLst/>
      </dsp:spPr>
      <dsp:style>
        <a:lnRef idx="2">
          <a:scrgbClr r="0" g="0" b="0"/>
        </a:lnRef>
        <a:fillRef idx="0">
          <a:scrgbClr r="0" g="0" b="0"/>
        </a:fillRef>
        <a:effectRef idx="0">
          <a:scrgbClr r="0" g="0" b="0"/>
        </a:effectRef>
        <a:fontRef idx="minor"/>
      </dsp:style>
    </dsp:sp>
    <dsp:sp modelId="{4976A4DD-2EE7-4600-892C-1754EAAC4640}">
      <dsp:nvSpPr>
        <dsp:cNvPr id="0" name=""/>
        <dsp:cNvSpPr/>
      </dsp:nvSpPr>
      <dsp:spPr>
        <a:xfrm>
          <a:off x="2769486" y="1228802"/>
          <a:ext cx="251642" cy="91440"/>
        </a:xfrm>
        <a:custGeom>
          <a:avLst/>
          <a:gdLst/>
          <a:ahLst/>
          <a:cxnLst/>
          <a:rect l="0" t="0" r="0" b="0"/>
          <a:pathLst>
            <a:path>
              <a:moveTo>
                <a:pt x="0" y="45720"/>
              </a:moveTo>
              <a:lnTo>
                <a:pt x="251642" y="45720"/>
              </a:lnTo>
            </a:path>
          </a:pathLst>
        </a:custGeom>
        <a:noFill/>
        <a:ln w="19050" cap="rnd" cmpd="sng" algn="ctr">
          <a:solidFill>
            <a:schemeClr val="accent6"/>
          </a:solidFill>
          <a:prstDash val="sysDash"/>
        </a:ln>
        <a:effectLst/>
      </dsp:spPr>
      <dsp:style>
        <a:lnRef idx="2">
          <a:scrgbClr r="0" g="0" b="0"/>
        </a:lnRef>
        <a:fillRef idx="0">
          <a:scrgbClr r="0" g="0" b="0"/>
        </a:fillRef>
        <a:effectRef idx="0">
          <a:scrgbClr r="0" g="0" b="0"/>
        </a:effectRef>
        <a:fontRef idx="minor"/>
      </dsp:style>
    </dsp:sp>
    <dsp:sp modelId="{E4AEB899-088D-4EE3-B9CA-D4BC120D2395}">
      <dsp:nvSpPr>
        <dsp:cNvPr id="0" name=""/>
        <dsp:cNvSpPr/>
      </dsp:nvSpPr>
      <dsp:spPr>
        <a:xfrm>
          <a:off x="1259630" y="1274522"/>
          <a:ext cx="251642" cy="489673"/>
        </a:xfrm>
        <a:custGeom>
          <a:avLst/>
          <a:gdLst/>
          <a:ahLst/>
          <a:cxnLst/>
          <a:rect l="0" t="0" r="0" b="0"/>
          <a:pathLst>
            <a:path>
              <a:moveTo>
                <a:pt x="0" y="489673"/>
              </a:moveTo>
              <a:lnTo>
                <a:pt x="125821" y="489673"/>
              </a:lnTo>
              <a:lnTo>
                <a:pt x="125821" y="0"/>
              </a:lnTo>
              <a:lnTo>
                <a:pt x="251642" y="0"/>
              </a:lnTo>
            </a:path>
          </a:pathLst>
        </a:custGeom>
        <a:noFill/>
        <a:ln w="19050" cap="rnd" cmpd="sng" algn="ctr">
          <a:solidFill>
            <a:schemeClr val="accent3"/>
          </a:solidFill>
          <a:prstDash val="solid"/>
          <a:headEnd type="none" w="med" len="med"/>
          <a:tailEnd type="triangle" w="med" len="med"/>
        </a:ln>
        <a:effectLst/>
      </dsp:spPr>
      <dsp:style>
        <a:lnRef idx="2">
          <a:scrgbClr r="0" g="0" b="0"/>
        </a:lnRef>
        <a:fillRef idx="0">
          <a:scrgbClr r="0" g="0" b="0"/>
        </a:fillRef>
        <a:effectRef idx="0">
          <a:scrgbClr r="0" g="0" b="0"/>
        </a:effectRef>
        <a:fontRef idx="minor"/>
      </dsp:style>
    </dsp:sp>
    <dsp:sp modelId="{0B37FA26-576C-4629-AAF9-1F8916056207}">
      <dsp:nvSpPr>
        <dsp:cNvPr id="0" name=""/>
        <dsp:cNvSpPr/>
      </dsp:nvSpPr>
      <dsp:spPr>
        <a:xfrm>
          <a:off x="2769486" y="739128"/>
          <a:ext cx="251642" cy="91440"/>
        </a:xfrm>
        <a:custGeom>
          <a:avLst/>
          <a:gdLst/>
          <a:ahLst/>
          <a:cxnLst/>
          <a:rect l="0" t="0" r="0" b="0"/>
          <a:pathLst>
            <a:path>
              <a:moveTo>
                <a:pt x="0" y="45720"/>
              </a:moveTo>
              <a:lnTo>
                <a:pt x="251642" y="45720"/>
              </a:lnTo>
            </a:path>
          </a:pathLst>
        </a:custGeom>
        <a:noFill/>
        <a:ln w="19050" cap="rnd" cmpd="sng" algn="ctr">
          <a:solidFill>
            <a:schemeClr val="tx2"/>
          </a:solidFill>
          <a:prstDash val="sysDash"/>
        </a:ln>
        <a:effectLst/>
      </dsp:spPr>
      <dsp:style>
        <a:lnRef idx="2">
          <a:scrgbClr r="0" g="0" b="0"/>
        </a:lnRef>
        <a:fillRef idx="0">
          <a:scrgbClr r="0" g="0" b="0"/>
        </a:fillRef>
        <a:effectRef idx="0">
          <a:scrgbClr r="0" g="0" b="0"/>
        </a:effectRef>
        <a:fontRef idx="minor"/>
      </dsp:style>
    </dsp:sp>
    <dsp:sp modelId="{D0375F40-04D0-48FC-83FB-0A4F3618D812}">
      <dsp:nvSpPr>
        <dsp:cNvPr id="0" name=""/>
        <dsp:cNvSpPr/>
      </dsp:nvSpPr>
      <dsp:spPr>
        <a:xfrm>
          <a:off x="1259630" y="784848"/>
          <a:ext cx="251642" cy="979347"/>
        </a:xfrm>
        <a:custGeom>
          <a:avLst/>
          <a:gdLst/>
          <a:ahLst/>
          <a:cxnLst/>
          <a:rect l="0" t="0" r="0" b="0"/>
          <a:pathLst>
            <a:path>
              <a:moveTo>
                <a:pt x="0" y="979347"/>
              </a:moveTo>
              <a:lnTo>
                <a:pt x="125821" y="979347"/>
              </a:lnTo>
              <a:lnTo>
                <a:pt x="125821" y="0"/>
              </a:lnTo>
              <a:lnTo>
                <a:pt x="251642" y="0"/>
              </a:lnTo>
            </a:path>
          </a:pathLst>
        </a:custGeom>
        <a:noFill/>
        <a:ln w="19050" cap="rnd" cmpd="sng" algn="ctr">
          <a:solidFill>
            <a:schemeClr val="accent3"/>
          </a:solidFill>
          <a:prstDash val="solid"/>
          <a:headEnd type="none" w="med" len="med"/>
          <a:tailEnd type="triangle" w="med" len="med"/>
        </a:ln>
        <a:effectLst/>
      </dsp:spPr>
      <dsp:style>
        <a:lnRef idx="2">
          <a:scrgbClr r="0" g="0" b="0"/>
        </a:lnRef>
        <a:fillRef idx="0">
          <a:scrgbClr r="0" g="0" b="0"/>
        </a:fillRef>
        <a:effectRef idx="0">
          <a:scrgbClr r="0" g="0" b="0"/>
        </a:effectRef>
        <a:fontRef idx="minor"/>
      </dsp:style>
    </dsp:sp>
    <dsp:sp modelId="{FA36147F-EE7D-403B-A8CB-EC58CC2AB26F}">
      <dsp:nvSpPr>
        <dsp:cNvPr id="0" name=""/>
        <dsp:cNvSpPr/>
      </dsp:nvSpPr>
      <dsp:spPr>
        <a:xfrm>
          <a:off x="1417" y="1597997"/>
          <a:ext cx="1258213" cy="332397"/>
        </a:xfrm>
        <a:prstGeom prst="rect">
          <a:avLst/>
        </a:prstGeom>
        <a:solidFill>
          <a:schemeClr val="accent3"/>
        </a:solid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Python</a:t>
          </a:r>
          <a:endParaRPr lang="en-CH" sz="1800" kern="1200" dirty="0"/>
        </a:p>
      </dsp:txBody>
      <dsp:txXfrm>
        <a:off x="1417" y="1597997"/>
        <a:ext cx="1258213" cy="332397"/>
      </dsp:txXfrm>
    </dsp:sp>
    <dsp:sp modelId="{41FCF512-B3B7-43A0-AD44-8D002B6A10DE}">
      <dsp:nvSpPr>
        <dsp:cNvPr id="0" name=""/>
        <dsp:cNvSpPr/>
      </dsp:nvSpPr>
      <dsp:spPr>
        <a:xfrm>
          <a:off x="1511273" y="618649"/>
          <a:ext cx="1258213" cy="332397"/>
        </a:xfrm>
        <a:prstGeom prst="rect">
          <a:avLst/>
        </a:prstGeom>
        <a:solidFill>
          <a:schemeClr val="tx2"/>
        </a:solid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PyTorch</a:t>
          </a:r>
          <a:endParaRPr lang="en-CH" sz="1800" kern="1200" dirty="0"/>
        </a:p>
      </dsp:txBody>
      <dsp:txXfrm>
        <a:off x="1511273" y="618649"/>
        <a:ext cx="1258213" cy="332397"/>
      </dsp:txXfrm>
    </dsp:sp>
    <dsp:sp modelId="{1A20918E-B982-4C22-9C48-8E41DA1E7F9D}">
      <dsp:nvSpPr>
        <dsp:cNvPr id="0" name=""/>
        <dsp:cNvSpPr/>
      </dsp:nvSpPr>
      <dsp:spPr>
        <a:xfrm>
          <a:off x="3021129" y="618649"/>
          <a:ext cx="1258213" cy="332397"/>
        </a:xfrm>
        <a:prstGeom prst="roundRect">
          <a:avLst/>
        </a:prstGeom>
        <a:noFill/>
        <a:ln w="19050" cap="rnd" cmpd="sng" algn="ctr">
          <a:solidFill>
            <a:schemeClr val="tx2"/>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2"/>
              </a:solidFill>
            </a:rPr>
            <a:t>PyTorch</a:t>
          </a:r>
          <a:endParaRPr lang="en-CH" sz="1800" kern="1200" dirty="0">
            <a:solidFill>
              <a:schemeClr val="tx2"/>
            </a:solidFill>
          </a:endParaRPr>
        </a:p>
      </dsp:txBody>
      <dsp:txXfrm>
        <a:off x="3037355" y="634875"/>
        <a:ext cx="1225761" cy="299945"/>
      </dsp:txXfrm>
    </dsp:sp>
    <dsp:sp modelId="{BC8663B6-4385-4CB7-A267-42081E5FE788}">
      <dsp:nvSpPr>
        <dsp:cNvPr id="0" name=""/>
        <dsp:cNvSpPr/>
      </dsp:nvSpPr>
      <dsp:spPr>
        <a:xfrm>
          <a:off x="1511273" y="1108323"/>
          <a:ext cx="1258213" cy="332397"/>
        </a:xfrm>
        <a:prstGeom prst="rect">
          <a:avLst/>
        </a:prstGeom>
        <a:solidFill>
          <a:schemeClr val="accent6"/>
        </a:solid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PyTorch (JIT)</a:t>
          </a:r>
          <a:endParaRPr lang="en-CH" sz="1800" kern="1200" dirty="0"/>
        </a:p>
      </dsp:txBody>
      <dsp:txXfrm>
        <a:off x="1511273" y="1108323"/>
        <a:ext cx="1258213" cy="332397"/>
      </dsp:txXfrm>
    </dsp:sp>
    <dsp:sp modelId="{CB90A2FC-6554-440F-B294-B23EBF903315}">
      <dsp:nvSpPr>
        <dsp:cNvPr id="0" name=""/>
        <dsp:cNvSpPr/>
      </dsp:nvSpPr>
      <dsp:spPr>
        <a:xfrm>
          <a:off x="3021129" y="1108323"/>
          <a:ext cx="1258213" cy="332397"/>
        </a:xfrm>
        <a:prstGeom prst="roundRect">
          <a:avLst/>
        </a:prstGeom>
        <a:noFill/>
        <a:ln w="19050" cap="rnd" cmpd="sng" algn="ctr">
          <a:solidFill>
            <a:schemeClr val="accent6"/>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accent6"/>
              </a:solidFill>
            </a:rPr>
            <a:t>PyTorch (JIT)</a:t>
          </a:r>
          <a:endParaRPr lang="en-CH" sz="1800" kern="1200" dirty="0">
            <a:solidFill>
              <a:schemeClr val="accent6"/>
            </a:solidFill>
          </a:endParaRPr>
        </a:p>
      </dsp:txBody>
      <dsp:txXfrm>
        <a:off x="3037355" y="1124549"/>
        <a:ext cx="1225761" cy="299945"/>
      </dsp:txXfrm>
    </dsp:sp>
    <dsp:sp modelId="{5380B369-49E3-4173-9173-44A1C48DF16B}">
      <dsp:nvSpPr>
        <dsp:cNvPr id="0" name=""/>
        <dsp:cNvSpPr/>
      </dsp:nvSpPr>
      <dsp:spPr>
        <a:xfrm>
          <a:off x="1511273" y="1597997"/>
          <a:ext cx="1258213" cy="332397"/>
        </a:xfrm>
        <a:prstGeom prst="rect">
          <a:avLst/>
        </a:prstGeom>
        <a:solidFill>
          <a:schemeClr val="accent4"/>
        </a:solid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Torch-MLIR</a:t>
          </a:r>
          <a:endParaRPr lang="en-CH" sz="1800" kern="1200" dirty="0"/>
        </a:p>
      </dsp:txBody>
      <dsp:txXfrm>
        <a:off x="1511273" y="1597997"/>
        <a:ext cx="1258213" cy="332397"/>
      </dsp:txXfrm>
    </dsp:sp>
    <dsp:sp modelId="{9F23F127-F6BA-4A3E-8DA3-797D48AC1A4F}">
      <dsp:nvSpPr>
        <dsp:cNvPr id="0" name=""/>
        <dsp:cNvSpPr/>
      </dsp:nvSpPr>
      <dsp:spPr>
        <a:xfrm>
          <a:off x="3021129" y="1597997"/>
          <a:ext cx="1258213" cy="332397"/>
        </a:xfrm>
        <a:prstGeom prst="rect">
          <a:avLst/>
        </a:prstGeom>
        <a:solidFill>
          <a:schemeClr val="accent4"/>
        </a:solid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MHLO</a:t>
          </a:r>
          <a:endParaRPr lang="en-CH" sz="1800" kern="1200" dirty="0"/>
        </a:p>
      </dsp:txBody>
      <dsp:txXfrm>
        <a:off x="3021129" y="1597997"/>
        <a:ext cx="1258213" cy="332397"/>
      </dsp:txXfrm>
    </dsp:sp>
    <dsp:sp modelId="{92204177-A409-4C4E-B3B1-AFD8DB1FB897}">
      <dsp:nvSpPr>
        <dsp:cNvPr id="0" name=""/>
        <dsp:cNvSpPr/>
      </dsp:nvSpPr>
      <dsp:spPr>
        <a:xfrm>
          <a:off x="4530985" y="1597997"/>
          <a:ext cx="1691995" cy="332397"/>
        </a:xfrm>
        <a:prstGeom prst="rect">
          <a:avLst/>
        </a:prstGeom>
        <a:solidFill>
          <a:schemeClr val="accent4"/>
        </a:solid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mn-lt"/>
            </a:rPr>
            <a:t>Linalg On Tensors</a:t>
          </a:r>
          <a:endParaRPr lang="en-CH" sz="1800" kern="1200" dirty="0">
            <a:latin typeface="+mn-lt"/>
          </a:endParaRPr>
        </a:p>
      </dsp:txBody>
      <dsp:txXfrm>
        <a:off x="4530985" y="1597997"/>
        <a:ext cx="1691995" cy="332397"/>
      </dsp:txXfrm>
    </dsp:sp>
    <dsp:sp modelId="{5B2052C3-BB01-4C9E-866E-866B4E7E1558}">
      <dsp:nvSpPr>
        <dsp:cNvPr id="0" name=""/>
        <dsp:cNvSpPr/>
      </dsp:nvSpPr>
      <dsp:spPr>
        <a:xfrm>
          <a:off x="6474623" y="1597997"/>
          <a:ext cx="1258213" cy="332397"/>
        </a:xfrm>
        <a:prstGeom prst="roundRect">
          <a:avLst/>
        </a:prstGeom>
        <a:noFill/>
        <a:ln w="19050" cap="rnd" cmpd="sng" algn="ctr">
          <a:solidFill>
            <a:schemeClr val="accent4"/>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accent4"/>
              </a:solidFill>
            </a:rPr>
            <a:t>Torch-MLIR</a:t>
          </a:r>
          <a:endParaRPr lang="en-CH" sz="1800" kern="1200" dirty="0">
            <a:solidFill>
              <a:schemeClr val="accent4"/>
            </a:solidFill>
          </a:endParaRPr>
        </a:p>
      </dsp:txBody>
      <dsp:txXfrm>
        <a:off x="6490849" y="1614223"/>
        <a:ext cx="1225761" cy="299945"/>
      </dsp:txXfrm>
    </dsp:sp>
    <dsp:sp modelId="{ED121C07-C191-454F-B5CD-E13E00F70C04}">
      <dsp:nvSpPr>
        <dsp:cNvPr id="0" name=""/>
        <dsp:cNvSpPr/>
      </dsp:nvSpPr>
      <dsp:spPr>
        <a:xfrm>
          <a:off x="1511273" y="2087671"/>
          <a:ext cx="1258213" cy="332397"/>
        </a:xfrm>
        <a:prstGeom prst="rect">
          <a:avLst/>
        </a:prstGeom>
        <a:solidFill>
          <a:schemeClr val="bg2"/>
        </a:solid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Torch-MLIR</a:t>
          </a:r>
          <a:endParaRPr lang="en-CH" sz="1800" kern="1200" dirty="0"/>
        </a:p>
      </dsp:txBody>
      <dsp:txXfrm>
        <a:off x="1511273" y="2087671"/>
        <a:ext cx="1258213" cy="332397"/>
      </dsp:txXfrm>
    </dsp:sp>
    <dsp:sp modelId="{59511AD7-1B45-4D01-8F9C-418902DB926E}">
      <dsp:nvSpPr>
        <dsp:cNvPr id="0" name=""/>
        <dsp:cNvSpPr/>
      </dsp:nvSpPr>
      <dsp:spPr>
        <a:xfrm>
          <a:off x="3021129" y="2088269"/>
          <a:ext cx="1258213" cy="331199"/>
        </a:xfrm>
        <a:prstGeom prst="rect">
          <a:avLst/>
        </a:prstGeom>
        <a:solidFill>
          <a:schemeClr val="bg2"/>
        </a:solid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MHLO</a:t>
          </a:r>
          <a:endParaRPr lang="en-CH" sz="1800" kern="1200" dirty="0"/>
        </a:p>
      </dsp:txBody>
      <dsp:txXfrm>
        <a:off x="3021129" y="2088269"/>
        <a:ext cx="1258213" cy="331199"/>
      </dsp:txXfrm>
    </dsp:sp>
    <dsp:sp modelId="{8E9EA211-8A7F-4308-97FD-1C914DDAE007}">
      <dsp:nvSpPr>
        <dsp:cNvPr id="0" name=""/>
        <dsp:cNvSpPr/>
      </dsp:nvSpPr>
      <dsp:spPr>
        <a:xfrm>
          <a:off x="4530985" y="2087671"/>
          <a:ext cx="1258213" cy="332397"/>
        </a:xfrm>
        <a:prstGeom prst="rect">
          <a:avLst/>
        </a:prstGeom>
        <a:solidFill>
          <a:schemeClr val="bg2"/>
        </a:solid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DCIR</a:t>
          </a:r>
          <a:endParaRPr lang="en-CH" sz="1800" kern="1200" dirty="0"/>
        </a:p>
      </dsp:txBody>
      <dsp:txXfrm>
        <a:off x="4530985" y="2087671"/>
        <a:ext cx="1258213" cy="332397"/>
      </dsp:txXfrm>
    </dsp:sp>
    <dsp:sp modelId="{CC39E32F-6CF2-45A5-AA29-4782C48BEC55}">
      <dsp:nvSpPr>
        <dsp:cNvPr id="0" name=""/>
        <dsp:cNvSpPr/>
      </dsp:nvSpPr>
      <dsp:spPr>
        <a:xfrm>
          <a:off x="6040841" y="2087671"/>
          <a:ext cx="1258213" cy="332397"/>
        </a:xfrm>
        <a:prstGeom prst="rect">
          <a:avLst/>
        </a:prstGeom>
        <a:solidFill>
          <a:schemeClr val="bg2"/>
        </a:solid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DaCe</a:t>
          </a:r>
          <a:endParaRPr lang="en-CH" sz="1800" kern="1200" dirty="0"/>
        </a:p>
      </dsp:txBody>
      <dsp:txXfrm>
        <a:off x="6040841" y="2087671"/>
        <a:ext cx="1258213" cy="332397"/>
      </dsp:txXfrm>
    </dsp:sp>
    <dsp:sp modelId="{D2A4783E-B611-40DC-A1B4-2CA44537F1A3}">
      <dsp:nvSpPr>
        <dsp:cNvPr id="0" name=""/>
        <dsp:cNvSpPr/>
      </dsp:nvSpPr>
      <dsp:spPr>
        <a:xfrm>
          <a:off x="7550698" y="2087671"/>
          <a:ext cx="1258213" cy="332397"/>
        </a:xfrm>
        <a:prstGeom prst="rect">
          <a:avLst/>
        </a:prstGeom>
        <a:solidFill>
          <a:schemeClr val="bg2"/>
        </a:solid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Consolas" panose="020B0609020204030204" pitchFamily="49" charset="0"/>
            </a:rPr>
            <a:t>clang++ -O3</a:t>
          </a:r>
          <a:endParaRPr lang="en-CH" sz="1400" kern="1200" dirty="0">
            <a:latin typeface="Consolas" panose="020B0609020204030204" pitchFamily="49" charset="0"/>
          </a:endParaRPr>
        </a:p>
      </dsp:txBody>
      <dsp:txXfrm>
        <a:off x="7550698" y="2087671"/>
        <a:ext cx="1258213" cy="332397"/>
      </dsp:txXfrm>
    </dsp:sp>
    <dsp:sp modelId="{F40DEF17-45F9-46A4-950D-1F09BB8940B5}">
      <dsp:nvSpPr>
        <dsp:cNvPr id="0" name=""/>
        <dsp:cNvSpPr/>
      </dsp:nvSpPr>
      <dsp:spPr>
        <a:xfrm>
          <a:off x="9060554" y="2087671"/>
          <a:ext cx="1258213" cy="332397"/>
        </a:xfrm>
        <a:prstGeom prst="roundRect">
          <a:avLst/>
        </a:prstGeom>
        <a:noFill/>
        <a:ln w="19050" cap="rnd" cmpd="sng" algn="ctr">
          <a:solidFill>
            <a:schemeClr val="bg2"/>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2"/>
              </a:solidFill>
            </a:rPr>
            <a:t>DCIR</a:t>
          </a:r>
          <a:endParaRPr lang="en-CH" sz="1800" kern="1200" dirty="0">
            <a:solidFill>
              <a:schemeClr val="bg2"/>
            </a:solidFill>
          </a:endParaRPr>
        </a:p>
      </dsp:txBody>
      <dsp:txXfrm>
        <a:off x="9076780" y="2103897"/>
        <a:ext cx="1225761" cy="299945"/>
      </dsp:txXfrm>
    </dsp:sp>
    <dsp:sp modelId="{48A169D3-F3C3-4DE6-9525-6A7234C85541}">
      <dsp:nvSpPr>
        <dsp:cNvPr id="0" name=""/>
        <dsp:cNvSpPr/>
      </dsp:nvSpPr>
      <dsp:spPr>
        <a:xfrm>
          <a:off x="1511273" y="2577345"/>
          <a:ext cx="1258213" cy="332397"/>
        </a:xfrm>
        <a:prstGeom prst="rect">
          <a:avLst/>
        </a:prstGeom>
        <a:solidFill>
          <a:schemeClr val="accent2"/>
        </a:solid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Torch-MLIR</a:t>
          </a:r>
          <a:endParaRPr lang="en-CH" sz="1800" kern="1200" dirty="0"/>
        </a:p>
      </dsp:txBody>
      <dsp:txXfrm>
        <a:off x="1511273" y="2577345"/>
        <a:ext cx="1258213" cy="332397"/>
      </dsp:txXfrm>
    </dsp:sp>
    <dsp:sp modelId="{3A9ADDE2-C7ED-4595-8BD7-8B1145915461}">
      <dsp:nvSpPr>
        <dsp:cNvPr id="0" name=""/>
        <dsp:cNvSpPr/>
      </dsp:nvSpPr>
      <dsp:spPr>
        <a:xfrm>
          <a:off x="3021129" y="2577943"/>
          <a:ext cx="1258213" cy="331199"/>
        </a:xfrm>
        <a:prstGeom prst="rect">
          <a:avLst/>
        </a:prstGeom>
        <a:solidFill>
          <a:schemeClr val="accent2"/>
        </a:solid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MHLO</a:t>
          </a:r>
          <a:endParaRPr lang="en-CH" sz="1800" kern="1200" dirty="0"/>
        </a:p>
      </dsp:txBody>
      <dsp:txXfrm>
        <a:off x="3021129" y="2577943"/>
        <a:ext cx="1258213" cy="331199"/>
      </dsp:txXfrm>
    </dsp:sp>
    <dsp:sp modelId="{0EAFDF89-3247-4EDD-89FD-60250E51C17A}">
      <dsp:nvSpPr>
        <dsp:cNvPr id="0" name=""/>
        <dsp:cNvSpPr/>
      </dsp:nvSpPr>
      <dsp:spPr>
        <a:xfrm>
          <a:off x="4530985" y="2577345"/>
          <a:ext cx="1258213" cy="332397"/>
        </a:xfrm>
        <a:prstGeom prst="rect">
          <a:avLst/>
        </a:prstGeom>
        <a:solidFill>
          <a:schemeClr val="accent2"/>
        </a:solid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DCIR</a:t>
          </a:r>
          <a:endParaRPr lang="en-CH" sz="1800" kern="1200" dirty="0"/>
        </a:p>
      </dsp:txBody>
      <dsp:txXfrm>
        <a:off x="4530985" y="2577345"/>
        <a:ext cx="1258213" cy="332397"/>
      </dsp:txXfrm>
    </dsp:sp>
    <dsp:sp modelId="{5E0B553F-C234-48CE-8117-6BF7C7442793}">
      <dsp:nvSpPr>
        <dsp:cNvPr id="0" name=""/>
        <dsp:cNvSpPr/>
      </dsp:nvSpPr>
      <dsp:spPr>
        <a:xfrm>
          <a:off x="6040841" y="2577345"/>
          <a:ext cx="1258213" cy="332397"/>
        </a:xfrm>
        <a:prstGeom prst="rect">
          <a:avLst/>
        </a:prstGeom>
        <a:solidFill>
          <a:schemeClr val="accent2"/>
        </a:solid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DaCe</a:t>
          </a:r>
          <a:endParaRPr lang="en-CH" sz="1800" kern="1200" dirty="0"/>
        </a:p>
      </dsp:txBody>
      <dsp:txXfrm>
        <a:off x="6040841" y="2577345"/>
        <a:ext cx="1258213" cy="332397"/>
      </dsp:txXfrm>
    </dsp:sp>
    <dsp:sp modelId="{D5C9444A-C117-43A6-99E7-0F68F5D59ED3}">
      <dsp:nvSpPr>
        <dsp:cNvPr id="0" name=""/>
        <dsp:cNvSpPr/>
      </dsp:nvSpPr>
      <dsp:spPr>
        <a:xfrm>
          <a:off x="7550698" y="2577345"/>
          <a:ext cx="1258213" cy="332397"/>
        </a:xfrm>
        <a:prstGeom prst="rect">
          <a:avLst/>
        </a:prstGeom>
        <a:solidFill>
          <a:schemeClr val="accent2"/>
        </a:solid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Consolas" panose="020B0609020204030204" pitchFamily="49" charset="0"/>
            </a:rPr>
            <a:t>icc –O3</a:t>
          </a:r>
          <a:endParaRPr lang="en-CH" sz="1400" kern="1200" dirty="0">
            <a:latin typeface="Consolas" panose="020B0609020204030204" pitchFamily="49" charset="0"/>
          </a:endParaRPr>
        </a:p>
      </dsp:txBody>
      <dsp:txXfrm>
        <a:off x="7550698" y="2577345"/>
        <a:ext cx="1258213" cy="332397"/>
      </dsp:txXfrm>
    </dsp:sp>
    <dsp:sp modelId="{C1E1EC6A-77D9-4DFD-AC1A-16916D4B1D0E}">
      <dsp:nvSpPr>
        <dsp:cNvPr id="0" name=""/>
        <dsp:cNvSpPr/>
      </dsp:nvSpPr>
      <dsp:spPr>
        <a:xfrm>
          <a:off x="9060554" y="2577345"/>
          <a:ext cx="1258213" cy="332397"/>
        </a:xfrm>
        <a:prstGeom prst="roundRect">
          <a:avLst/>
        </a:prstGeom>
        <a:noFill/>
        <a:ln w="19050" cap="rnd" cmpd="sng" algn="ctr">
          <a:solidFill>
            <a:schemeClr val="accent2"/>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accent2"/>
              </a:solidFill>
            </a:rPr>
            <a:t>DCIR + ICC</a:t>
          </a:r>
          <a:endParaRPr lang="en-CH" sz="1800" kern="1200" dirty="0">
            <a:solidFill>
              <a:schemeClr val="accent2"/>
            </a:solidFill>
          </a:endParaRPr>
        </a:p>
      </dsp:txBody>
      <dsp:txXfrm>
        <a:off x="9076780" y="2593571"/>
        <a:ext cx="1225761" cy="299945"/>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29A8179D-1DAD-CD45-845D-B90BB87858CA}" type="datetimeFigureOut">
              <a:rPr lang="en-US" smtClean="0"/>
              <a:pPr/>
              <a:t>5/8/2024</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DAB31EE3-266A-C644-BD25-CC6FDED9475B}" type="slidenum">
              <a:rPr lang="en-US" smtClean="0"/>
              <a:pPr/>
              <a:t>‹#›</a:t>
            </a:fld>
            <a:endParaRPr lang="en-US"/>
          </a:p>
        </p:txBody>
      </p:sp>
    </p:spTree>
    <p:extLst>
      <p:ext uri="{BB962C8B-B14F-4D97-AF65-F5344CB8AC3E}">
        <p14:creationId xmlns:p14="http://schemas.microsoft.com/office/powerpoint/2010/main" val="33230376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B3702F49-AB9F-44E8-AD6D-8B235D6FFA93}" type="datetimeFigureOut">
              <a:rPr lang="en-US" smtClean="0"/>
              <a:pPr/>
              <a:t>5/8/2024</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5CC40F40-438B-4741-9663-A745F4A010DD}" type="slidenum">
              <a:rPr lang="en-US" smtClean="0"/>
              <a:pPr/>
              <a:t>‹#›</a:t>
            </a:fld>
            <a:endParaRPr lang="en-US"/>
          </a:p>
        </p:txBody>
      </p:sp>
    </p:spTree>
    <p:extLst>
      <p:ext uri="{BB962C8B-B14F-4D97-AF65-F5344CB8AC3E}">
        <p14:creationId xmlns:p14="http://schemas.microsoft.com/office/powerpoint/2010/main" val="10614838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5CC40F40-438B-4741-9663-A745F4A010DD}" type="slidenum">
              <a:rPr lang="en-US" smtClean="0"/>
              <a:pPr/>
              <a:t>1</a:t>
            </a:fld>
            <a:endParaRPr lang="en-US"/>
          </a:p>
        </p:txBody>
      </p:sp>
    </p:spTree>
    <p:extLst>
      <p:ext uri="{BB962C8B-B14F-4D97-AF65-F5344CB8AC3E}">
        <p14:creationId xmlns:p14="http://schemas.microsoft.com/office/powerpoint/2010/main" val="888247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40F40-438B-4741-9663-A745F4A010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6079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40F40-438B-4741-9663-A745F4A010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6079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40F40-438B-4741-9663-A745F4A010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6079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40F40-438B-4741-9663-A745F4A010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6079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Context: </a:t>
            </a:r>
            <a:r>
              <a:rPr lang="en-US" dirty="0"/>
              <a:t>DaCe is a parallel programming framework that takes code in Python, </a:t>
            </a:r>
            <a:r>
              <a:rPr lang="en-US" dirty="0" err="1"/>
              <a:t>Tensorflow</a:t>
            </a:r>
            <a:r>
              <a:rPr lang="en-US" dirty="0"/>
              <a:t> or </a:t>
            </a:r>
            <a:r>
              <a:rPr lang="en-US" dirty="0" err="1"/>
              <a:t>Matlab</a:t>
            </a:r>
            <a:r>
              <a:rPr lang="en-US" dirty="0"/>
              <a:t> as in input and maps it high-performance CPU, GPU and FPGA programs, leveraging a data-centric intermediate representation (Stateful Dataflow Multigraphs - SDFGs) to optimize and parallelize applications beyond what compilers of procedural languages can currently achieve. </a:t>
            </a:r>
          </a:p>
          <a:p>
            <a:endParaRPr lang="en-US" dirty="0"/>
          </a:p>
          <a:p>
            <a:r>
              <a:rPr lang="en-US" b="1" dirty="0"/>
              <a:t>Overview and motivation: </a:t>
            </a:r>
            <a:r>
              <a:rPr lang="en-US" dirty="0"/>
              <a:t>The DaFlEx project aims to expand the capabilities of DaCe by automating the process of lifting procedural codes written in C, C++ and Fortran to the DaCe intermediate representation. This would allow numerous existing, legacy codes access to be optimized using powerful data-centric transformations without requiring extensive user rewrites. At the same time, it is planned to expand the code-generation capability of DaCe to the Snitch platform, enabling the utilization of its powerful features without requiring application redesign. </a:t>
            </a:r>
          </a:p>
          <a:p>
            <a:endParaRPr lang="en-US" dirty="0"/>
          </a:p>
          <a:p>
            <a:r>
              <a:rPr lang="en-US" b="1" dirty="0"/>
              <a:t>Status</a:t>
            </a:r>
          </a:p>
          <a:p>
            <a:r>
              <a:rPr lang="en-US" dirty="0"/>
              <a:t>In the first year, work was focused on generating on lifting C code semantics into the data-centric representation. The work is currently submitted at ICS and available on </a:t>
            </a:r>
            <a:r>
              <a:rPr lang="en-US" dirty="0" err="1"/>
              <a:t>ArXiv</a:t>
            </a:r>
            <a:r>
              <a:rPr lang="en-US" dirty="0"/>
              <a:t>. The code is available on </a:t>
            </a:r>
            <a:r>
              <a:rPr lang="en-US" dirty="0" err="1"/>
              <a:t>Github</a:t>
            </a:r>
            <a:r>
              <a:rPr lang="en-US" dirty="0"/>
              <a:t>.</a:t>
            </a:r>
          </a:p>
          <a:p>
            <a:pPr marL="228600" indent="-228600">
              <a:buFont typeface="Arial" panose="020B0604020202020204" pitchFamily="34" charset="0"/>
              <a:buChar char="•"/>
            </a:pPr>
            <a:r>
              <a:rPr lang="en-US" dirty="0"/>
              <a:t>The most notable result is the automatic parallelization of the most time-intensive LULESH routine, accounting for  over 60% of total runtime. The version generated by C2DaCe outperforms not only all other auto-</a:t>
            </a:r>
            <a:r>
              <a:rPr lang="en-US" dirty="0" err="1"/>
              <a:t>parellization</a:t>
            </a:r>
            <a:r>
              <a:rPr lang="en-US" dirty="0"/>
              <a:t> tools, but also the version optimized by the application developers. </a:t>
            </a:r>
            <a:endParaRPr lang="en-CH" dirty="0"/>
          </a:p>
        </p:txBody>
      </p:sp>
      <p:sp>
        <p:nvSpPr>
          <p:cNvPr id="4" name="Slide Number Placeholder 3"/>
          <p:cNvSpPr>
            <a:spLocks noGrp="1"/>
          </p:cNvSpPr>
          <p:nvPr>
            <p:ph type="sldNum" sz="quarter" idx="5"/>
          </p:nvPr>
        </p:nvSpPr>
        <p:spPr/>
        <p:txBody>
          <a:bodyPr/>
          <a:lstStyle/>
          <a:p>
            <a:fld id="{5CC40F40-438B-4741-9663-A745F4A010DD}" type="slidenum">
              <a:rPr lang="en-US" smtClean="0"/>
              <a:pPr/>
              <a:t>14</a:t>
            </a:fld>
            <a:endParaRPr lang="en-US"/>
          </a:p>
        </p:txBody>
      </p:sp>
    </p:spTree>
    <p:extLst>
      <p:ext uri="{BB962C8B-B14F-4D97-AF65-F5344CB8AC3E}">
        <p14:creationId xmlns:p14="http://schemas.microsoft.com/office/powerpoint/2010/main" val="492871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a:t>
            </a:r>
            <a:r>
              <a:rPr lang="en-US" dirty="0"/>
              <a:t>the foreseeable future, data movement dominates energy costs – whatever architecture is considered, the further we must move data, the more expensive it is. Therefore, making sure data movement is optimized is paramount for energy efficiency and ultimately to performance.</a:t>
            </a:r>
            <a:endParaRPr lang="en-CH" dirty="0"/>
          </a:p>
        </p:txBody>
      </p:sp>
      <p:sp>
        <p:nvSpPr>
          <p:cNvPr id="4" name="Slide Number Placeholder 3"/>
          <p:cNvSpPr>
            <a:spLocks noGrp="1"/>
          </p:cNvSpPr>
          <p:nvPr>
            <p:ph type="sldNum" sz="quarter" idx="5"/>
          </p:nvPr>
        </p:nvSpPr>
        <p:spPr/>
        <p:txBody>
          <a:bodyPr/>
          <a:lstStyle/>
          <a:p>
            <a:fld id="{5CC40F40-438B-4741-9663-A745F4A010DD}" type="slidenum">
              <a:rPr lang="en-US" smtClean="0"/>
              <a:pPr/>
              <a:t>15</a:t>
            </a:fld>
            <a:endParaRPr lang="en-US"/>
          </a:p>
        </p:txBody>
      </p:sp>
    </p:spTree>
    <p:extLst>
      <p:ext uri="{BB962C8B-B14F-4D97-AF65-F5344CB8AC3E}">
        <p14:creationId xmlns:p14="http://schemas.microsoft.com/office/powerpoint/2010/main" val="521196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research in how to do this, and while everyone agrees it’s an important topic, it’s by no means solved</a:t>
            </a:r>
            <a:endParaRPr lang="en-CH" dirty="0"/>
          </a:p>
        </p:txBody>
      </p:sp>
      <p:sp>
        <p:nvSpPr>
          <p:cNvPr id="4" name="Slide Number Placeholder 3"/>
          <p:cNvSpPr>
            <a:spLocks noGrp="1"/>
          </p:cNvSpPr>
          <p:nvPr>
            <p:ph type="sldNum" sz="quarter" idx="5"/>
          </p:nvPr>
        </p:nvSpPr>
        <p:spPr/>
        <p:txBody>
          <a:bodyPr/>
          <a:lstStyle/>
          <a:p>
            <a:fld id="{5CC40F40-438B-4741-9663-A745F4A010DD}" type="slidenum">
              <a:rPr lang="en-US" smtClean="0"/>
              <a:pPr/>
              <a:t>16</a:t>
            </a:fld>
            <a:endParaRPr lang="en-US"/>
          </a:p>
        </p:txBody>
      </p:sp>
    </p:spTree>
    <p:extLst>
      <p:ext uri="{BB962C8B-B14F-4D97-AF65-F5344CB8AC3E}">
        <p14:creationId xmlns:p14="http://schemas.microsoft.com/office/powerpoint/2010/main" val="341101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Classifying research in this area – there are </a:t>
            </a:r>
            <a:r>
              <a:rPr lang="en-US" dirty="0" err="1"/>
              <a:t>Irs</a:t>
            </a:r>
            <a:r>
              <a:rPr lang="en-US" dirty="0"/>
              <a:t> that generate code for multiple platforms, compilers that use polyhedral analysis to uncover parallelism opportunities, and many general compilers try to optimize for the available hardware and even auto-parallelize in the case of ICC. What makes this so hard? Pointers and </a:t>
            </a:r>
            <a:r>
              <a:rPr lang="en-US" dirty="0" err="1"/>
              <a:t>aliasaing</a:t>
            </a:r>
            <a:r>
              <a:rPr lang="en-US" dirty="0"/>
              <a:t>, and indirect access are significant obstacles in the way of understanding code, compounded by the fact that whole program analysis is expensive and difficult</a:t>
            </a:r>
            <a:endParaRPr lang="en-CH" dirty="0"/>
          </a:p>
        </p:txBody>
      </p:sp>
      <p:sp>
        <p:nvSpPr>
          <p:cNvPr id="4" name="Slide Number Placeholder 3"/>
          <p:cNvSpPr>
            <a:spLocks noGrp="1"/>
          </p:cNvSpPr>
          <p:nvPr>
            <p:ph type="sldNum" sz="quarter" idx="5"/>
          </p:nvPr>
        </p:nvSpPr>
        <p:spPr/>
        <p:txBody>
          <a:bodyPr/>
          <a:lstStyle/>
          <a:p>
            <a:fld id="{5CC40F40-438B-4741-9663-A745F4A010DD}" type="slidenum">
              <a:rPr lang="en-US" smtClean="0"/>
              <a:pPr/>
              <a:t>17</a:t>
            </a:fld>
            <a:endParaRPr lang="en-US"/>
          </a:p>
        </p:txBody>
      </p:sp>
    </p:spTree>
    <p:extLst>
      <p:ext uri="{BB962C8B-B14F-4D97-AF65-F5344CB8AC3E}">
        <p14:creationId xmlns:p14="http://schemas.microsoft.com/office/powerpoint/2010/main" val="2801830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5CC40F40-438B-4741-9663-A745F4A010DD}" type="slidenum">
              <a:rPr lang="en-US" smtClean="0"/>
              <a:pPr/>
              <a:t>18</a:t>
            </a:fld>
            <a:endParaRPr lang="en-US"/>
          </a:p>
        </p:txBody>
      </p:sp>
    </p:spTree>
    <p:extLst>
      <p:ext uri="{BB962C8B-B14F-4D97-AF65-F5344CB8AC3E}">
        <p14:creationId xmlns:p14="http://schemas.microsoft.com/office/powerpoint/2010/main" val="2980753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5CC40F40-438B-4741-9663-A745F4A010DD}" type="slidenum">
              <a:rPr lang="en-US" smtClean="0"/>
              <a:pPr/>
              <a:t>19</a:t>
            </a:fld>
            <a:endParaRPr lang="en-US"/>
          </a:p>
        </p:txBody>
      </p:sp>
    </p:spTree>
    <p:extLst>
      <p:ext uri="{BB962C8B-B14F-4D97-AF65-F5344CB8AC3E}">
        <p14:creationId xmlns:p14="http://schemas.microsoft.com/office/powerpoint/2010/main" val="3855593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40F40-438B-4741-9663-A745F4A010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6079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5CC40F40-438B-4741-9663-A745F4A010DD}" type="slidenum">
              <a:rPr lang="en-US" smtClean="0"/>
              <a:pPr/>
              <a:t>20</a:t>
            </a:fld>
            <a:endParaRPr lang="en-US"/>
          </a:p>
        </p:txBody>
      </p:sp>
    </p:spTree>
    <p:extLst>
      <p:ext uri="{BB962C8B-B14F-4D97-AF65-F5344CB8AC3E}">
        <p14:creationId xmlns:p14="http://schemas.microsoft.com/office/powerpoint/2010/main" val="670920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5CC40F40-438B-4741-9663-A745F4A010DD}" type="slidenum">
              <a:rPr lang="en-US" smtClean="0"/>
              <a:pPr/>
              <a:t>21</a:t>
            </a:fld>
            <a:endParaRPr lang="en-US"/>
          </a:p>
        </p:txBody>
      </p:sp>
    </p:spTree>
    <p:extLst>
      <p:ext uri="{BB962C8B-B14F-4D97-AF65-F5344CB8AC3E}">
        <p14:creationId xmlns:p14="http://schemas.microsoft.com/office/powerpoint/2010/main" val="2812857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5CC40F40-438B-4741-9663-A745F4A010DD}" type="slidenum">
              <a:rPr lang="en-US" smtClean="0"/>
              <a:pPr/>
              <a:t>22</a:t>
            </a:fld>
            <a:endParaRPr lang="en-US"/>
          </a:p>
        </p:txBody>
      </p:sp>
    </p:spTree>
    <p:extLst>
      <p:ext uri="{BB962C8B-B14F-4D97-AF65-F5344CB8AC3E}">
        <p14:creationId xmlns:p14="http://schemas.microsoft.com/office/powerpoint/2010/main" val="1904146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detection</a:t>
            </a:r>
            <a:endParaRPr lang="en-CH" dirty="0"/>
          </a:p>
        </p:txBody>
      </p:sp>
      <p:sp>
        <p:nvSpPr>
          <p:cNvPr id="4" name="Slide Number Placeholder 3"/>
          <p:cNvSpPr>
            <a:spLocks noGrp="1"/>
          </p:cNvSpPr>
          <p:nvPr>
            <p:ph type="sldNum" sz="quarter" idx="5"/>
          </p:nvPr>
        </p:nvSpPr>
        <p:spPr/>
        <p:txBody>
          <a:bodyPr/>
          <a:lstStyle/>
          <a:p>
            <a:fld id="{5CC40F40-438B-4741-9663-A745F4A010DD}" type="slidenum">
              <a:rPr lang="en-US" smtClean="0"/>
              <a:pPr/>
              <a:t>23</a:t>
            </a:fld>
            <a:endParaRPr lang="en-US"/>
          </a:p>
        </p:txBody>
      </p:sp>
    </p:spTree>
    <p:extLst>
      <p:ext uri="{BB962C8B-B14F-4D97-AF65-F5344CB8AC3E}">
        <p14:creationId xmlns:p14="http://schemas.microsoft.com/office/powerpoint/2010/main" val="3692120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5CC40F40-438B-4741-9663-A745F4A010DD}" type="slidenum">
              <a:rPr lang="en-US" smtClean="0"/>
              <a:pPr/>
              <a:t>24</a:t>
            </a:fld>
            <a:endParaRPr lang="en-US"/>
          </a:p>
        </p:txBody>
      </p:sp>
    </p:spTree>
    <p:extLst>
      <p:ext uri="{BB962C8B-B14F-4D97-AF65-F5344CB8AC3E}">
        <p14:creationId xmlns:p14="http://schemas.microsoft.com/office/powerpoint/2010/main" val="457553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5CC40F40-438B-4741-9663-A745F4A010DD}" type="slidenum">
              <a:rPr lang="en-US" smtClean="0"/>
              <a:pPr/>
              <a:t>25</a:t>
            </a:fld>
            <a:endParaRPr lang="en-US"/>
          </a:p>
        </p:txBody>
      </p:sp>
    </p:spTree>
    <p:extLst>
      <p:ext uri="{BB962C8B-B14F-4D97-AF65-F5344CB8AC3E}">
        <p14:creationId xmlns:p14="http://schemas.microsoft.com/office/powerpoint/2010/main" val="1449572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5CC40F40-438B-4741-9663-A745F4A010DD}" type="slidenum">
              <a:rPr lang="en-US" smtClean="0"/>
              <a:pPr/>
              <a:t>26</a:t>
            </a:fld>
            <a:endParaRPr lang="en-US"/>
          </a:p>
        </p:txBody>
      </p:sp>
    </p:spTree>
    <p:extLst>
      <p:ext uri="{BB962C8B-B14F-4D97-AF65-F5344CB8AC3E}">
        <p14:creationId xmlns:p14="http://schemas.microsoft.com/office/powerpoint/2010/main" val="3918905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5CC40F40-438B-4741-9663-A745F4A010DD}" type="slidenum">
              <a:rPr lang="en-US" smtClean="0"/>
              <a:pPr/>
              <a:t>27</a:t>
            </a:fld>
            <a:endParaRPr lang="en-US"/>
          </a:p>
        </p:txBody>
      </p:sp>
    </p:spTree>
    <p:extLst>
      <p:ext uri="{BB962C8B-B14F-4D97-AF65-F5344CB8AC3E}">
        <p14:creationId xmlns:p14="http://schemas.microsoft.com/office/powerpoint/2010/main" val="1956360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hand it to a state of the art compiler and see what it does</a:t>
            </a:r>
          </a:p>
          <a:p>
            <a:r>
              <a:rPr lang="en-US" dirty="0"/>
              <a:t>Compilers today, such as GCC and LLVM, are mostly control-centric, meaning there is instruction-driven optimization augmented by scalar dataflow analysis</a:t>
            </a:r>
          </a:p>
          <a:p>
            <a:r>
              <a:rPr lang="en-US" b="1" dirty="0"/>
              <a:t>None of the loops were eliminated.</a:t>
            </a:r>
          </a:p>
        </p:txBody>
      </p:sp>
      <p:sp>
        <p:nvSpPr>
          <p:cNvPr id="4" name="Slide Number Placeholder 3"/>
          <p:cNvSpPr>
            <a:spLocks noGrp="1"/>
          </p:cNvSpPr>
          <p:nvPr>
            <p:ph type="sldNum" sz="quarter" idx="5"/>
          </p:nvPr>
        </p:nvSpPr>
        <p:spPr/>
        <p:txBody>
          <a:bodyPr/>
          <a:lstStyle/>
          <a:p>
            <a:fld id="{5CC40F40-438B-4741-9663-A745F4A010DD}" type="slidenum">
              <a:rPr lang="en-US" smtClean="0"/>
              <a:pPr/>
              <a:t>32</a:t>
            </a:fld>
            <a:endParaRPr lang="en-US" dirty="0"/>
          </a:p>
        </p:txBody>
      </p:sp>
    </p:spTree>
    <p:extLst>
      <p:ext uri="{BB962C8B-B14F-4D97-AF65-F5344CB8AC3E}">
        <p14:creationId xmlns:p14="http://schemas.microsoft.com/office/powerpoint/2010/main" val="1177209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centric tools: PDG, DaCe, Legion …</a:t>
            </a:r>
          </a:p>
        </p:txBody>
      </p:sp>
      <p:sp>
        <p:nvSpPr>
          <p:cNvPr id="4" name="Slide Number Placeholder 3"/>
          <p:cNvSpPr>
            <a:spLocks noGrp="1"/>
          </p:cNvSpPr>
          <p:nvPr>
            <p:ph type="sldNum" sz="quarter" idx="5"/>
          </p:nvPr>
        </p:nvSpPr>
        <p:spPr/>
        <p:txBody>
          <a:bodyPr/>
          <a:lstStyle/>
          <a:p>
            <a:fld id="{5CC40F40-438B-4741-9663-A745F4A010DD}" type="slidenum">
              <a:rPr lang="en-US" smtClean="0"/>
              <a:pPr/>
              <a:t>33</a:t>
            </a:fld>
            <a:endParaRPr lang="en-US" dirty="0"/>
          </a:p>
        </p:txBody>
      </p:sp>
    </p:spTree>
    <p:extLst>
      <p:ext uri="{BB962C8B-B14F-4D97-AF65-F5344CB8AC3E}">
        <p14:creationId xmlns:p14="http://schemas.microsoft.com/office/powerpoint/2010/main" val="644347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40F40-438B-4741-9663-A745F4A010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6079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you really want is “return 5;”</a:t>
            </a:r>
          </a:p>
        </p:txBody>
      </p:sp>
      <p:sp>
        <p:nvSpPr>
          <p:cNvPr id="4" name="Slide Number Placeholder 3"/>
          <p:cNvSpPr>
            <a:spLocks noGrp="1"/>
          </p:cNvSpPr>
          <p:nvPr>
            <p:ph type="sldNum" sz="quarter" idx="5"/>
          </p:nvPr>
        </p:nvSpPr>
        <p:spPr/>
        <p:txBody>
          <a:bodyPr/>
          <a:lstStyle/>
          <a:p>
            <a:fld id="{5CC40F40-438B-4741-9663-A745F4A010DD}" type="slidenum">
              <a:rPr lang="en-US" smtClean="0"/>
              <a:pPr/>
              <a:t>34</a:t>
            </a:fld>
            <a:endParaRPr lang="en-US" dirty="0"/>
          </a:p>
        </p:txBody>
      </p:sp>
    </p:spTree>
    <p:extLst>
      <p:ext uri="{BB962C8B-B14F-4D97-AF65-F5344CB8AC3E}">
        <p14:creationId xmlns:p14="http://schemas.microsoft.com/office/powerpoint/2010/main" val="2651550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you really want is “return 5;”</a:t>
            </a:r>
          </a:p>
        </p:txBody>
      </p:sp>
      <p:sp>
        <p:nvSpPr>
          <p:cNvPr id="4" name="Slide Number Placeholder 3"/>
          <p:cNvSpPr>
            <a:spLocks noGrp="1"/>
          </p:cNvSpPr>
          <p:nvPr>
            <p:ph type="sldNum" sz="quarter" idx="5"/>
          </p:nvPr>
        </p:nvSpPr>
        <p:spPr/>
        <p:txBody>
          <a:bodyPr/>
          <a:lstStyle/>
          <a:p>
            <a:fld id="{5CC40F40-438B-4741-9663-A745F4A010DD}" type="slidenum">
              <a:rPr lang="en-US" smtClean="0"/>
              <a:pPr/>
              <a:t>35</a:t>
            </a:fld>
            <a:endParaRPr lang="en-US" dirty="0"/>
          </a:p>
        </p:txBody>
      </p:sp>
    </p:spTree>
    <p:extLst>
      <p:ext uri="{BB962C8B-B14F-4D97-AF65-F5344CB8AC3E}">
        <p14:creationId xmlns:p14="http://schemas.microsoft.com/office/powerpoint/2010/main" val="2800347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next experiment used the mish activation function written in Python, which also demonstrates that DCIR provides data-centric optimizations while retaining the flexibility to work with arbitrary high-level IRs.</a:t>
            </a:r>
            <a:br>
              <a:rPr lang="en-GB" dirty="0"/>
            </a:br>
            <a:r>
              <a:rPr lang="en-GB" dirty="0"/>
              <a:t>For this benchmark we used a different experimental setup.</a:t>
            </a:r>
            <a:br>
              <a:rPr lang="en-GB" dirty="0"/>
            </a:br>
            <a:r>
              <a:rPr lang="en-GB" dirty="0"/>
              <a:t>Starting from the python code we directly executed the mish activation function using PyTorch and its built-in JIT compiler.</a:t>
            </a:r>
            <a:br>
              <a:rPr lang="en-GB" dirty="0"/>
            </a:br>
            <a:r>
              <a:rPr lang="en-GB" dirty="0"/>
              <a:t>Torch-MLIR allowed us to generate MLIR code in the MHLO dialect from the python code, which we used with the Linalg On Tensors backend to compile the benchmark in MLIR.</a:t>
            </a:r>
          </a:p>
          <a:p>
            <a:br>
              <a:rPr lang="en-GB" dirty="0"/>
            </a:br>
            <a:r>
              <a:rPr lang="en-GB" dirty="0"/>
              <a:t>We also used the generated MLIR code to convert it to DCIR, which we optimized in DaCe and compiled with Clang++.</a:t>
            </a:r>
            <a:br>
              <a:rPr lang="en-GB" dirty="0"/>
            </a:br>
            <a:r>
              <a:rPr lang="en-GB" dirty="0"/>
              <a:t>Because PyTorch internally uses libraries for vectorized math instructions, we additionally ran the DCIR pipeline with the Intel C Compiler, called icc, to have a fair comparison.</a:t>
            </a:r>
          </a:p>
          <a:p>
            <a:br>
              <a:rPr lang="en-GB" dirty="0"/>
            </a:br>
            <a:r>
              <a:rPr lang="en-GB" dirty="0"/>
              <a:t>Looking at the results we can see that DCIR outperforms the Torch-MLIR pipeline, which is caused by DCIR removing all allocation calls and fusing the computations.</a:t>
            </a:r>
            <a:br>
              <a:rPr lang="en-GB" dirty="0"/>
            </a:br>
            <a:r>
              <a:rPr lang="en-GB" dirty="0"/>
              <a:t>In our experiment we noticed that clang does not vectorize the math library calls, which is why DCIR underperforms compared with both PyTorch configurations.</a:t>
            </a:r>
            <a:br>
              <a:rPr lang="en-GB" dirty="0"/>
            </a:br>
            <a:r>
              <a:rPr lang="en-GB" dirty="0"/>
              <a:t>The Intel C Compiler, however, does generate vectorized calls and as we can see DCIR with the ICC backend outperforms PyTorch with its built-in JIT compiler by a factor of more than two.</a:t>
            </a:r>
            <a:endParaRPr lang="en-CH" dirty="0"/>
          </a:p>
        </p:txBody>
      </p:sp>
      <p:sp>
        <p:nvSpPr>
          <p:cNvPr id="4" name="Slide Number Placeholder 3"/>
          <p:cNvSpPr>
            <a:spLocks noGrp="1"/>
          </p:cNvSpPr>
          <p:nvPr>
            <p:ph type="sldNum" sz="quarter" idx="5"/>
          </p:nvPr>
        </p:nvSpPr>
        <p:spPr/>
        <p:txBody>
          <a:bodyPr/>
          <a:lstStyle/>
          <a:p>
            <a:fld id="{5CC40F40-438B-4741-9663-A745F4A010DD}" type="slidenum">
              <a:rPr lang="en-US" smtClean="0"/>
              <a:pPr/>
              <a:t>37</a:t>
            </a:fld>
            <a:endParaRPr lang="en-US" dirty="0"/>
          </a:p>
        </p:txBody>
      </p:sp>
    </p:spTree>
    <p:extLst>
      <p:ext uri="{BB962C8B-B14F-4D97-AF65-F5344CB8AC3E}">
        <p14:creationId xmlns:p14="http://schemas.microsoft.com/office/powerpoint/2010/main" val="121701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Lastly we benchmarked a solver from the MILC codebase, which contains scientific applications in the field of lattice quantum chromodynamics written in C.</a:t>
            </a:r>
            <a:br>
              <a:rPr lang="en-GB" dirty="0"/>
            </a:br>
            <a:r>
              <a:rPr lang="en-GB" dirty="0"/>
              <a:t>In particular we used a snippet from a multi-mass conjugate gradient algorithm, which iteratively solves sparse systems of linear equations.</a:t>
            </a:r>
            <a:br>
              <a:rPr lang="en-GB" dirty="0"/>
            </a:br>
            <a:r>
              <a:rPr lang="en-GB" dirty="0"/>
              <a:t>We can see that both DaCe and DCIR achieve a speedup of seven times compared with GCC, Clang and MLIR, which is explained by two eliminated arrays, each containing 10’000 doubles.</a:t>
            </a:r>
            <a:endParaRPr lang="en-CH" dirty="0"/>
          </a:p>
        </p:txBody>
      </p:sp>
      <p:sp>
        <p:nvSpPr>
          <p:cNvPr id="4" name="Slide Number Placeholder 3"/>
          <p:cNvSpPr>
            <a:spLocks noGrp="1"/>
          </p:cNvSpPr>
          <p:nvPr>
            <p:ph type="sldNum" sz="quarter" idx="5"/>
          </p:nvPr>
        </p:nvSpPr>
        <p:spPr/>
        <p:txBody>
          <a:bodyPr/>
          <a:lstStyle/>
          <a:p>
            <a:fld id="{5CC40F40-438B-4741-9663-A745F4A010DD}" type="slidenum">
              <a:rPr lang="en-US" smtClean="0"/>
              <a:pPr/>
              <a:t>38</a:t>
            </a:fld>
            <a:endParaRPr lang="en-US" dirty="0"/>
          </a:p>
        </p:txBody>
      </p:sp>
    </p:spTree>
    <p:extLst>
      <p:ext uri="{BB962C8B-B14F-4D97-AF65-F5344CB8AC3E}">
        <p14:creationId xmlns:p14="http://schemas.microsoft.com/office/powerpoint/2010/main" val="4239235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C40F40-438B-4741-9663-A745F4A010DD}" type="slidenum">
              <a:rPr lang="en-US" smtClean="0"/>
              <a:pPr/>
              <a:t>39</a:t>
            </a:fld>
            <a:endParaRPr lang="en-US"/>
          </a:p>
        </p:txBody>
      </p:sp>
    </p:spTree>
    <p:extLst>
      <p:ext uri="{BB962C8B-B14F-4D97-AF65-F5344CB8AC3E}">
        <p14:creationId xmlns:p14="http://schemas.microsoft.com/office/powerpoint/2010/main" val="3499583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5CC40F40-438B-4741-9663-A745F4A010DD}" type="slidenum">
              <a:rPr lang="en-US" smtClean="0"/>
              <a:pPr/>
              <a:t>49</a:t>
            </a:fld>
            <a:endParaRPr lang="en-US"/>
          </a:p>
        </p:txBody>
      </p:sp>
    </p:spTree>
    <p:extLst>
      <p:ext uri="{BB962C8B-B14F-4D97-AF65-F5344CB8AC3E}">
        <p14:creationId xmlns:p14="http://schemas.microsoft.com/office/powerpoint/2010/main" val="2641161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40F40-438B-4741-9663-A745F4A010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6079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40F40-438B-4741-9663-A745F4A010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6079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40F40-438B-4741-9663-A745F4A010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6079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40F40-438B-4741-9663-A745F4A010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6079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40F40-438B-4741-9663-A745F4A010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6079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40F40-438B-4741-9663-A745F4A010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6079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folie D (Hintergrundbi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23" name="Picture 22"/>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0" y="0"/>
            <a:ext cx="12198096" cy="466344"/>
          </a:xfrm>
          <a:prstGeom prst="rect">
            <a:avLst/>
          </a:prstGeom>
        </p:spPr>
      </p:pic>
      <p:sp>
        <p:nvSpPr>
          <p:cNvPr id="3" name="Untertitel 2"/>
          <p:cNvSpPr>
            <a:spLocks noGrp="1"/>
          </p:cNvSpPr>
          <p:nvPr>
            <p:ph type="subTitle" idx="1"/>
          </p:nvPr>
        </p:nvSpPr>
        <p:spPr>
          <a:xfrm>
            <a:off x="431800" y="620714"/>
            <a:ext cx="11328397" cy="465726"/>
          </a:xfrm>
          <a:no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de-DE" dirty="0"/>
          </a:p>
        </p:txBody>
      </p:sp>
      <p:sp>
        <p:nvSpPr>
          <p:cNvPr id="2" name="Titel 1"/>
          <p:cNvSpPr>
            <a:spLocks noGrp="1"/>
          </p:cNvSpPr>
          <p:nvPr>
            <p:ph type="ctrTitle"/>
          </p:nvPr>
        </p:nvSpPr>
        <p:spPr>
          <a:xfrm>
            <a:off x="431803" y="1063259"/>
            <a:ext cx="11328399" cy="960809"/>
          </a:xfrm>
          <a:noFill/>
        </p:spPr>
        <p:txBody>
          <a:bodyPr wrap="square" lIns="144000" tIns="0" anchor="t" anchorCtr="0"/>
          <a:lstStyle>
            <a:lvl1pPr>
              <a:lnSpc>
                <a:spcPct val="100000"/>
              </a:lnSpc>
              <a:spcBef>
                <a:spcPts val="0"/>
              </a:spcBef>
              <a:defRPr sz="2800"/>
            </a:lvl1pPr>
          </a:lstStyle>
          <a:p>
            <a:r>
              <a:rPr lang="en-US" dirty="0"/>
              <a:t>Click to edit Master title style</a:t>
            </a:r>
            <a:endParaRPr lang="de-DE" dirty="0"/>
          </a:p>
        </p:txBody>
      </p:sp>
      <p:pic>
        <p:nvPicPr>
          <p:cNvPr id="12" name="Bild 18" descr="g_eth_logo_kurz_neg_Schutzraum.eps"/>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9336" y="116632"/>
            <a:ext cx="1621226" cy="264456"/>
          </a:xfrm>
          <a:prstGeom prst="rect">
            <a:avLst/>
          </a:prstGeom>
        </p:spPr>
      </p:pic>
      <p:pic>
        <p:nvPicPr>
          <p:cNvPr id="8" name="Picture 7"/>
          <p:cNvPicPr>
            <a:picLocks noChangeAspect="1"/>
          </p:cNvPicPr>
          <p:nvPr userDrawn="1"/>
        </p:nvPicPr>
        <p:blipFill>
          <a:blip r:embed="rId5"/>
          <a:stretch>
            <a:fillRect/>
          </a:stretch>
        </p:blipFill>
        <p:spPr>
          <a:xfrm>
            <a:off x="227348" y="4545124"/>
            <a:ext cx="6208046" cy="2808310"/>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51450" y="85920"/>
            <a:ext cx="990602" cy="280417"/>
          </a:xfrm>
          <a:prstGeom prst="rect">
            <a:avLst/>
          </a:prstGeom>
        </p:spPr>
      </p:pic>
      <p:sp>
        <p:nvSpPr>
          <p:cNvPr id="13" name="TextBox 12"/>
          <p:cNvSpPr txBox="1"/>
          <p:nvPr userDrawn="1"/>
        </p:nvSpPr>
        <p:spPr>
          <a:xfrm>
            <a:off x="10092444" y="26813"/>
            <a:ext cx="1018227" cy="230832"/>
          </a:xfrm>
          <a:prstGeom prst="rect">
            <a:avLst/>
          </a:prstGeom>
          <a:noFill/>
        </p:spPr>
        <p:txBody>
          <a:bodyPr wrap="none" rtlCol="0">
            <a:spAutoFit/>
          </a:bodyPr>
          <a:lstStyle/>
          <a:p>
            <a:pPr algn="r"/>
            <a:r>
              <a:rPr lang="en-US" sz="900" b="1" i="1" dirty="0">
                <a:solidFill>
                  <a:schemeClr val="bg1">
                    <a:lumMod val="95000"/>
                  </a:schemeClr>
                </a:solidFill>
              </a:rPr>
              <a:t>spcl.inf.ethz.ch</a:t>
            </a:r>
          </a:p>
        </p:txBody>
      </p:sp>
      <p:pic>
        <p:nvPicPr>
          <p:cNvPr id="14" name="Picture 2" descr="X:\pubs\2013\einfuehrungsvorlesung\twitter-bird-dark-bgs.png"/>
          <p:cNvPicPr>
            <a:picLocks noChangeAspect="1" noChangeArrowheads="1"/>
          </p:cNvPicPr>
          <p:nvPr userDrawn="1"/>
        </p:nvPicPr>
        <p:blipFill>
          <a:blip r:embed="rId7" cstate="print"/>
          <a:srcRect/>
          <a:stretch>
            <a:fillRect/>
          </a:stretch>
        </p:blipFill>
        <p:spPr bwMode="auto">
          <a:xfrm>
            <a:off x="10281885" y="169053"/>
            <a:ext cx="256032" cy="256032"/>
          </a:xfrm>
          <a:prstGeom prst="rect">
            <a:avLst/>
          </a:prstGeom>
          <a:noFill/>
        </p:spPr>
      </p:pic>
      <p:sp>
        <p:nvSpPr>
          <p:cNvPr id="15" name="TextBox 14"/>
          <p:cNvSpPr txBox="1"/>
          <p:nvPr userDrawn="1"/>
        </p:nvSpPr>
        <p:spPr>
          <a:xfrm>
            <a:off x="10345718" y="179213"/>
            <a:ext cx="764953" cy="230832"/>
          </a:xfrm>
          <a:prstGeom prst="rect">
            <a:avLst/>
          </a:prstGeom>
          <a:noFill/>
        </p:spPr>
        <p:txBody>
          <a:bodyPr wrap="none" rtlCol="0">
            <a:spAutoFit/>
          </a:bodyPr>
          <a:lstStyle/>
          <a:p>
            <a:pPr algn="r"/>
            <a:r>
              <a:rPr lang="en-US" sz="900" b="1" i="1" dirty="0">
                <a:solidFill>
                  <a:schemeClr val="bg1">
                    <a:lumMod val="95000"/>
                  </a:schemeClr>
                </a:solidFill>
              </a:rPr>
              <a:t>@spcl_eth</a:t>
            </a:r>
          </a:p>
        </p:txBody>
      </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No TItle">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r>
              <a:rPr lang="de-DE"/>
              <a:t>((Vorname Nachname))</a:t>
            </a:r>
          </a:p>
        </p:txBody>
      </p:sp>
      <p:sp>
        <p:nvSpPr>
          <p:cNvPr id="4" name="Foliennummernplatzhalter 3"/>
          <p:cNvSpPr>
            <a:spLocks noGrp="1"/>
          </p:cNvSpPr>
          <p:nvPr>
            <p:ph type="sldNum" sz="quarter" idx="12"/>
          </p:nvPr>
        </p:nvSpPr>
        <p:spPr/>
        <p:txBody>
          <a:bodyPr/>
          <a:lstStyle>
            <a:lvl1pPr>
              <a:defRPr sz="1050">
                <a:solidFill>
                  <a:schemeClr val="bg1">
                    <a:lumMod val="65000"/>
                  </a:schemeClr>
                </a:solidFill>
              </a:defRPr>
            </a:lvl1pPr>
          </a:lstStyle>
          <a:p>
            <a:fld id="{6C6AE60A-B69C-4790-82F7-3882EDF23186}" type="slidenum">
              <a:rPr lang="de-DE" smtClean="0"/>
              <a:pPr/>
              <a:t>‹#›</a:t>
            </a:fld>
            <a:endParaRPr lang="de-DE" dirty="0"/>
          </a:p>
        </p:txBody>
      </p:sp>
    </p:spTree>
    <p:extLst>
      <p:ext uri="{BB962C8B-B14F-4D97-AF65-F5344CB8AC3E}">
        <p14:creationId xmlns:p14="http://schemas.microsoft.com/office/powerpoint/2010/main" val="38643609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1-spaltig">
    <p:bg>
      <p:bgPr>
        <a:solidFill>
          <a:schemeClr val="bg1"/>
        </a:solidFill>
        <a:effectLst/>
      </p:bgPr>
    </p:bg>
    <p:spTree>
      <p:nvGrpSpPr>
        <p:cNvPr id="1" name=""/>
        <p:cNvGrpSpPr/>
        <p:nvPr/>
      </p:nvGrpSpPr>
      <p:grpSpPr>
        <a:xfrm>
          <a:off x="0" y="0"/>
          <a:ext cx="0" cy="0"/>
          <a:chOff x="0" y="0"/>
          <a:chExt cx="0" cy="0"/>
        </a:xfrm>
      </p:grpSpPr>
      <p:sp>
        <p:nvSpPr>
          <p:cNvPr id="3" name="Inhaltsplatzhalter 2"/>
          <p:cNvSpPr>
            <a:spLocks noGrp="1"/>
          </p:cNvSpPr>
          <p:nvPr>
            <p:ph idx="1"/>
          </p:nvPr>
        </p:nvSpPr>
        <p:spPr>
          <a:xfrm>
            <a:off x="191344" y="1352554"/>
            <a:ext cx="11773308" cy="4895846"/>
          </a:xfrm>
        </p:spPr>
        <p:txBody>
          <a:bodyPr/>
          <a:lstStyle>
            <a:lvl1pPr>
              <a:defRPr sz="2000" b="1"/>
            </a:lvl1pPr>
            <a:lvl2pPr>
              <a:buClrTx/>
              <a:buFont typeface="Wingdings" pitchFamily="2" charset="2"/>
              <a:buChar char="§"/>
              <a:defRPr sz="1800"/>
            </a:lvl2pPr>
            <a:lvl3pPr>
              <a:buNone/>
              <a:defRPr i="1"/>
            </a:lvl3pPr>
            <a:lvl4pPr>
              <a:buNone/>
              <a:defRPr/>
            </a:lvl4pPr>
            <a:lvl5pPr>
              <a:buNone/>
              <a:defRPr/>
            </a:lvl5pPr>
          </a:lstStyle>
          <a:p>
            <a:pPr lvl="0"/>
            <a:r>
              <a:rPr lang="en-US" dirty="0"/>
              <a:t>Click to edit Master text styles</a:t>
            </a:r>
          </a:p>
          <a:p>
            <a:pPr lvl="1"/>
            <a:r>
              <a:rPr lang="en-US" dirty="0"/>
              <a:t>Second level</a:t>
            </a:r>
          </a:p>
          <a:p>
            <a:pPr lvl="2"/>
            <a:r>
              <a:rPr lang="en-US" dirty="0"/>
              <a:t>Third level</a:t>
            </a:r>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lvl1pPr>
              <a:defRPr sz="1050">
                <a:solidFill>
                  <a:schemeClr val="bg1">
                    <a:lumMod val="65000"/>
                  </a:schemeClr>
                </a:solidFill>
              </a:defRPr>
            </a:lvl1pPr>
          </a:lstStyle>
          <a:p>
            <a:fld id="{6C6AE60A-B69C-4790-82F7-3882EDF23186}" type="slidenum">
              <a:rPr lang="de-DE" smtClean="0"/>
              <a:pPr/>
              <a:t>‹#›</a:t>
            </a:fld>
            <a:endParaRPr lang="de-DE" dirty="0"/>
          </a:p>
        </p:txBody>
      </p:sp>
      <p:sp>
        <p:nvSpPr>
          <p:cNvPr id="7" name="Titel 6"/>
          <p:cNvSpPr>
            <a:spLocks noGrp="1"/>
          </p:cNvSpPr>
          <p:nvPr>
            <p:ph type="title"/>
          </p:nvPr>
        </p:nvSpPr>
        <p:spPr>
          <a:xfrm>
            <a:off x="191344" y="533400"/>
            <a:ext cx="11773308" cy="533400"/>
          </a:xfrm>
          <a:solidFill>
            <a:schemeClr val="bg1"/>
          </a:solidFill>
        </p:spPr>
        <p:txBody>
          <a:bodyPr/>
          <a:lstStyle>
            <a:lvl1pPr>
              <a:defRPr sz="3600"/>
            </a:lvl1pPr>
          </a:lstStyle>
          <a:p>
            <a:r>
              <a:rPr lang="en-US" dirty="0"/>
              <a:t>Click to edit Master title style</a:t>
            </a:r>
            <a:endParaRPr lang="de-CH"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203596" y="2024068"/>
            <a:ext cx="5676380"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4" name="Inhaltsplatzhalter 3"/>
          <p:cNvSpPr>
            <a:spLocks noGrp="1"/>
          </p:cNvSpPr>
          <p:nvPr>
            <p:ph sz="half" idx="2" hasCustomPrompt="1"/>
          </p:nvPr>
        </p:nvSpPr>
        <p:spPr>
          <a:xfrm>
            <a:off x="6023992" y="2024068"/>
            <a:ext cx="5945503"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lvl1pPr>
              <a:defRPr sz="1050">
                <a:solidFill>
                  <a:schemeClr val="bg1">
                    <a:lumMod val="65000"/>
                  </a:schemeClr>
                </a:solidFill>
              </a:defRPr>
            </a:lvl1pPr>
          </a:lstStyle>
          <a:p>
            <a:fld id="{6C6AE60A-B69C-4790-82F7-3882EDF23186}" type="slidenum">
              <a:rPr lang="de-DE" smtClean="0"/>
              <a:pPr/>
              <a:t>‹#›</a:t>
            </a:fld>
            <a:endParaRPr lang="de-DE" dirty="0"/>
          </a:p>
        </p:txBody>
      </p:sp>
      <p:sp>
        <p:nvSpPr>
          <p:cNvPr id="8" name="Titel 7"/>
          <p:cNvSpPr>
            <a:spLocks noGrp="1"/>
          </p:cNvSpPr>
          <p:nvPr>
            <p:ph type="title"/>
          </p:nvPr>
        </p:nvSpPr>
        <p:spPr>
          <a:xfrm>
            <a:off x="192024" y="533400"/>
            <a:ext cx="11777472" cy="533400"/>
          </a:xfrm>
          <a:solidFill>
            <a:schemeClr val="bg1"/>
          </a:solidFill>
        </p:spPr>
        <p:txBody>
          <a:bodyPr/>
          <a:lstStyle/>
          <a:p>
            <a:r>
              <a:rPr lang="en-US" dirty="0"/>
              <a:t>Click to edit Master title style</a:t>
            </a:r>
            <a:endParaRPr lang="de-CH"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lvl1pPr>
              <a:defRPr sz="1050">
                <a:solidFill>
                  <a:schemeClr val="bg1">
                    <a:lumMod val="65000"/>
                  </a:schemeClr>
                </a:solidFill>
              </a:defRPr>
            </a:lvl1pPr>
          </a:lstStyle>
          <a:p>
            <a:fld id="{6C6AE60A-B69C-4790-82F7-3882EDF23186}" type="slidenum">
              <a:rPr lang="de-DE" smtClean="0"/>
              <a:pPr/>
              <a:t>‹#›</a:t>
            </a:fld>
            <a:endParaRPr lang="de-DE" dirty="0"/>
          </a:p>
        </p:txBody>
      </p:sp>
      <p:sp>
        <p:nvSpPr>
          <p:cNvPr id="5" name="Titel 4"/>
          <p:cNvSpPr>
            <a:spLocks noGrp="1"/>
          </p:cNvSpPr>
          <p:nvPr>
            <p:ph type="title"/>
          </p:nvPr>
        </p:nvSpPr>
        <p:spPr>
          <a:xfrm>
            <a:off x="192024" y="533400"/>
            <a:ext cx="11777472" cy="533400"/>
          </a:xfrm>
        </p:spPr>
        <p:txBody>
          <a:bodyPr/>
          <a:lstStyle/>
          <a:p>
            <a:r>
              <a:rPr lang="en-US"/>
              <a:t>Click to edit Master title style</a:t>
            </a:r>
            <a:endParaRPr lang="de-CH"/>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pPr/>
              <a:t>‹#›</a:t>
            </a:fld>
            <a:endParaRPr lang="de-DE"/>
          </a:p>
        </p:txBody>
      </p:sp>
      <p:sp>
        <p:nvSpPr>
          <p:cNvPr id="10" name="Bildplatzhalter 9"/>
          <p:cNvSpPr>
            <a:spLocks noGrp="1"/>
          </p:cNvSpPr>
          <p:nvPr>
            <p:ph type="pic" sz="quarter" idx="13"/>
          </p:nvPr>
        </p:nvSpPr>
        <p:spPr>
          <a:xfrm>
            <a:off x="431800" y="620713"/>
            <a:ext cx="11328400" cy="5607860"/>
          </a:xfrm>
          <a:noFill/>
        </p:spPr>
        <p:txBody>
          <a:bodyPr/>
          <a:lstStyle>
            <a:lvl1pPr marL="0" indent="0">
              <a:buNone/>
              <a:defRPr/>
            </a:lvl1pPr>
          </a:lstStyle>
          <a:p>
            <a:r>
              <a:rPr lang="en-US"/>
              <a:t>Click icon to add picture</a:t>
            </a:r>
            <a:endParaRPr lang="de-CH" dirty="0"/>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431800" y="4563876"/>
            <a:ext cx="11328400" cy="1673412"/>
          </a:xfrm>
          <a:solidFill>
            <a:schemeClr val="bg2"/>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4" name="Datumsplatzhalter 3"/>
          <p:cNvSpPr>
            <a:spLocks noGrp="1"/>
          </p:cNvSpPr>
          <p:nvPr>
            <p:ph type="dt" sz="half" idx="10"/>
          </p:nvPr>
        </p:nvSpPr>
        <p:spPr>
          <a:xfrm>
            <a:off x="10583501" y="6308726"/>
            <a:ext cx="816091" cy="468312"/>
          </a:xfrm>
          <a:prstGeom prst="rect">
            <a:avLst/>
          </a:prstGeom>
        </p:spPr>
        <p:txBody>
          <a:bodyPr/>
          <a:lstStyle/>
          <a:p>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pPr/>
              <a:t>‹#›</a:t>
            </a:fld>
            <a:endParaRPr lang="de-DE"/>
          </a:p>
        </p:txBody>
      </p:sp>
      <p:pic>
        <p:nvPicPr>
          <p:cNvPr id="7" name="Grafik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528" t="19025" r="112" b="21320"/>
          <a:stretch/>
        </p:blipFill>
        <p:spPr>
          <a:xfrm>
            <a:off x="431800" y="620713"/>
            <a:ext cx="11328400" cy="2808287"/>
          </a:xfrm>
          <a:prstGeom prst="rect">
            <a:avLst/>
          </a:prstGeom>
        </p:spPr>
      </p:pic>
      <p:sp>
        <p:nvSpPr>
          <p:cNvPr id="2" name="Titel 1"/>
          <p:cNvSpPr>
            <a:spLocks noGrp="1"/>
          </p:cNvSpPr>
          <p:nvPr>
            <p:ph type="ctrTitle"/>
          </p:nvPr>
        </p:nvSpPr>
        <p:spPr>
          <a:xfrm>
            <a:off x="431800" y="3429000"/>
            <a:ext cx="11328400" cy="1152128"/>
          </a:xfrm>
          <a:solidFill>
            <a:schemeClr val="bg2"/>
          </a:solidFill>
        </p:spPr>
        <p:txBody>
          <a:bodyPr wrap="square" lIns="144000" tIns="72000" anchor="t" anchorCtr="0"/>
          <a:lstStyle>
            <a:lvl1pPr>
              <a:lnSpc>
                <a:spcPct val="100000"/>
              </a:lnSpc>
              <a:spcBef>
                <a:spcPts val="0"/>
              </a:spcBef>
              <a:defRPr sz="3200">
                <a:solidFill>
                  <a:schemeClr val="bg1"/>
                </a:solidFill>
              </a:defRPr>
            </a:lvl1pPr>
          </a:lstStyle>
          <a:p>
            <a:r>
              <a:rPr lang="en-US"/>
              <a:t>Click to edit Master title style</a:t>
            </a:r>
            <a:endParaRPr lang="de-DE"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1_Title and Content">
    <p:spTree>
      <p:nvGrpSpPr>
        <p:cNvPr id="1" name=""/>
        <p:cNvGrpSpPr/>
        <p:nvPr/>
      </p:nvGrpSpPr>
      <p:grpSpPr>
        <a:xfrm>
          <a:off x="0" y="0"/>
          <a:ext cx="0" cy="0"/>
          <a:chOff x="0" y="0"/>
          <a:chExt cx="0" cy="0"/>
        </a:xfrm>
      </p:grpSpPr>
      <p:sp>
        <p:nvSpPr>
          <p:cNvPr id="20" name="Title Text"/>
          <p:cNvSpPr>
            <a:spLocks noGrp="1"/>
          </p:cNvSpPr>
          <p:nvPr>
            <p:ph type="title"/>
          </p:nvPr>
        </p:nvSpPr>
        <p:spPr>
          <a:prstGeom prst="rect">
            <a:avLst/>
          </a:prstGeom>
        </p:spPr>
        <p:txBody>
          <a:bodyPr/>
          <a:lstStyle/>
          <a:p>
            <a:r>
              <a:t>Title Text</a:t>
            </a:r>
          </a:p>
        </p:txBody>
      </p:sp>
      <p:sp>
        <p:nvSpPr>
          <p:cNvPr id="21" name="Body Level One…"/>
          <p:cNvSpPr>
            <a:spLocks noGrp="1"/>
          </p:cNvSpPr>
          <p:nvPr>
            <p:ph type="body" idx="1"/>
          </p:nvPr>
        </p:nvSpPr>
        <p:spPr>
          <a:prstGeom prst="rect">
            <a:avLst/>
          </a:prstGeom>
        </p:spPr>
        <p:txBody>
          <a:bodyPr/>
          <a:lstStyle>
            <a:lvl1pPr>
              <a:defRPr sz="2400"/>
            </a:lvl1pPr>
            <a:lvl2pPr>
              <a:defRPr sz="2000"/>
            </a:lvl2pPr>
            <a:lvl3pPr marL="912813" indent="-285750">
              <a:buFont typeface="Arial" panose="020B0604020202020204" pitchFamily="34" charset="0"/>
              <a:buChar char="•"/>
              <a:defRPr sz="1800"/>
            </a:lvl3pPr>
            <a:lvl4pPr marL="1185863" indent="-285750">
              <a:buFont typeface="Arial" panose="020B0604020202020204" pitchFamily="34" charset="0"/>
              <a:buChar char="•"/>
              <a:defRPr sz="1600"/>
            </a:lvl4pPr>
            <a:lvl5pPr marL="1363663" indent="-285750">
              <a:buFont typeface="Arial" panose="020B0604020202020204" pitchFamily="34" charset="0"/>
              <a:buChar char="•"/>
              <a:defRPr sz="14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2"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241715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de-DE" dirty="0"/>
          </a:p>
        </p:txBody>
      </p:sp>
      <p:sp>
        <p:nvSpPr>
          <p:cNvPr id="3" name="Slide Number Placeholder 2"/>
          <p:cNvSpPr>
            <a:spLocks noGrp="1"/>
          </p:cNvSpPr>
          <p:nvPr>
            <p:ph type="sldNum" sz="quarter" idx="11"/>
          </p:nvPr>
        </p:nvSpPr>
        <p:spPr/>
        <p:txBody>
          <a:bodyPr/>
          <a:lstStyle/>
          <a:p>
            <a:fld id="{6C6AE60A-B69C-4790-82F7-3882EDF23186}" type="slidenum">
              <a:rPr lang="de-DE" smtClean="0"/>
              <a:pPr/>
              <a:t>‹#›</a:t>
            </a:fld>
            <a:endParaRPr lang="de-DE" dirty="0"/>
          </a:p>
        </p:txBody>
      </p:sp>
    </p:spTree>
    <p:extLst>
      <p:ext uri="{BB962C8B-B14F-4D97-AF65-F5344CB8AC3E}">
        <p14:creationId xmlns:p14="http://schemas.microsoft.com/office/powerpoint/2010/main" val="22155241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a:spLocks noGrp="1"/>
          </p:cNvSpPr>
          <p:nvPr>
            <p:ph type="title"/>
          </p:nvPr>
        </p:nvSpPr>
        <p:spPr>
          <a:prstGeom prst="rect">
            <a:avLst/>
          </a:prstGeom>
        </p:spPr>
        <p:txBody>
          <a:bodyPr/>
          <a:lstStyle/>
          <a:p>
            <a:r>
              <a:t>Title Text</a:t>
            </a:r>
          </a:p>
        </p:txBody>
      </p:sp>
      <p:sp>
        <p:nvSpPr>
          <p:cNvPr id="58"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236122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6" name="Picture 25"/>
          <p:cNvPicPr>
            <a:picLocks/>
          </p:cNvPicPr>
          <p:nvPr userDrawn="1"/>
        </p:nvPicPr>
        <p:blipFill>
          <a:blip r:embed="rId12">
            <a:extLst>
              <a:ext uri="{28A0092B-C50C-407E-A947-70E740481C1C}">
                <a14:useLocalDpi xmlns:a14="http://schemas.microsoft.com/office/drawing/2010/main" val="0"/>
              </a:ext>
            </a:extLst>
          </a:blip>
          <a:stretch>
            <a:fillRect/>
          </a:stretch>
        </p:blipFill>
        <p:spPr>
          <a:xfrm>
            <a:off x="0" y="0"/>
            <a:ext cx="12198096" cy="466344"/>
          </a:xfrm>
          <a:prstGeom prst="rect">
            <a:avLst/>
          </a:prstGeom>
        </p:spPr>
      </p:pic>
      <p:sp>
        <p:nvSpPr>
          <p:cNvPr id="5" name="Fußzeilenplatzhalter 4"/>
          <p:cNvSpPr>
            <a:spLocks noGrp="1"/>
          </p:cNvSpPr>
          <p:nvPr>
            <p:ph type="ftr" sz="quarter" idx="3"/>
          </p:nvPr>
        </p:nvSpPr>
        <p:spPr>
          <a:xfrm>
            <a:off x="7416803" y="6389688"/>
            <a:ext cx="4278151" cy="468312"/>
          </a:xfrm>
          <a:prstGeom prst="rect">
            <a:avLst/>
          </a:prstGeom>
        </p:spPr>
        <p:txBody>
          <a:bodyPr vert="horz" wrap="none" lIns="0" tIns="0" rIns="0" bIns="0" rtlCol="0" anchor="ctr"/>
          <a:lstStyle>
            <a:lvl1pPr algn="r">
              <a:defRPr sz="800">
                <a:solidFill>
                  <a:schemeClr val="tx1"/>
                </a:solidFill>
              </a:defRPr>
            </a:lvl1pPr>
          </a:lstStyle>
          <a:p>
            <a:endParaRPr lang="de-DE" dirty="0"/>
          </a:p>
        </p:txBody>
      </p:sp>
      <p:sp>
        <p:nvSpPr>
          <p:cNvPr id="6" name="Foliennummernplatzhalter 5"/>
          <p:cNvSpPr>
            <a:spLocks noGrp="1"/>
          </p:cNvSpPr>
          <p:nvPr>
            <p:ph type="sldNum" sz="quarter" idx="4"/>
          </p:nvPr>
        </p:nvSpPr>
        <p:spPr>
          <a:xfrm>
            <a:off x="11836400" y="6465888"/>
            <a:ext cx="355600" cy="468312"/>
          </a:xfrm>
          <a:prstGeom prst="rect">
            <a:avLst/>
          </a:prstGeom>
        </p:spPr>
        <p:txBody>
          <a:bodyPr vert="horz" wrap="none" lIns="0" tIns="0" rIns="0" bIns="0" rtlCol="0" anchor="ctr"/>
          <a:lstStyle>
            <a:lvl1pPr algn="ctr">
              <a:defRPr sz="1200">
                <a:solidFill>
                  <a:schemeClr val="accent3">
                    <a:lumMod val="75000"/>
                  </a:schemeClr>
                </a:solidFill>
              </a:defRPr>
            </a:lvl1pPr>
          </a:lstStyle>
          <a:p>
            <a:fld id="{6C6AE60A-B69C-4790-82F7-3882EDF23186}" type="slidenum">
              <a:rPr lang="de-DE" smtClean="0"/>
              <a:pPr/>
              <a:t>‹#›</a:t>
            </a:fld>
            <a:endParaRPr lang="de-DE" dirty="0"/>
          </a:p>
        </p:txBody>
      </p:sp>
      <p:sp>
        <p:nvSpPr>
          <p:cNvPr id="3" name="Textplatzhalter 2"/>
          <p:cNvSpPr>
            <a:spLocks noGrp="1"/>
          </p:cNvSpPr>
          <p:nvPr>
            <p:ph type="body" idx="1"/>
          </p:nvPr>
        </p:nvSpPr>
        <p:spPr>
          <a:xfrm>
            <a:off x="431800" y="1349376"/>
            <a:ext cx="11311917" cy="5127624"/>
          </a:xfrm>
          <a:prstGeom prst="rect">
            <a:avLst/>
          </a:prstGeom>
        </p:spPr>
        <p:txBody>
          <a:bodyPr vert="horz" lIns="140400" tIns="0" rIns="144000" bIns="0" rtlCol="0">
            <a:noAutofit/>
          </a:bodyPr>
          <a:lstStyle/>
          <a:p>
            <a:pPr lvl="0"/>
            <a:r>
              <a:rPr lang="de-DE" dirty="0"/>
              <a:t>Textmasterformate durch Klicken bearbeiten</a:t>
            </a:r>
          </a:p>
          <a:p>
            <a:pPr lvl="1"/>
            <a:r>
              <a:rPr lang="de-DE" dirty="0"/>
              <a:t>Zweite Ebene</a:t>
            </a:r>
          </a:p>
          <a:p>
            <a:pPr lvl="2"/>
            <a:r>
              <a:rPr lang="de-DE" dirty="0"/>
              <a:t>Dritte Ebene</a:t>
            </a:r>
          </a:p>
        </p:txBody>
      </p:sp>
      <p:sp>
        <p:nvSpPr>
          <p:cNvPr id="2" name="Titelplatzhalter 1"/>
          <p:cNvSpPr>
            <a:spLocks noGrp="1"/>
          </p:cNvSpPr>
          <p:nvPr>
            <p:ph type="title"/>
          </p:nvPr>
        </p:nvSpPr>
        <p:spPr>
          <a:xfrm>
            <a:off x="431800" y="533400"/>
            <a:ext cx="11328400" cy="533400"/>
          </a:xfrm>
          <a:prstGeom prst="rect">
            <a:avLst/>
          </a:prstGeom>
          <a:solidFill>
            <a:schemeClr val="bg1"/>
          </a:solidFill>
        </p:spPr>
        <p:txBody>
          <a:bodyPr vert="horz" lIns="140400" tIns="0" rIns="144000" bIns="0" rtlCol="0" anchor="b" anchorCtr="0">
            <a:noAutofit/>
          </a:bodyPr>
          <a:lstStyle/>
          <a:p>
            <a:r>
              <a:rPr lang="de-DE" dirty="0"/>
              <a:t>Titelmasterformat durch Klicken bearbeiten</a:t>
            </a:r>
          </a:p>
        </p:txBody>
      </p:sp>
      <p:pic>
        <p:nvPicPr>
          <p:cNvPr id="13" name="Picture 12"/>
          <p:cNvPicPr>
            <a:picLocks/>
          </p:cNvPicPr>
          <p:nvPr userDrawn="1"/>
        </p:nvPicPr>
        <p:blipFill>
          <a:blip r:embed="rId12">
            <a:extLst>
              <a:ext uri="{28A0092B-C50C-407E-A947-70E740481C1C}">
                <a14:useLocalDpi xmlns:a14="http://schemas.microsoft.com/office/drawing/2010/main" val="0"/>
              </a:ext>
            </a:extLst>
          </a:blip>
          <a:stretch>
            <a:fillRect/>
          </a:stretch>
        </p:blipFill>
        <p:spPr>
          <a:xfrm>
            <a:off x="0" y="0"/>
            <a:ext cx="12198096" cy="466344"/>
          </a:xfrm>
          <a:prstGeom prst="rect">
            <a:avLst/>
          </a:prstGeom>
        </p:spPr>
      </p:pic>
      <p:pic>
        <p:nvPicPr>
          <p:cNvPr id="16" name="Bild 18" descr="g_eth_logo_kurz_neg_Schutzraum.eps"/>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716768" y="142430"/>
            <a:ext cx="1331052" cy="217123"/>
          </a:xfrm>
          <a:prstGeom prst="rect">
            <a:avLst/>
          </a:prstGeom>
        </p:spPr>
      </p:pic>
      <p:sp>
        <p:nvSpPr>
          <p:cNvPr id="19" name="TextBox 18"/>
          <p:cNvSpPr txBox="1"/>
          <p:nvPr userDrawn="1"/>
        </p:nvSpPr>
        <p:spPr>
          <a:xfrm>
            <a:off x="9552384" y="32236"/>
            <a:ext cx="1018227" cy="230832"/>
          </a:xfrm>
          <a:prstGeom prst="rect">
            <a:avLst/>
          </a:prstGeom>
          <a:noFill/>
        </p:spPr>
        <p:txBody>
          <a:bodyPr wrap="none" rtlCol="0">
            <a:spAutoFit/>
          </a:bodyPr>
          <a:lstStyle/>
          <a:p>
            <a:pPr algn="r"/>
            <a:r>
              <a:rPr lang="en-US" sz="900" b="1" i="1" dirty="0">
                <a:solidFill>
                  <a:schemeClr val="bg1">
                    <a:lumMod val="95000"/>
                  </a:schemeClr>
                </a:solidFill>
              </a:rPr>
              <a:t>spcl.inf.ethz.ch</a:t>
            </a:r>
          </a:p>
        </p:txBody>
      </p:sp>
      <p:pic>
        <p:nvPicPr>
          <p:cNvPr id="20" name="Picture 2" descr="X:\pubs\2013\einfuehrungsvorlesung\twitter-bird-dark-bgs.png"/>
          <p:cNvPicPr>
            <a:picLocks noChangeAspect="1" noChangeArrowheads="1"/>
          </p:cNvPicPr>
          <p:nvPr userDrawn="1"/>
        </p:nvPicPr>
        <p:blipFill>
          <a:blip r:embed="rId14" cstate="print"/>
          <a:srcRect/>
          <a:stretch>
            <a:fillRect/>
          </a:stretch>
        </p:blipFill>
        <p:spPr bwMode="auto">
          <a:xfrm>
            <a:off x="9721505" y="194796"/>
            <a:ext cx="256032" cy="256032"/>
          </a:xfrm>
          <a:prstGeom prst="rect">
            <a:avLst/>
          </a:prstGeom>
          <a:noFill/>
        </p:spPr>
      </p:pic>
      <p:sp>
        <p:nvSpPr>
          <p:cNvPr id="21" name="TextBox 20"/>
          <p:cNvSpPr txBox="1"/>
          <p:nvPr userDrawn="1"/>
        </p:nvSpPr>
        <p:spPr>
          <a:xfrm>
            <a:off x="9805658" y="184636"/>
            <a:ext cx="764953" cy="230832"/>
          </a:xfrm>
          <a:prstGeom prst="rect">
            <a:avLst/>
          </a:prstGeom>
          <a:noFill/>
        </p:spPr>
        <p:txBody>
          <a:bodyPr wrap="none" rtlCol="0">
            <a:spAutoFit/>
          </a:bodyPr>
          <a:lstStyle/>
          <a:p>
            <a:pPr algn="r"/>
            <a:r>
              <a:rPr lang="en-US" sz="900" b="1" i="1" dirty="0">
                <a:solidFill>
                  <a:schemeClr val="bg1">
                    <a:lumMod val="95000"/>
                  </a:schemeClr>
                </a:solidFill>
              </a:rPr>
              <a:t>@spcl_eth</a:t>
            </a:r>
          </a:p>
        </p:txBody>
      </p:sp>
      <p:pic>
        <p:nvPicPr>
          <p:cNvPr id="22" name="Picture 21"/>
          <p:cNvPicPr>
            <a:picLocks noChangeAspect="1"/>
          </p:cNvPicPr>
          <p:nvPr userDrawn="1"/>
        </p:nvPicPr>
        <p:blipFill>
          <a:blip r:embed="rId15"/>
          <a:stretch>
            <a:fillRect/>
          </a:stretch>
        </p:blipFill>
        <p:spPr>
          <a:xfrm>
            <a:off x="83332" y="-82296"/>
            <a:ext cx="1782311" cy="648112"/>
          </a:xfrm>
          <a:prstGeom prst="rect">
            <a:avLst/>
          </a:prstGeom>
        </p:spPr>
      </p:pic>
    </p:spTree>
  </p:cSld>
  <p:clrMap bg1="lt1" tx1="dk1" bg2="lt2" tx2="dk2" accent1="accent1" accent2="accent2" accent3="accent3" accent4="accent4" accent5="accent5" accent6="accent6" hlink="hlink" folHlink="folHlink"/>
  <p:sldLayoutIdLst>
    <p:sldLayoutId id="2147483688" r:id="rId1"/>
    <p:sldLayoutId id="2147483682" r:id="rId2"/>
    <p:sldLayoutId id="2147483683" r:id="rId3"/>
    <p:sldLayoutId id="2147483684" r:id="rId4"/>
    <p:sldLayoutId id="2147483685" r:id="rId5"/>
    <p:sldLayoutId id="2147483678" r:id="rId6"/>
    <p:sldLayoutId id="2147483693" r:id="rId7"/>
    <p:sldLayoutId id="2147483692" r:id="rId8"/>
    <p:sldLayoutId id="2147483695" r:id="rId9"/>
    <p:sldLayoutId id="2147483696" r:id="rId10"/>
  </p:sldLayoutIdLst>
  <p:transition>
    <p:fade/>
  </p:transition>
  <p:hf hdr="0" ftr="0" dt="0"/>
  <p:txStyles>
    <p:titleStyle>
      <a:lvl1pPr algn="l" defTabSz="914400" rtl="0" eaLnBrk="1" latinLnBrk="0" hangingPunct="1">
        <a:lnSpc>
          <a:spcPct val="100000"/>
        </a:lnSpc>
        <a:spcBef>
          <a:spcPct val="0"/>
        </a:spcBef>
        <a:buNone/>
        <a:defRPr sz="2800" b="1" i="0" kern="1200">
          <a:solidFill>
            <a:schemeClr val="tx1"/>
          </a:solidFill>
          <a:latin typeface="Calibri" panose="020F0502020204030204" pitchFamily="34" charset="0"/>
          <a:ea typeface="+mj-ea"/>
          <a:cs typeface="+mj-cs"/>
        </a:defRPr>
      </a:lvl1pPr>
    </p:titleStyle>
    <p:bodyStyle>
      <a:lvl1pPr marL="361950" indent="-361950" algn="l" defTabSz="914400" rtl="0" eaLnBrk="1" latinLnBrk="0" hangingPunct="1">
        <a:lnSpc>
          <a:spcPct val="100000"/>
        </a:lnSpc>
        <a:spcBef>
          <a:spcPts val="500"/>
        </a:spcBef>
        <a:buClr>
          <a:schemeClr val="bg2"/>
        </a:buClr>
        <a:buFont typeface="Wingdings" pitchFamily="2" charset="2"/>
        <a:buChar char="§"/>
        <a:defRPr sz="2000" b="1" i="0" kern="1200">
          <a:solidFill>
            <a:schemeClr val="tx1"/>
          </a:solidFill>
          <a:latin typeface="Calibri" panose="020F0502020204030204" pitchFamily="34" charset="0"/>
          <a:ea typeface="+mn-ea"/>
          <a:cs typeface="+mn-cs"/>
        </a:defRPr>
      </a:lvl1pPr>
      <a:lvl2pPr marL="627063" indent="-265113" algn="l" defTabSz="914400" rtl="0" eaLnBrk="1" latinLnBrk="0" hangingPunct="1">
        <a:lnSpc>
          <a:spcPct val="100000"/>
        </a:lnSpc>
        <a:spcBef>
          <a:spcPts val="400"/>
        </a:spcBef>
        <a:buClrTx/>
        <a:buFont typeface="Wingdings" pitchFamily="2" charset="2"/>
        <a:buChar char="§"/>
        <a:defRPr sz="1800" b="0" i="0" kern="1200">
          <a:solidFill>
            <a:schemeClr val="tx1"/>
          </a:solidFill>
          <a:latin typeface="Calibri" panose="020F0502020204030204" pitchFamily="34" charset="0"/>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None/>
        <a:defRPr sz="1800" b="0" i="1" kern="1200">
          <a:solidFill>
            <a:schemeClr val="tx1"/>
          </a:solidFill>
          <a:latin typeface="Calibri" panose="020F0502020204030204" pitchFamily="34" charset="0"/>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None/>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9.png"/><Relationship Id="rId3" Type="http://schemas.openxmlformats.org/officeDocument/2006/relationships/image" Target="NULL"/><Relationship Id="rId7" Type="http://schemas.openxmlformats.org/officeDocument/2006/relationships/image" Target="../media/image12.png"/><Relationship Id="rId12" Type="http://schemas.openxmlformats.org/officeDocument/2006/relationships/image" Target="../media/image18.png"/><Relationship Id="rId2" Type="http://schemas.openxmlformats.org/officeDocument/2006/relationships/notesSlide" Target="../notesSlides/notesSlide10.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NULL"/><Relationship Id="rId15" Type="http://schemas.openxmlformats.org/officeDocument/2006/relationships/image" Target="../media/image21.png"/><Relationship Id="rId10" Type="http://schemas.openxmlformats.org/officeDocument/2006/relationships/image" Target="../media/image15.png"/><Relationship Id="rId4" Type="http://schemas.openxmlformats.org/officeDocument/2006/relationships/image" Target="NULL"/><Relationship Id="rId9" Type="http://schemas.openxmlformats.org/officeDocument/2006/relationships/image" Target="../media/image14.png"/><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9.png"/><Relationship Id="rId3" Type="http://schemas.openxmlformats.org/officeDocument/2006/relationships/image" Target="NULL"/><Relationship Id="rId7" Type="http://schemas.openxmlformats.org/officeDocument/2006/relationships/image" Target="../media/image12.png"/><Relationship Id="rId12" Type="http://schemas.openxmlformats.org/officeDocument/2006/relationships/image" Target="../media/image18.png"/><Relationship Id="rId2" Type="http://schemas.openxmlformats.org/officeDocument/2006/relationships/notesSlide" Target="../notesSlides/notesSlide11.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NULL"/><Relationship Id="rId15" Type="http://schemas.openxmlformats.org/officeDocument/2006/relationships/image" Target="../media/image21.png"/><Relationship Id="rId10" Type="http://schemas.openxmlformats.org/officeDocument/2006/relationships/image" Target="../media/image15.png"/><Relationship Id="rId4" Type="http://schemas.openxmlformats.org/officeDocument/2006/relationships/image" Target="NULL"/><Relationship Id="rId9" Type="http://schemas.openxmlformats.org/officeDocument/2006/relationships/image" Target="../media/image14.png"/><Relationship Id="rId1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9.png"/><Relationship Id="rId3" Type="http://schemas.openxmlformats.org/officeDocument/2006/relationships/image" Target="NULL"/><Relationship Id="rId7" Type="http://schemas.openxmlformats.org/officeDocument/2006/relationships/image" Target="../media/image12.png"/><Relationship Id="rId12" Type="http://schemas.openxmlformats.org/officeDocument/2006/relationships/image" Target="../media/image18.png"/><Relationship Id="rId2" Type="http://schemas.openxmlformats.org/officeDocument/2006/relationships/notesSlide" Target="../notesSlides/notesSlide12.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NULL"/><Relationship Id="rId15" Type="http://schemas.openxmlformats.org/officeDocument/2006/relationships/image" Target="../media/image21.png"/><Relationship Id="rId10" Type="http://schemas.openxmlformats.org/officeDocument/2006/relationships/image" Target="../media/image15.png"/><Relationship Id="rId4" Type="http://schemas.openxmlformats.org/officeDocument/2006/relationships/image" Target="NULL"/><Relationship Id="rId9" Type="http://schemas.openxmlformats.org/officeDocument/2006/relationships/image" Target="../media/image14.png"/><Relationship Id="rId1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9.png"/><Relationship Id="rId3" Type="http://schemas.openxmlformats.org/officeDocument/2006/relationships/image" Target="NULL"/><Relationship Id="rId7" Type="http://schemas.openxmlformats.org/officeDocument/2006/relationships/image" Target="../media/image12.png"/><Relationship Id="rId12" Type="http://schemas.openxmlformats.org/officeDocument/2006/relationships/image" Target="../media/image18.png"/><Relationship Id="rId2" Type="http://schemas.openxmlformats.org/officeDocument/2006/relationships/notesSlide" Target="../notesSlides/notesSlide13.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NULL"/><Relationship Id="rId15" Type="http://schemas.openxmlformats.org/officeDocument/2006/relationships/image" Target="../media/image21.png"/><Relationship Id="rId10" Type="http://schemas.openxmlformats.org/officeDocument/2006/relationships/image" Target="../media/image15.png"/><Relationship Id="rId4" Type="http://schemas.openxmlformats.org/officeDocument/2006/relationships/image" Target="NULL"/><Relationship Id="rId9" Type="http://schemas.openxmlformats.org/officeDocument/2006/relationships/image" Target="../media/image14.png"/><Relationship Id="rId1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28.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NULL"/><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microsoft.com/office/2018/10/relationships/comments" Target="../comments/modernComment_13E_C983BDBD.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23.sv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23.svg"/></Relationships>
</file>

<file path=ppt/slides/_rels/slide35.xml.rels><?xml version="1.0" encoding="UTF-8" standalone="yes"?>
<Relationships xmlns="http://schemas.openxmlformats.org/package/2006/relationships"><Relationship Id="rId3" Type="http://schemas.microsoft.com/office/2018/10/relationships/comments" Target="../comments/modernComment_15F_71B0BCB7.xml"/><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23.sv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svg"/><Relationship Id="rId7" Type="http://schemas.openxmlformats.org/officeDocument/2006/relationships/image" Target="../media/image69.svg"/><Relationship Id="rId12"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3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5.png"/><Relationship Id="rId7" Type="http://schemas.openxmlformats.org/officeDocument/2006/relationships/diagramColors" Target="../diagrams/colors1.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65.svg"/><Relationship Id="rId4" Type="http://schemas.openxmlformats.org/officeDocument/2006/relationships/diagramData" Target="../diagrams/data1.xml"/><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65.sv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jpeg"/><Relationship Id="rId7" Type="http://schemas.openxmlformats.org/officeDocument/2006/relationships/image" Target="../media/image80.sv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hyperlink" Target="https://github.com/ecmwf-ifs/dwarf-p-cloudsc" TargetMode="External"/><Relationship Id="rId9" Type="http://schemas.openxmlformats.org/officeDocument/2006/relationships/image" Target="../media/image82.sv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NULL"/><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5.sv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85.sv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6.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95.gif"/><Relationship Id="rId5" Type="http://schemas.openxmlformats.org/officeDocument/2006/relationships/image" Target="../media/image94.svg"/><Relationship Id="rId4" Type="http://schemas.openxmlformats.org/officeDocument/2006/relationships/image" Target="../media/image93.png"/></Relationships>
</file>

<file path=ppt/slides/_rels/slide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svg"/><Relationship Id="rId3" Type="http://schemas.openxmlformats.org/officeDocument/2006/relationships/image" Target="../media/image94.svg"/><Relationship Id="rId7" Type="http://schemas.openxmlformats.org/officeDocument/2006/relationships/image" Target="../media/image100.svg"/><Relationship Id="rId12" Type="http://schemas.openxmlformats.org/officeDocument/2006/relationships/image" Target="../media/image105.png"/><Relationship Id="rId2" Type="http://schemas.openxmlformats.org/officeDocument/2006/relationships/image" Target="../media/image93.png"/><Relationship Id="rId16"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svg"/><Relationship Id="rId5" Type="http://schemas.openxmlformats.org/officeDocument/2006/relationships/image" Target="../media/image98.svg"/><Relationship Id="rId15" Type="http://schemas.openxmlformats.org/officeDocument/2006/relationships/image" Target="../media/image108.sv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svg"/><Relationship Id="rId14" Type="http://schemas.openxmlformats.org/officeDocument/2006/relationships/image" Target="../media/image107.png"/></Relationships>
</file>

<file path=ppt/slides/_rels/slide47.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6.svg"/><Relationship Id="rId4" Type="http://schemas.openxmlformats.org/officeDocument/2006/relationships/image" Target="../media/image105.png"/></Relationships>
</file>

<file path=ppt/slides/_rels/slide48.xml.rels><?xml version="1.0" encoding="UTF-8" standalone="yes"?>
<Relationships xmlns="http://schemas.openxmlformats.org/package/2006/relationships"><Relationship Id="rId3" Type="http://schemas.openxmlformats.org/officeDocument/2006/relationships/image" Target="../media/image104.svg"/><Relationship Id="rId7" Type="http://schemas.openxmlformats.org/officeDocument/2006/relationships/image" Target="../media/image111.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6.svg"/><Relationship Id="rId4" Type="http://schemas.openxmlformats.org/officeDocument/2006/relationships/image" Target="../media/image105.png"/></Relationships>
</file>

<file path=ppt/slides/_rels/slide49.xml.rels><?xml version="1.0" encoding="UTF-8" standalone="yes"?>
<Relationships xmlns="http://schemas.openxmlformats.org/package/2006/relationships"><Relationship Id="rId8" Type="http://schemas.openxmlformats.org/officeDocument/2006/relationships/hyperlink" Target="https://arxiv.org/abs/2112.11879" TargetMode="External"/><Relationship Id="rId3" Type="http://schemas.openxmlformats.org/officeDocument/2006/relationships/image" Target="../media/image9.png"/><Relationship Id="rId7"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hyperlink" Target="https://github.com/spcl/dace" TargetMode="External"/><Relationship Id="rId4" Type="http://schemas.openxmlformats.org/officeDocument/2006/relationships/image" Target="../media/image23.svg"/><Relationship Id="rId9" Type="http://schemas.openxmlformats.org/officeDocument/2006/relationships/hyperlink" Target="https://github.com/spcl/c2dace"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NULL"/><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NULL"/><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NULL"/><Relationship Id="rId7" Type="http://schemas.openxmlformats.org/officeDocument/2006/relationships/image" Target="../media/image12.png"/><Relationship Id="rId12"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NULL"/><Relationship Id="rId10" Type="http://schemas.openxmlformats.org/officeDocument/2006/relationships/image" Target="../media/image15.png"/><Relationship Id="rId4" Type="http://schemas.openxmlformats.org/officeDocument/2006/relationships/image" Target="NUL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9.png"/><Relationship Id="rId3" Type="http://schemas.openxmlformats.org/officeDocument/2006/relationships/image" Target="NULL"/><Relationship Id="rId7" Type="http://schemas.openxmlformats.org/officeDocument/2006/relationships/image" Target="../media/image12.png"/><Relationship Id="rId12" Type="http://schemas.openxmlformats.org/officeDocument/2006/relationships/image" Target="../media/image18.png"/><Relationship Id="rId2" Type="http://schemas.openxmlformats.org/officeDocument/2006/relationships/notesSlide" Target="../notesSlides/notesSlide8.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NULL"/><Relationship Id="rId15" Type="http://schemas.openxmlformats.org/officeDocument/2006/relationships/image" Target="../media/image21.png"/><Relationship Id="rId10" Type="http://schemas.openxmlformats.org/officeDocument/2006/relationships/image" Target="../media/image15.png"/><Relationship Id="rId4" Type="http://schemas.openxmlformats.org/officeDocument/2006/relationships/image" Target="NULL"/><Relationship Id="rId9" Type="http://schemas.openxmlformats.org/officeDocument/2006/relationships/image" Target="../media/image14.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9.png"/><Relationship Id="rId3" Type="http://schemas.openxmlformats.org/officeDocument/2006/relationships/image" Target="NULL"/><Relationship Id="rId7" Type="http://schemas.openxmlformats.org/officeDocument/2006/relationships/image" Target="../media/image12.png"/><Relationship Id="rId12" Type="http://schemas.openxmlformats.org/officeDocument/2006/relationships/image" Target="../media/image18.png"/><Relationship Id="rId2" Type="http://schemas.openxmlformats.org/officeDocument/2006/relationships/notesSlide" Target="../notesSlides/notesSlide9.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NULL"/><Relationship Id="rId15" Type="http://schemas.openxmlformats.org/officeDocument/2006/relationships/image" Target="../media/image21.png"/><Relationship Id="rId10" Type="http://schemas.openxmlformats.org/officeDocument/2006/relationships/image" Target="../media/image15.png"/><Relationship Id="rId4" Type="http://schemas.openxmlformats.org/officeDocument/2006/relationships/image" Target="NULL"/><Relationship Id="rId9" Type="http://schemas.openxmlformats.org/officeDocument/2006/relationships/image" Target="../media/image14.pn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299356" y="537266"/>
            <a:ext cx="9613068" cy="793872"/>
          </a:xfrm>
          <a:noFill/>
        </p:spPr>
        <p:txBody>
          <a:bodyPr/>
          <a:lstStyle/>
          <a:p>
            <a:r>
              <a:rPr lang="en-US" u="sng" dirty="0"/>
              <a:t>Alexandru Calotoiu</a:t>
            </a:r>
            <a:r>
              <a:rPr lang="en-US" dirty="0"/>
              <a:t>, </a:t>
            </a:r>
          </a:p>
          <a:p>
            <a:r>
              <a:rPr lang="en-US" dirty="0"/>
              <a:t>With contributions from Tal Ben-Nun, Berke Ates, Grzegorz Kwasniewski, Johannes de Fine Licht, Timo Schneider, Philipp Schaad, Alexandru Nikolas Ziogas, Marcin Copik, Torsten Hoefler</a:t>
            </a:r>
          </a:p>
        </p:txBody>
      </p:sp>
      <p:sp>
        <p:nvSpPr>
          <p:cNvPr id="2" name="Title 1"/>
          <p:cNvSpPr>
            <a:spLocks noGrp="1"/>
          </p:cNvSpPr>
          <p:nvPr>
            <p:ph type="ctrTitle"/>
          </p:nvPr>
        </p:nvSpPr>
        <p:spPr>
          <a:xfrm>
            <a:off x="431803" y="1604786"/>
            <a:ext cx="10416725" cy="600078"/>
          </a:xfrm>
          <a:solidFill>
            <a:schemeClr val="bg1">
              <a:alpha val="75000"/>
            </a:schemeClr>
          </a:solidFill>
        </p:spPr>
        <p:txBody>
          <a:bodyPr/>
          <a:lstStyle/>
          <a:p>
            <a:pPr algn="l"/>
            <a:r>
              <a:rPr lang="en-US" dirty="0"/>
              <a:t>From Control-Centric Programming to Data-Centric Optimization</a:t>
            </a:r>
            <a:endParaRPr lang="en-US" b="0" i="0" dirty="0">
              <a:solidFill>
                <a:srgbClr val="333333"/>
              </a:solidFill>
              <a:effectLst/>
              <a:latin typeface="-apple-system"/>
            </a:endParaRPr>
          </a:p>
        </p:txBody>
      </p:sp>
      <p:pic>
        <p:nvPicPr>
          <p:cNvPr id="13" name="Graphic 12">
            <a:extLst>
              <a:ext uri="{FF2B5EF4-FFF2-40B4-BE49-F238E27FC236}">
                <a16:creationId xmlns:a16="http://schemas.microsoft.com/office/drawing/2014/main" id="{BB149237-94DE-49B7-98DF-04AC3C9112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1944" y="2888940"/>
            <a:ext cx="1221001" cy="1284154"/>
          </a:xfrm>
          <a:prstGeom prst="rect">
            <a:avLst/>
          </a:prstGeom>
        </p:spPr>
      </p:pic>
    </p:spTree>
    <p:extLst>
      <p:ext uri="{BB962C8B-B14F-4D97-AF65-F5344CB8AC3E}">
        <p14:creationId xmlns:p14="http://schemas.microsoft.com/office/powerpoint/2010/main" val="21574327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Rounded Corners 137" descr=" 145">
            <a:extLst>
              <a:ext uri="{FF2B5EF4-FFF2-40B4-BE49-F238E27FC236}">
                <a16:creationId xmlns:a16="http://schemas.microsoft.com/office/drawing/2014/main" id="{F64A1E4E-BE2B-CCF5-618E-EBE3784E28B2}"/>
              </a:ext>
            </a:extLst>
          </p:cNvPr>
          <p:cNvSpPr/>
          <p:nvPr/>
        </p:nvSpPr>
        <p:spPr>
          <a:xfrm>
            <a:off x="8871002" y="1306903"/>
            <a:ext cx="2480664" cy="5276665"/>
          </a:xfrm>
          <a:prstGeom prst="roundRect">
            <a:avLst>
              <a:gd name="adj" fmla="val 7048"/>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Rounded Corners 19" descr=" 142">
            <a:extLst>
              <a:ext uri="{FF2B5EF4-FFF2-40B4-BE49-F238E27FC236}">
                <a16:creationId xmlns:a16="http://schemas.microsoft.com/office/drawing/2014/main" id="{20A640A7-0BE5-22C8-FCFF-5D1E5355BB38}"/>
              </a:ext>
            </a:extLst>
          </p:cNvPr>
          <p:cNvSpPr/>
          <p:nvPr/>
        </p:nvSpPr>
        <p:spPr>
          <a:xfrm>
            <a:off x="3915031" y="1306903"/>
            <a:ext cx="3297093" cy="5276665"/>
          </a:xfrm>
          <a:prstGeom prst="roundRect">
            <a:avLst>
              <a:gd name="adj" fmla="val 7048"/>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Rounded Corners 13" descr=" 138">
            <a:extLst>
              <a:ext uri="{FF2B5EF4-FFF2-40B4-BE49-F238E27FC236}">
                <a16:creationId xmlns:a16="http://schemas.microsoft.com/office/drawing/2014/main" id="{D554F905-DFF4-CD6C-D4F4-7F7C4A4ADC8A}"/>
              </a:ext>
            </a:extLst>
          </p:cNvPr>
          <p:cNvSpPr/>
          <p:nvPr/>
        </p:nvSpPr>
        <p:spPr>
          <a:xfrm>
            <a:off x="683526" y="4144297"/>
            <a:ext cx="2866993" cy="2439272"/>
          </a:xfrm>
          <a:prstGeom prst="roundRect">
            <a:avLst>
              <a:gd name="adj" fmla="val 704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Rounded Corners 2" descr=" 3">
            <a:extLst>
              <a:ext uri="{FF2B5EF4-FFF2-40B4-BE49-F238E27FC236}">
                <a16:creationId xmlns:a16="http://schemas.microsoft.com/office/drawing/2014/main" id="{4B2DCAA6-18A5-CBB8-242C-1224B29D9C9E}"/>
              </a:ext>
            </a:extLst>
          </p:cNvPr>
          <p:cNvSpPr/>
          <p:nvPr/>
        </p:nvSpPr>
        <p:spPr>
          <a:xfrm>
            <a:off x="703764" y="1306904"/>
            <a:ext cx="2866993" cy="2555464"/>
          </a:xfrm>
          <a:prstGeom prst="roundRect">
            <a:avLst>
              <a:gd name="adj" fmla="val 704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desc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1</a:t>
            </a:r>
          </a:p>
        </p:txBody>
      </p:sp>
      <p:sp>
        <p:nvSpPr>
          <p:cNvPr id="2" name="Title 1" descr=" 2"/>
          <p:cNvSpPr>
            <a:spLocks noGrp="1"/>
          </p:cNvSpPr>
          <p:nvPr>
            <p:ph type="title"/>
          </p:nvPr>
        </p:nvSpPr>
        <p:spPr/>
        <p:txBody>
          <a:bodyPr/>
          <a:lstStyle/>
          <a:p>
            <a:r>
              <a:rPr lang="en-US" dirty="0">
                <a:solidFill>
                  <a:srgbClr val="C00000"/>
                </a:solidFill>
              </a:rPr>
              <a:t>Performance Metaprogramming </a:t>
            </a:r>
            <a:r>
              <a:rPr lang="en-US" dirty="0"/>
              <a:t>for Performance Portability</a:t>
            </a:r>
          </a:p>
        </p:txBody>
      </p:sp>
      <p:sp>
        <p:nvSpPr>
          <p:cNvPr id="21" name="TextBox 20" descr=" 65">
            <a:extLst>
              <a:ext uri="{FF2B5EF4-FFF2-40B4-BE49-F238E27FC236}">
                <a16:creationId xmlns:a16="http://schemas.microsoft.com/office/drawing/2014/main" id="{97C74A4B-2129-A861-1904-C6396E25A8C3}"/>
              </a:ext>
            </a:extLst>
          </p:cNvPr>
          <p:cNvSpPr txBox="1"/>
          <p:nvPr/>
        </p:nvSpPr>
        <p:spPr>
          <a:xfrm>
            <a:off x="4325661" y="3557076"/>
            <a:ext cx="2563522"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Parametric Dataflow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Graphs (SDFG)</a:t>
            </a:r>
          </a:p>
        </p:txBody>
      </p:sp>
      <p:sp>
        <p:nvSpPr>
          <p:cNvPr id="22" name="TextBox 21" descr=" 66">
            <a:extLst>
              <a:ext uri="{FF2B5EF4-FFF2-40B4-BE49-F238E27FC236}">
                <a16:creationId xmlns:a16="http://schemas.microsoft.com/office/drawing/2014/main" id="{C2A873A0-91DD-7ED0-3DDE-65DE180CDBB2}"/>
              </a:ext>
            </a:extLst>
          </p:cNvPr>
          <p:cNvSpPr txBox="1"/>
          <p:nvPr/>
        </p:nvSpPr>
        <p:spPr>
          <a:xfrm>
            <a:off x="5999152" y="485114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descr=" 67">
                <a:extLst>
                  <a:ext uri="{FF2B5EF4-FFF2-40B4-BE49-F238E27FC236}">
                    <a16:creationId xmlns:a16="http://schemas.microsoft.com/office/drawing/2014/main" id="{14A5DBE8-59D8-547F-C9C8-F8B603010D13}"/>
                  </a:ext>
                </a:extLst>
              </p:cNvPr>
              <p:cNvSpPr txBox="1"/>
              <p:nvPr/>
            </p:nvSpPr>
            <p:spPr>
              <a:xfrm>
                <a:off x="1012372" y="1800890"/>
                <a:ext cx="1764842" cy="6190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𝑢</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𝑡</m:t>
                          </m:r>
                        </m:den>
                      </m:f>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𝑢</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m:t>
                      </m:r>
                    </m:oMath>
                  </m:oMathPara>
                </a14:m>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5" name="TextBox 4" descr=" 67">
                <a:extLst>
                  <a:ext uri="{FF2B5EF4-FFF2-40B4-BE49-F238E27FC236}">
                    <a16:creationId xmlns:a16="http://schemas.microsoft.com/office/drawing/2014/main" id="{14A5DBE8-59D8-547F-C9C8-F8B603010D13}"/>
                  </a:ext>
                </a:extLst>
              </p:cNvPr>
              <p:cNvSpPr txBox="1">
                <a:spLocks noRot="1" noChangeAspect="1" noMove="1" noResize="1" noEditPoints="1" noAdjustHandles="1" noChangeArrowheads="1" noChangeShapeType="1" noTextEdit="1"/>
              </p:cNvSpPr>
              <p:nvPr/>
            </p:nvSpPr>
            <p:spPr>
              <a:xfrm>
                <a:off x="1012372" y="1800890"/>
                <a:ext cx="1764842" cy="619016"/>
              </a:xfrm>
              <a:prstGeom prst="rect">
                <a:avLst/>
              </a:prstGeom>
              <a:blipFill>
                <a:blip r:embed="rId3"/>
                <a:stretch>
                  <a:fillRect/>
                </a:stretch>
              </a:blipFill>
            </p:spPr>
            <p:txBody>
              <a:bodyPr/>
              <a:lstStyle/>
              <a:p>
                <a:r>
                  <a:rPr lang="en-CH">
                    <a:noFill/>
                  </a:rPr>
                  <a:t> </a:t>
                </a:r>
              </a:p>
            </p:txBody>
          </p:sp>
        </mc:Fallback>
      </mc:AlternateContent>
      <p:sp>
        <p:nvSpPr>
          <p:cNvPr id="139" name="Right Arrow 62" descr=" 69">
            <a:extLst>
              <a:ext uri="{FF2B5EF4-FFF2-40B4-BE49-F238E27FC236}">
                <a16:creationId xmlns:a16="http://schemas.microsoft.com/office/drawing/2014/main" id="{C098371B-3BF3-78A0-37B3-0E986F5B20EA}"/>
              </a:ext>
            </a:extLst>
          </p:cNvPr>
          <p:cNvSpPr/>
          <p:nvPr/>
        </p:nvSpPr>
        <p:spPr>
          <a:xfrm>
            <a:off x="7284132" y="3433583"/>
            <a:ext cx="1553407"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3" name="Group 22" descr=" 70">
            <a:extLst>
              <a:ext uri="{FF2B5EF4-FFF2-40B4-BE49-F238E27FC236}">
                <a16:creationId xmlns:a16="http://schemas.microsoft.com/office/drawing/2014/main" id="{B1BA42EC-35BC-A1F9-8664-07C40D8FB9AE}"/>
              </a:ext>
            </a:extLst>
          </p:cNvPr>
          <p:cNvGrpSpPr/>
          <p:nvPr/>
        </p:nvGrpSpPr>
        <p:grpSpPr>
          <a:xfrm>
            <a:off x="4368913" y="1868651"/>
            <a:ext cx="2477011" cy="1585073"/>
            <a:chOff x="4521666" y="1133827"/>
            <a:chExt cx="3115082" cy="1993383"/>
          </a:xfrm>
        </p:grpSpPr>
        <p:sp>
          <p:nvSpPr>
            <p:cNvPr id="24" name="Trapezoid 23">
              <a:extLst>
                <a:ext uri="{FF2B5EF4-FFF2-40B4-BE49-F238E27FC236}">
                  <a16:creationId xmlns:a16="http://schemas.microsoft.com/office/drawing/2014/main" id="{8E5557A6-A0C4-54B7-DE62-D211B4355E1A}"/>
                </a:ext>
              </a:extLst>
            </p:cNvPr>
            <p:cNvSpPr/>
            <p:nvPr/>
          </p:nvSpPr>
          <p:spPr>
            <a:xfrm rot="10800000">
              <a:off x="5158682" y="2351575"/>
              <a:ext cx="796222"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Trapezoid 24">
              <a:extLst>
                <a:ext uri="{FF2B5EF4-FFF2-40B4-BE49-F238E27FC236}">
                  <a16:creationId xmlns:a16="http://schemas.microsoft.com/office/drawing/2014/main" id="{FC041709-34E0-92C4-0A40-A94E23F647C1}"/>
                </a:ext>
              </a:extLst>
            </p:cNvPr>
            <p:cNvSpPr/>
            <p:nvPr/>
          </p:nvSpPr>
          <p:spPr>
            <a:xfrm>
              <a:off x="6203509" y="1583495"/>
              <a:ext cx="1433239"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 name="Round Single Corner Rectangle 66">
              <a:extLst>
                <a:ext uri="{FF2B5EF4-FFF2-40B4-BE49-F238E27FC236}">
                  <a16:creationId xmlns:a16="http://schemas.microsoft.com/office/drawing/2014/main" id="{1DC86A03-027F-AE49-484C-3EAEDEB1E7CA}"/>
                </a:ext>
              </a:extLst>
            </p:cNvPr>
            <p:cNvSpPr/>
            <p:nvPr/>
          </p:nvSpPr>
          <p:spPr>
            <a:xfrm>
              <a:off x="6280173" y="1999199"/>
              <a:ext cx="1274932" cy="215219"/>
            </a:xfrm>
            <a:prstGeom prst="round1Rect">
              <a:avLst>
                <a:gd name="adj" fmla="val 0"/>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 name="Trapezoid 26">
              <a:extLst>
                <a:ext uri="{FF2B5EF4-FFF2-40B4-BE49-F238E27FC236}">
                  <a16:creationId xmlns:a16="http://schemas.microsoft.com/office/drawing/2014/main" id="{DC2757FE-D166-F45A-E7BA-E289462DE195}"/>
                </a:ext>
              </a:extLst>
            </p:cNvPr>
            <p:cNvSpPr/>
            <p:nvPr/>
          </p:nvSpPr>
          <p:spPr>
            <a:xfrm rot="10800000">
              <a:off x="6203509" y="2350696"/>
              <a:ext cx="1433239"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 name="Oval 27">
              <a:extLst>
                <a:ext uri="{FF2B5EF4-FFF2-40B4-BE49-F238E27FC236}">
                  <a16:creationId xmlns:a16="http://schemas.microsoft.com/office/drawing/2014/main" id="{3018133B-56EE-A2CB-546B-2CA0D296F5E6}"/>
                </a:ext>
              </a:extLst>
            </p:cNvPr>
            <p:cNvSpPr/>
            <p:nvPr/>
          </p:nvSpPr>
          <p:spPr>
            <a:xfrm flipH="1">
              <a:off x="5884563" y="1133827"/>
              <a:ext cx="337878" cy="337878"/>
            </a:xfrm>
            <a:prstGeom prst="ellips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 name="Oval 28">
              <a:extLst>
                <a:ext uri="{FF2B5EF4-FFF2-40B4-BE49-F238E27FC236}">
                  <a16:creationId xmlns:a16="http://schemas.microsoft.com/office/drawing/2014/main" id="{061958D7-9E35-CE93-4B51-B8F6701D9301}"/>
                </a:ext>
              </a:extLst>
            </p:cNvPr>
            <p:cNvSpPr/>
            <p:nvPr/>
          </p:nvSpPr>
          <p:spPr>
            <a:xfrm flipH="1">
              <a:off x="5884563" y="2789332"/>
              <a:ext cx="337878" cy="337878"/>
            </a:xfrm>
            <a:prstGeom prst="ellips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30" name="Curved Connector 70">
              <a:extLst>
                <a:ext uri="{FF2B5EF4-FFF2-40B4-BE49-F238E27FC236}">
                  <a16:creationId xmlns:a16="http://schemas.microsoft.com/office/drawing/2014/main" id="{B78EAA57-FA4B-48B6-B68E-E274AF2C67AC}"/>
                </a:ext>
              </a:extLst>
            </p:cNvPr>
            <p:cNvCxnSpPr>
              <a:stCxn id="27" idx="0"/>
              <a:endCxn id="29" idx="2"/>
            </p:cNvCxnSpPr>
            <p:nvPr/>
          </p:nvCxnSpPr>
          <p:spPr>
            <a:xfrm rot="5400000">
              <a:off x="6400594" y="2438737"/>
              <a:ext cx="341382" cy="697687"/>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1" name="Curved Connector 71">
              <a:extLst>
                <a:ext uri="{FF2B5EF4-FFF2-40B4-BE49-F238E27FC236}">
                  <a16:creationId xmlns:a16="http://schemas.microsoft.com/office/drawing/2014/main" id="{8466B36B-F71E-C7F6-5D83-20B8F92A2BC5}"/>
                </a:ext>
              </a:extLst>
            </p:cNvPr>
            <p:cNvCxnSpPr>
              <a:stCxn id="24" idx="0"/>
              <a:endCxn id="29" idx="6"/>
            </p:cNvCxnSpPr>
            <p:nvPr/>
          </p:nvCxnSpPr>
          <p:spPr>
            <a:xfrm rot="16200000" flipH="1">
              <a:off x="5550427" y="2624134"/>
              <a:ext cx="340503" cy="327770"/>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2" name="Curved Connector 72">
              <a:extLst>
                <a:ext uri="{FF2B5EF4-FFF2-40B4-BE49-F238E27FC236}">
                  <a16:creationId xmlns:a16="http://schemas.microsoft.com/office/drawing/2014/main" id="{087F5C10-9CD0-C5E7-3D7D-EE934120C3E5}"/>
                </a:ext>
              </a:extLst>
            </p:cNvPr>
            <p:cNvCxnSpPr>
              <a:stCxn id="28" idx="6"/>
              <a:endCxn id="40" idx="0"/>
            </p:cNvCxnSpPr>
            <p:nvPr/>
          </p:nvCxnSpPr>
          <p:spPr>
            <a:xfrm rot="10800000" flipV="1">
              <a:off x="5238287" y="1302765"/>
              <a:ext cx="646277" cy="281609"/>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3" name="Curved Connector 73">
              <a:extLst>
                <a:ext uri="{FF2B5EF4-FFF2-40B4-BE49-F238E27FC236}">
                  <a16:creationId xmlns:a16="http://schemas.microsoft.com/office/drawing/2014/main" id="{DBC201F5-29F3-6901-B255-853C0AE1915F}"/>
                </a:ext>
              </a:extLst>
            </p:cNvPr>
            <p:cNvCxnSpPr>
              <a:stCxn id="28" idx="2"/>
              <a:endCxn id="25" idx="0"/>
            </p:cNvCxnSpPr>
            <p:nvPr/>
          </p:nvCxnSpPr>
          <p:spPr>
            <a:xfrm>
              <a:off x="6222441" y="1302766"/>
              <a:ext cx="697688" cy="280729"/>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4" name="Straight Arrow Connector 33">
              <a:extLst>
                <a:ext uri="{FF2B5EF4-FFF2-40B4-BE49-F238E27FC236}">
                  <a16:creationId xmlns:a16="http://schemas.microsoft.com/office/drawing/2014/main" id="{EBCE85FB-22E1-11CE-4D0C-921D044691AD}"/>
                </a:ext>
              </a:extLst>
            </p:cNvPr>
            <p:cNvCxnSpPr>
              <a:endCxn id="26" idx="0"/>
            </p:cNvCxnSpPr>
            <p:nvPr/>
          </p:nvCxnSpPr>
          <p:spPr>
            <a:xfrm>
              <a:off x="6917639" y="1849688"/>
              <a:ext cx="0" cy="149511"/>
            </a:xfrm>
            <a:prstGeom prst="straightConnector1">
              <a:avLst/>
            </a:prstGeom>
            <a:noFill/>
            <a:ln w="19050" cap="rnd" cmpd="sng" algn="ctr">
              <a:solidFill>
                <a:sysClr val="windowText" lastClr="000000"/>
              </a:solidFill>
              <a:prstDash val="solid"/>
              <a:headEnd type="none" w="med" len="med"/>
              <a:tailEnd type="triangle"/>
            </a:ln>
            <a:effectLst/>
          </p:spPr>
        </p:cxnSp>
        <p:cxnSp>
          <p:nvCxnSpPr>
            <p:cNvPr id="35" name="Straight Arrow Connector 34">
              <a:extLst>
                <a:ext uri="{FF2B5EF4-FFF2-40B4-BE49-F238E27FC236}">
                  <a16:creationId xmlns:a16="http://schemas.microsoft.com/office/drawing/2014/main" id="{C8FB8021-0EA8-D588-BDCE-AE91CE4140BE}"/>
                </a:ext>
              </a:extLst>
            </p:cNvPr>
            <p:cNvCxnSpPr>
              <a:stCxn id="26" idx="2"/>
              <a:endCxn id="27" idx="2"/>
            </p:cNvCxnSpPr>
            <p:nvPr/>
          </p:nvCxnSpPr>
          <p:spPr>
            <a:xfrm>
              <a:off x="6917639" y="2214418"/>
              <a:ext cx="2489" cy="136278"/>
            </a:xfrm>
            <a:prstGeom prst="straightConnector1">
              <a:avLst/>
            </a:prstGeom>
            <a:noFill/>
            <a:ln w="19050" cap="rnd" cmpd="sng" algn="ctr">
              <a:solidFill>
                <a:sysClr val="windowText" lastClr="000000"/>
              </a:solidFill>
              <a:prstDash val="solid"/>
              <a:headEnd type="none" w="med" len="med"/>
              <a:tailEnd type="triangle"/>
            </a:ln>
            <a:effectLst/>
          </p:spPr>
        </p:cxnSp>
        <p:cxnSp>
          <p:nvCxnSpPr>
            <p:cNvPr id="36" name="Curved Connector 76">
              <a:extLst>
                <a:ext uri="{FF2B5EF4-FFF2-40B4-BE49-F238E27FC236}">
                  <a16:creationId xmlns:a16="http://schemas.microsoft.com/office/drawing/2014/main" id="{99B8F660-FBBA-837A-3FE3-9A2B1F7557C6}"/>
                </a:ext>
              </a:extLst>
            </p:cNvPr>
            <p:cNvCxnSpPr/>
            <p:nvPr/>
          </p:nvCxnSpPr>
          <p:spPr>
            <a:xfrm>
              <a:off x="5304239" y="1767040"/>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cxnSp>
          <p:nvCxnSpPr>
            <p:cNvPr id="37" name="Curved Connector 77">
              <a:extLst>
                <a:ext uri="{FF2B5EF4-FFF2-40B4-BE49-F238E27FC236}">
                  <a16:creationId xmlns:a16="http://schemas.microsoft.com/office/drawing/2014/main" id="{E777FA5F-A7EE-67B3-4C2F-D46D0E352289}"/>
                </a:ext>
              </a:extLst>
            </p:cNvPr>
            <p:cNvCxnSpPr/>
            <p:nvPr/>
          </p:nvCxnSpPr>
          <p:spPr>
            <a:xfrm>
              <a:off x="5158683" y="1767040"/>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cxnSp>
          <p:nvCxnSpPr>
            <p:cNvPr id="38" name="Curved Connector 78">
              <a:extLst>
                <a:ext uri="{FF2B5EF4-FFF2-40B4-BE49-F238E27FC236}">
                  <a16:creationId xmlns:a16="http://schemas.microsoft.com/office/drawing/2014/main" id="{EF083725-87EF-1C1A-5437-F5CCE059B0AB}"/>
                </a:ext>
              </a:extLst>
            </p:cNvPr>
            <p:cNvCxnSpPr/>
            <p:nvPr/>
          </p:nvCxnSpPr>
          <p:spPr>
            <a:xfrm flipH="1">
              <a:off x="5031700" y="1769464"/>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cxnSp>
          <p:nvCxnSpPr>
            <p:cNvPr id="39" name="Curved Connector 79">
              <a:extLst>
                <a:ext uri="{FF2B5EF4-FFF2-40B4-BE49-F238E27FC236}">
                  <a16:creationId xmlns:a16="http://schemas.microsoft.com/office/drawing/2014/main" id="{9858648E-FA0B-DCCE-9F12-1C06B670A10C}"/>
                </a:ext>
              </a:extLst>
            </p:cNvPr>
            <p:cNvCxnSpPr/>
            <p:nvPr/>
          </p:nvCxnSpPr>
          <p:spPr>
            <a:xfrm flipH="1">
              <a:off x="4886144" y="1769464"/>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sp>
          <p:nvSpPr>
            <p:cNvPr id="40" name="Trapezoid 39">
              <a:extLst>
                <a:ext uri="{FF2B5EF4-FFF2-40B4-BE49-F238E27FC236}">
                  <a16:creationId xmlns:a16="http://schemas.microsoft.com/office/drawing/2014/main" id="{8214E22C-6941-FEA4-3EBA-5689A5AAAF06}"/>
                </a:ext>
              </a:extLst>
            </p:cNvPr>
            <p:cNvSpPr/>
            <p:nvPr/>
          </p:nvSpPr>
          <p:spPr>
            <a:xfrm>
              <a:off x="4521666" y="1584375"/>
              <a:ext cx="1433239"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 name="Oval 40">
              <a:extLst>
                <a:ext uri="{FF2B5EF4-FFF2-40B4-BE49-F238E27FC236}">
                  <a16:creationId xmlns:a16="http://schemas.microsoft.com/office/drawing/2014/main" id="{615057F2-862F-BA07-42F4-10FF6DBFA332}"/>
                </a:ext>
              </a:extLst>
            </p:cNvPr>
            <p:cNvSpPr/>
            <p:nvPr/>
          </p:nvSpPr>
          <p:spPr>
            <a:xfrm flipH="1">
              <a:off x="4606493" y="2765318"/>
              <a:ext cx="337878" cy="337878"/>
            </a:xfrm>
            <a:prstGeom prst="ellips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 name="Isosceles Triangle 41">
              <a:extLst>
                <a:ext uri="{FF2B5EF4-FFF2-40B4-BE49-F238E27FC236}">
                  <a16:creationId xmlns:a16="http://schemas.microsoft.com/office/drawing/2014/main" id="{590E9550-1D74-941D-A407-79B252509B56}"/>
                </a:ext>
              </a:extLst>
            </p:cNvPr>
            <p:cNvSpPr/>
            <p:nvPr/>
          </p:nvSpPr>
          <p:spPr>
            <a:xfrm rot="10800000">
              <a:off x="4526365" y="2347479"/>
              <a:ext cx="500871" cy="269409"/>
            </a:xfrm>
            <a:prstGeom prst="triangl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3" name="Curved Connector 83">
              <a:extLst>
                <a:ext uri="{FF2B5EF4-FFF2-40B4-BE49-F238E27FC236}">
                  <a16:creationId xmlns:a16="http://schemas.microsoft.com/office/drawing/2014/main" id="{20C1DCA3-052D-2AFD-216E-28FB825D8D91}"/>
                </a:ext>
              </a:extLst>
            </p:cNvPr>
            <p:cNvCxnSpPr>
              <a:stCxn id="45" idx="2"/>
              <a:endCxn id="42" idx="3"/>
            </p:cNvCxnSpPr>
            <p:nvPr/>
          </p:nvCxnSpPr>
          <p:spPr>
            <a:xfrm rot="5400000">
              <a:off x="4940208" y="2051890"/>
              <a:ext cx="132181" cy="458996"/>
            </a:xfrm>
            <a:prstGeom prst="curvedConnector3">
              <a:avLst>
                <a:gd name="adj1" fmla="val -3216"/>
              </a:avLst>
            </a:prstGeom>
            <a:noFill/>
            <a:ln w="19050" cap="rnd" cmpd="sng" algn="ctr">
              <a:solidFill>
                <a:sysClr val="windowText" lastClr="000000"/>
              </a:solidFill>
              <a:prstDash val="solid"/>
              <a:headEnd type="none" w="med" len="med"/>
              <a:tailEnd type="triangle"/>
            </a:ln>
            <a:effectLst/>
          </p:spPr>
        </p:cxnSp>
        <p:cxnSp>
          <p:nvCxnSpPr>
            <p:cNvPr id="44" name="Curved Connector 84">
              <a:extLst>
                <a:ext uri="{FF2B5EF4-FFF2-40B4-BE49-F238E27FC236}">
                  <a16:creationId xmlns:a16="http://schemas.microsoft.com/office/drawing/2014/main" id="{C4D37ED7-95A1-9457-E480-91336AF6EEDE}"/>
                </a:ext>
              </a:extLst>
            </p:cNvPr>
            <p:cNvCxnSpPr>
              <a:endCxn id="24" idx="2"/>
            </p:cNvCxnSpPr>
            <p:nvPr/>
          </p:nvCxnSpPr>
          <p:spPr>
            <a:xfrm>
              <a:off x="5235797" y="2214418"/>
              <a:ext cx="320996" cy="137157"/>
            </a:xfrm>
            <a:prstGeom prst="curvedConnector2">
              <a:avLst/>
            </a:prstGeom>
            <a:noFill/>
            <a:ln w="19050" cap="rnd" cmpd="sng" algn="ctr">
              <a:solidFill>
                <a:sysClr val="windowText" lastClr="000000"/>
              </a:solidFill>
              <a:prstDash val="solid"/>
              <a:headEnd type="none" w="med" len="med"/>
              <a:tailEnd type="triangle"/>
            </a:ln>
            <a:effectLst/>
          </p:spPr>
        </p:cxnSp>
        <p:sp>
          <p:nvSpPr>
            <p:cNvPr id="45" name="Round Single Corner Rectangle 85">
              <a:extLst>
                <a:ext uri="{FF2B5EF4-FFF2-40B4-BE49-F238E27FC236}">
                  <a16:creationId xmlns:a16="http://schemas.microsoft.com/office/drawing/2014/main" id="{D226F23A-2BB7-5E0C-4875-9E0C1BE00D09}"/>
                </a:ext>
              </a:extLst>
            </p:cNvPr>
            <p:cNvSpPr/>
            <p:nvPr/>
          </p:nvSpPr>
          <p:spPr>
            <a:xfrm>
              <a:off x="4598330" y="2000079"/>
              <a:ext cx="1274932" cy="215219"/>
            </a:xfrm>
            <a:prstGeom prst="round1Rect">
              <a:avLst>
                <a:gd name="adj" fmla="val 0"/>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6" name="Straight Arrow Connector 45">
              <a:extLst>
                <a:ext uri="{FF2B5EF4-FFF2-40B4-BE49-F238E27FC236}">
                  <a16:creationId xmlns:a16="http://schemas.microsoft.com/office/drawing/2014/main" id="{25883E2B-BB84-EDDF-B618-DCE35A9A1A61}"/>
                </a:ext>
              </a:extLst>
            </p:cNvPr>
            <p:cNvCxnSpPr>
              <a:stCxn id="42" idx="0"/>
              <a:endCxn id="41" idx="0"/>
            </p:cNvCxnSpPr>
            <p:nvPr/>
          </p:nvCxnSpPr>
          <p:spPr>
            <a:xfrm flipH="1">
              <a:off x="4775432" y="2616888"/>
              <a:ext cx="1368" cy="148430"/>
            </a:xfrm>
            <a:prstGeom prst="straightConnector1">
              <a:avLst/>
            </a:prstGeom>
            <a:noFill/>
            <a:ln w="19050" cap="rnd" cmpd="sng" algn="ctr">
              <a:solidFill>
                <a:sysClr val="windowText" lastClr="000000"/>
              </a:solidFill>
              <a:prstDash val="solid"/>
              <a:headEnd type="none" w="med" len="med"/>
              <a:tailEnd type="triangle"/>
            </a:ln>
            <a:effectLst/>
          </p:spPr>
        </p:cxnSp>
      </p:grpSp>
      <p:sp>
        <p:nvSpPr>
          <p:cNvPr id="47" name="Right Arrow 89" descr=" 96">
            <a:extLst>
              <a:ext uri="{FF2B5EF4-FFF2-40B4-BE49-F238E27FC236}">
                <a16:creationId xmlns:a16="http://schemas.microsoft.com/office/drawing/2014/main" id="{CA7CFFC4-4317-4031-B9D3-10BC6D3EBBA3}"/>
              </a:ext>
            </a:extLst>
          </p:cNvPr>
          <p:cNvSpPr/>
          <p:nvPr/>
        </p:nvSpPr>
        <p:spPr>
          <a:xfrm>
            <a:off x="3611724" y="5023293"/>
            <a:ext cx="307961"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8" name="TextBox 47" descr=" 99">
            <a:extLst>
              <a:ext uri="{FF2B5EF4-FFF2-40B4-BE49-F238E27FC236}">
                <a16:creationId xmlns:a16="http://schemas.microsoft.com/office/drawing/2014/main" id="{3A9E3F29-E6EB-0428-72AF-847849504F53}"/>
              </a:ext>
            </a:extLst>
          </p:cNvPr>
          <p:cNvSpPr txBox="1"/>
          <p:nvPr/>
        </p:nvSpPr>
        <p:spPr>
          <a:xfrm>
            <a:off x="4110147" y="5889466"/>
            <a:ext cx="2874826"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Graph Transformations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(API, Interactive)</a:t>
            </a:r>
          </a:p>
        </p:txBody>
      </p:sp>
      <p:sp>
        <p:nvSpPr>
          <p:cNvPr id="140" name="Right Arrow 94" descr=" 100">
            <a:extLst>
              <a:ext uri="{FF2B5EF4-FFF2-40B4-BE49-F238E27FC236}">
                <a16:creationId xmlns:a16="http://schemas.microsoft.com/office/drawing/2014/main" id="{D779FD9E-9E54-63F1-2D28-3B174C1214EA}"/>
              </a:ext>
            </a:extLst>
          </p:cNvPr>
          <p:cNvSpPr/>
          <p:nvPr/>
        </p:nvSpPr>
        <p:spPr>
          <a:xfrm flipH="1">
            <a:off x="7284133" y="3968852"/>
            <a:ext cx="1553406"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1" name="TextBox 140" descr=" 102">
            <a:extLst>
              <a:ext uri="{FF2B5EF4-FFF2-40B4-BE49-F238E27FC236}">
                <a16:creationId xmlns:a16="http://schemas.microsoft.com/office/drawing/2014/main" id="{856BDC02-173C-3BE6-8F60-D76140CEA739}"/>
              </a:ext>
            </a:extLst>
          </p:cNvPr>
          <p:cNvSpPr txBox="1"/>
          <p:nvPr/>
        </p:nvSpPr>
        <p:spPr>
          <a:xfrm>
            <a:off x="7325981" y="2891274"/>
            <a:ext cx="142686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Transformed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Dataflow</a:t>
            </a:r>
          </a:p>
        </p:txBody>
      </p:sp>
      <p:sp>
        <p:nvSpPr>
          <p:cNvPr id="142" name="TextBox 141" descr=" 103">
            <a:extLst>
              <a:ext uri="{FF2B5EF4-FFF2-40B4-BE49-F238E27FC236}">
                <a16:creationId xmlns:a16="http://schemas.microsoft.com/office/drawing/2014/main" id="{73448EC2-CB92-3087-394F-5E69A6FD499B}"/>
              </a:ext>
            </a:extLst>
          </p:cNvPr>
          <p:cNvSpPr txBox="1"/>
          <p:nvPr/>
        </p:nvSpPr>
        <p:spPr>
          <a:xfrm>
            <a:off x="7334819" y="4558761"/>
            <a:ext cx="143821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Performance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Results</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3" name="TextBox 142" descr=" 104">
            <a:extLst>
              <a:ext uri="{FF2B5EF4-FFF2-40B4-BE49-F238E27FC236}">
                <a16:creationId xmlns:a16="http://schemas.microsoft.com/office/drawing/2014/main" id="{6CF62833-6E04-D54B-537B-DFD8073F3639}"/>
              </a:ext>
            </a:extLst>
          </p:cNvPr>
          <p:cNvSpPr txBox="1"/>
          <p:nvPr/>
        </p:nvSpPr>
        <p:spPr>
          <a:xfrm>
            <a:off x="8901382" y="5850937"/>
            <a:ext cx="235692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 code generation/runtime</a:t>
            </a:r>
          </a:p>
        </p:txBody>
      </p:sp>
      <p:grpSp>
        <p:nvGrpSpPr>
          <p:cNvPr id="49" name="Group 48" descr=" 107">
            <a:extLst>
              <a:ext uri="{FF2B5EF4-FFF2-40B4-BE49-F238E27FC236}">
                <a16:creationId xmlns:a16="http://schemas.microsoft.com/office/drawing/2014/main" id="{5537026D-A088-855F-8048-CD3CC216911F}"/>
              </a:ext>
            </a:extLst>
          </p:cNvPr>
          <p:cNvGrpSpPr/>
          <p:nvPr/>
        </p:nvGrpSpPr>
        <p:grpSpPr>
          <a:xfrm>
            <a:off x="3979355" y="4446781"/>
            <a:ext cx="3162311" cy="1369076"/>
            <a:chOff x="1831512" y="1299726"/>
            <a:chExt cx="8421456" cy="3645948"/>
          </a:xfrm>
        </p:grpSpPr>
        <p:sp>
          <p:nvSpPr>
            <p:cNvPr id="50" name="Rectangle 49">
              <a:extLst>
                <a:ext uri="{FF2B5EF4-FFF2-40B4-BE49-F238E27FC236}">
                  <a16:creationId xmlns:a16="http://schemas.microsoft.com/office/drawing/2014/main" id="{84CF7F9B-A7F0-71C8-1ADF-9CF4AB057D1F}"/>
                </a:ext>
              </a:extLst>
            </p:cNvPr>
            <p:cNvSpPr/>
            <p:nvPr/>
          </p:nvSpPr>
          <p:spPr>
            <a:xfrm>
              <a:off x="1955158" y="1595822"/>
              <a:ext cx="3269953" cy="3349852"/>
            </a:xfrm>
            <a:prstGeom prst="rect">
              <a:avLst/>
            </a:prstGeom>
            <a:solidFill>
              <a:srgbClr val="E2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38A7402-1E43-7880-96F9-9720EC516FFB}"/>
                    </a:ext>
                  </a:extLst>
                </p:cNvPr>
                <p:cNvSpPr txBox="1"/>
                <p:nvPr/>
              </p:nvSpPr>
              <p:spPr>
                <a:xfrm>
                  <a:off x="1831512" y="1299726"/>
                  <a:ext cx="863823" cy="89747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𝑳</m:t>
                        </m:r>
                      </m:oMath>
                    </m:oMathPara>
                  </a14:m>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51" name="TextBox 50">
                  <a:extLst>
                    <a:ext uri="{FF2B5EF4-FFF2-40B4-BE49-F238E27FC236}">
                      <a16:creationId xmlns:a16="http://schemas.microsoft.com/office/drawing/2014/main" id="{838A7402-1E43-7880-96F9-9720EC516FFB}"/>
                    </a:ext>
                  </a:extLst>
                </p:cNvPr>
                <p:cNvSpPr txBox="1">
                  <a:spLocks noRot="1" noChangeAspect="1" noMove="1" noResize="1" noEditPoints="1" noAdjustHandles="1" noChangeArrowheads="1" noChangeShapeType="1" noTextEdit="1"/>
                </p:cNvSpPr>
                <p:nvPr/>
              </p:nvSpPr>
              <p:spPr>
                <a:xfrm>
                  <a:off x="1831512" y="1299726"/>
                  <a:ext cx="863823" cy="897479"/>
                </a:xfrm>
                <a:prstGeom prst="rect">
                  <a:avLst/>
                </a:prstGeom>
                <a:blipFill>
                  <a:blip r:embed="rId4"/>
                  <a:stretch>
                    <a:fillRect l="-5660" r="-13208" b="-32143"/>
                  </a:stretch>
                </a:blipFill>
              </p:spPr>
              <p:txBody>
                <a:bodyPr/>
                <a:lstStyle/>
                <a:p>
                  <a:r>
                    <a:rPr lang="en-CH">
                      <a:noFill/>
                    </a:rPr>
                    <a:t> </a:t>
                  </a:r>
                </a:p>
              </p:txBody>
            </p:sp>
          </mc:Fallback>
        </mc:AlternateContent>
        <p:grpSp>
          <p:nvGrpSpPr>
            <p:cNvPr id="52" name="Group 51">
              <a:extLst>
                <a:ext uri="{FF2B5EF4-FFF2-40B4-BE49-F238E27FC236}">
                  <a16:creationId xmlns:a16="http://schemas.microsoft.com/office/drawing/2014/main" id="{099DD120-BA72-C976-2A53-180242266FA3}"/>
                </a:ext>
              </a:extLst>
            </p:cNvPr>
            <p:cNvGrpSpPr/>
            <p:nvPr/>
          </p:nvGrpSpPr>
          <p:grpSpPr>
            <a:xfrm>
              <a:off x="6373091" y="1300682"/>
              <a:ext cx="3879877" cy="3644992"/>
              <a:chOff x="6474289" y="774807"/>
              <a:chExt cx="3598351" cy="3369811"/>
            </a:xfrm>
          </p:grpSpPr>
          <p:sp>
            <p:nvSpPr>
              <p:cNvPr id="133" name="Rectangle 132">
                <a:extLst>
                  <a:ext uri="{FF2B5EF4-FFF2-40B4-BE49-F238E27FC236}">
                    <a16:creationId xmlns:a16="http://schemas.microsoft.com/office/drawing/2014/main" id="{1D239997-508A-BB1D-D698-1D03C42204A2}"/>
                  </a:ext>
                </a:extLst>
              </p:cNvPr>
              <p:cNvSpPr/>
              <p:nvPr/>
            </p:nvSpPr>
            <p:spPr>
              <a:xfrm>
                <a:off x="6641816" y="1047665"/>
                <a:ext cx="3430824" cy="3096953"/>
              </a:xfrm>
              <a:prstGeom prst="rect">
                <a:avLst/>
              </a:prstGeom>
              <a:solidFill>
                <a:srgbClr val="E2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BC637E58-E9C9-0604-7155-4D878D6B9050}"/>
                      </a:ext>
                    </a:extLst>
                  </p:cNvPr>
                  <p:cNvSpPr txBox="1"/>
                  <p:nvPr/>
                </p:nvSpPr>
                <p:spPr>
                  <a:xfrm>
                    <a:off x="6474289" y="774807"/>
                    <a:ext cx="873396" cy="8297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𝑹</m:t>
                          </m:r>
                        </m:oMath>
                      </m:oMathPara>
                    </a14:m>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135" name="TextBox 134">
                    <a:extLst>
                      <a:ext uri="{FF2B5EF4-FFF2-40B4-BE49-F238E27FC236}">
                        <a16:creationId xmlns:a16="http://schemas.microsoft.com/office/drawing/2014/main" id="{BC637E58-E9C9-0604-7155-4D878D6B9050}"/>
                      </a:ext>
                    </a:extLst>
                  </p:cNvPr>
                  <p:cNvSpPr txBox="1">
                    <a:spLocks noRot="1" noChangeAspect="1" noMove="1" noResize="1" noEditPoints="1" noAdjustHandles="1" noChangeArrowheads="1" noChangeShapeType="1" noTextEdit="1"/>
                  </p:cNvSpPr>
                  <p:nvPr/>
                </p:nvSpPr>
                <p:spPr>
                  <a:xfrm>
                    <a:off x="6474289" y="774807"/>
                    <a:ext cx="873396" cy="829723"/>
                  </a:xfrm>
                  <a:prstGeom prst="rect">
                    <a:avLst/>
                  </a:prstGeom>
                  <a:blipFill>
                    <a:blip r:embed="rId5"/>
                    <a:stretch>
                      <a:fillRect l="-5172" r="-15517" b="-34545"/>
                    </a:stretch>
                  </a:blipFill>
                </p:spPr>
                <p:txBody>
                  <a:bodyPr/>
                  <a:lstStyle/>
                  <a:p>
                    <a:r>
                      <a:rPr lang="en-CH">
                        <a:noFill/>
                      </a:rPr>
                      <a:t> </a:t>
                    </a:r>
                  </a:p>
                </p:txBody>
              </p:sp>
            </mc:Fallback>
          </mc:AlternateContent>
        </p:grpSp>
        <p:cxnSp>
          <p:nvCxnSpPr>
            <p:cNvPr id="53" name="Straight Arrow Connector 52">
              <a:extLst>
                <a:ext uri="{FF2B5EF4-FFF2-40B4-BE49-F238E27FC236}">
                  <a16:creationId xmlns:a16="http://schemas.microsoft.com/office/drawing/2014/main" id="{4FDAA13D-8008-6AE0-38C3-158385C0BB56}"/>
                </a:ext>
              </a:extLst>
            </p:cNvPr>
            <p:cNvCxnSpPr/>
            <p:nvPr/>
          </p:nvCxnSpPr>
          <p:spPr>
            <a:xfrm>
              <a:off x="3556739" y="3637254"/>
              <a:ext cx="1" cy="6270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C906CBC0-A130-2F1F-1CF7-796BF6D2C669}"/>
                </a:ext>
              </a:extLst>
            </p:cNvPr>
            <p:cNvSpPr/>
            <p:nvPr/>
          </p:nvSpPr>
          <p:spPr>
            <a:xfrm>
              <a:off x="7896583" y="2841434"/>
              <a:ext cx="1481158" cy="456459"/>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 name="Trapezoid 54">
              <a:extLst>
                <a:ext uri="{FF2B5EF4-FFF2-40B4-BE49-F238E27FC236}">
                  <a16:creationId xmlns:a16="http://schemas.microsoft.com/office/drawing/2014/main" id="{B33ADA63-7771-71AF-5508-B3D3075C3305}"/>
                </a:ext>
              </a:extLst>
            </p:cNvPr>
            <p:cNvSpPr/>
            <p:nvPr/>
          </p:nvSpPr>
          <p:spPr>
            <a:xfrm>
              <a:off x="2129705" y="2496755"/>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56" name="Trapezoid 55">
              <a:extLst>
                <a:ext uri="{FF2B5EF4-FFF2-40B4-BE49-F238E27FC236}">
                  <a16:creationId xmlns:a16="http://schemas.microsoft.com/office/drawing/2014/main" id="{F37BFA0A-18BE-1CA9-E3F2-9F370BECF9C2}"/>
                </a:ext>
              </a:extLst>
            </p:cNvPr>
            <p:cNvSpPr/>
            <p:nvPr/>
          </p:nvSpPr>
          <p:spPr>
            <a:xfrm>
              <a:off x="2129705" y="3353389"/>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cxnSp>
          <p:nvCxnSpPr>
            <p:cNvPr id="57" name="Straight Arrow Connector 56">
              <a:extLst>
                <a:ext uri="{FF2B5EF4-FFF2-40B4-BE49-F238E27FC236}">
                  <a16:creationId xmlns:a16="http://schemas.microsoft.com/office/drawing/2014/main" id="{3A5091FA-5CEA-9E35-64B9-1C452ADF8CA3}"/>
                </a:ext>
              </a:extLst>
            </p:cNvPr>
            <p:cNvCxnSpPr>
              <a:stCxn id="55" idx="2"/>
              <a:endCxn id="56" idx="0"/>
            </p:cNvCxnSpPr>
            <p:nvPr/>
          </p:nvCxnSpPr>
          <p:spPr>
            <a:xfrm>
              <a:off x="3543772" y="2907301"/>
              <a:ext cx="0" cy="446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Octagon 57">
              <a:extLst>
                <a:ext uri="{FF2B5EF4-FFF2-40B4-BE49-F238E27FC236}">
                  <a16:creationId xmlns:a16="http://schemas.microsoft.com/office/drawing/2014/main" id="{47E6F647-9C6F-BDCA-0CE0-9296CEC2CB32}"/>
                </a:ext>
              </a:extLst>
            </p:cNvPr>
            <p:cNvSpPr/>
            <p:nvPr/>
          </p:nvSpPr>
          <p:spPr>
            <a:xfrm>
              <a:off x="2373008" y="4263498"/>
              <a:ext cx="2369976" cy="338428"/>
            </a:xfrm>
            <a:prstGeom prst="octagon">
              <a:avLst>
                <a:gd name="adj" fmla="val 3267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59" name="TextBox 58">
              <a:extLst>
                <a:ext uri="{FF2B5EF4-FFF2-40B4-BE49-F238E27FC236}">
                  <a16:creationId xmlns:a16="http://schemas.microsoft.com/office/drawing/2014/main" id="{054190B1-B036-C20B-A185-182929BFA056}"/>
                </a:ext>
              </a:extLst>
            </p:cNvPr>
            <p:cNvSpPr txBox="1"/>
            <p:nvPr/>
          </p:nvSpPr>
          <p:spPr>
            <a:xfrm>
              <a:off x="3668990" y="3771571"/>
              <a:ext cx="359118" cy="5983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0" name="Trapezoid 59">
              <a:extLst>
                <a:ext uri="{FF2B5EF4-FFF2-40B4-BE49-F238E27FC236}">
                  <a16:creationId xmlns:a16="http://schemas.microsoft.com/office/drawing/2014/main" id="{8905C623-DEC5-72B4-CCAC-F464DDDB578B}"/>
                </a:ext>
              </a:extLst>
            </p:cNvPr>
            <p:cNvSpPr/>
            <p:nvPr/>
          </p:nvSpPr>
          <p:spPr>
            <a:xfrm>
              <a:off x="7223095" y="2070236"/>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61" name="Octagon 60">
              <a:extLst>
                <a:ext uri="{FF2B5EF4-FFF2-40B4-BE49-F238E27FC236}">
                  <a16:creationId xmlns:a16="http://schemas.microsoft.com/office/drawing/2014/main" id="{AF25CD8A-132A-E9D9-917C-2F9EE4B7751B}"/>
                </a:ext>
              </a:extLst>
            </p:cNvPr>
            <p:cNvSpPr/>
            <p:nvPr/>
          </p:nvSpPr>
          <p:spPr>
            <a:xfrm>
              <a:off x="7439497" y="4458588"/>
              <a:ext cx="2369976" cy="338428"/>
            </a:xfrm>
            <a:prstGeom prst="octagon">
              <a:avLst>
                <a:gd name="adj" fmla="val 3267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cxnSp>
          <p:nvCxnSpPr>
            <p:cNvPr id="62" name="Straight Arrow Connector 61">
              <a:extLst>
                <a:ext uri="{FF2B5EF4-FFF2-40B4-BE49-F238E27FC236}">
                  <a16:creationId xmlns:a16="http://schemas.microsoft.com/office/drawing/2014/main" id="{613AE450-98FA-3558-75F8-0F6485FEB0CE}"/>
                </a:ext>
              </a:extLst>
            </p:cNvPr>
            <p:cNvCxnSpPr>
              <a:stCxn id="60" idx="2"/>
              <a:endCxn id="54" idx="0"/>
            </p:cNvCxnSpPr>
            <p:nvPr/>
          </p:nvCxnSpPr>
          <p:spPr>
            <a:xfrm>
              <a:off x="8637162" y="2480782"/>
              <a:ext cx="0" cy="3606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CB05ADB-CF36-C0E1-D208-CE181D894616}"/>
                </a:ext>
              </a:extLst>
            </p:cNvPr>
            <p:cNvCxnSpPr/>
            <p:nvPr/>
          </p:nvCxnSpPr>
          <p:spPr>
            <a:xfrm>
              <a:off x="8622014" y="3297893"/>
              <a:ext cx="0" cy="3826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C7BAE58D-C17F-BF7B-5B5A-F77CA1DEB320}"/>
                </a:ext>
              </a:extLst>
            </p:cNvPr>
            <p:cNvCxnSpPr/>
            <p:nvPr/>
          </p:nvCxnSpPr>
          <p:spPr>
            <a:xfrm>
              <a:off x="8622013" y="3822799"/>
              <a:ext cx="1" cy="6270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Trapezoid 128">
              <a:extLst>
                <a:ext uri="{FF2B5EF4-FFF2-40B4-BE49-F238E27FC236}">
                  <a16:creationId xmlns:a16="http://schemas.microsoft.com/office/drawing/2014/main" id="{F7584125-ACDD-F047-1B06-618A069E0AA1}"/>
                </a:ext>
              </a:extLst>
            </p:cNvPr>
            <p:cNvSpPr/>
            <p:nvPr/>
          </p:nvSpPr>
          <p:spPr>
            <a:xfrm>
              <a:off x="7223095" y="3664235"/>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cxnSp>
          <p:nvCxnSpPr>
            <p:cNvPr id="130" name="Straight Arrow Connector 129">
              <a:extLst>
                <a:ext uri="{FF2B5EF4-FFF2-40B4-BE49-F238E27FC236}">
                  <a16:creationId xmlns:a16="http://schemas.microsoft.com/office/drawing/2014/main" id="{58EC516A-C2D0-3303-2750-33AD1514767E}"/>
                </a:ext>
              </a:extLst>
            </p:cNvPr>
            <p:cNvCxnSpPr/>
            <p:nvPr/>
          </p:nvCxnSpPr>
          <p:spPr>
            <a:xfrm flipV="1">
              <a:off x="4952141" y="2496755"/>
              <a:ext cx="2265256" cy="344679"/>
            </a:xfrm>
            <a:prstGeom prst="straightConnector1">
              <a:avLst/>
            </a:prstGeom>
            <a:noFill/>
            <a:ln w="38100">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1" name="Straight Arrow Connector 130">
              <a:extLst>
                <a:ext uri="{FF2B5EF4-FFF2-40B4-BE49-F238E27FC236}">
                  <a16:creationId xmlns:a16="http://schemas.microsoft.com/office/drawing/2014/main" id="{F0E3D986-B80A-ED40-BEAC-7B76FF9154DF}"/>
                </a:ext>
              </a:extLst>
            </p:cNvPr>
            <p:cNvCxnSpPr>
              <a:endCxn id="129" idx="1"/>
            </p:cNvCxnSpPr>
            <p:nvPr/>
          </p:nvCxnSpPr>
          <p:spPr>
            <a:xfrm>
              <a:off x="4791524" y="3514698"/>
              <a:ext cx="2629514" cy="354810"/>
            </a:xfrm>
            <a:prstGeom prst="straightConnector1">
              <a:avLst/>
            </a:prstGeom>
            <a:noFill/>
            <a:ln w="38100">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2" name="Straight Arrow Connector 131">
              <a:extLst>
                <a:ext uri="{FF2B5EF4-FFF2-40B4-BE49-F238E27FC236}">
                  <a16:creationId xmlns:a16="http://schemas.microsoft.com/office/drawing/2014/main" id="{6BD054BD-1D7A-007A-02C7-C2D0600848F9}"/>
                </a:ext>
              </a:extLst>
            </p:cNvPr>
            <p:cNvCxnSpPr/>
            <p:nvPr/>
          </p:nvCxnSpPr>
          <p:spPr>
            <a:xfrm>
              <a:off x="4791524" y="4436947"/>
              <a:ext cx="2620391" cy="171665"/>
            </a:xfrm>
            <a:prstGeom prst="straightConnector1">
              <a:avLst/>
            </a:prstGeom>
            <a:noFill/>
            <a:ln w="38100">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15" name="Right Arrow 129" descr=" 133">
            <a:extLst>
              <a:ext uri="{FF2B5EF4-FFF2-40B4-BE49-F238E27FC236}">
                <a16:creationId xmlns:a16="http://schemas.microsoft.com/office/drawing/2014/main" id="{4202355F-F902-75B9-2904-B1789B96A5C8}"/>
              </a:ext>
            </a:extLst>
          </p:cNvPr>
          <p:cNvSpPr/>
          <p:nvPr/>
        </p:nvSpPr>
        <p:spPr>
          <a:xfrm rot="5400000">
            <a:off x="2039635" y="3726448"/>
            <a:ext cx="307961"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4" name="TextBox 133" descr=" 134">
            <a:extLst>
              <a:ext uri="{FF2B5EF4-FFF2-40B4-BE49-F238E27FC236}">
                <a16:creationId xmlns:a16="http://schemas.microsoft.com/office/drawing/2014/main" id="{8B73897A-F440-4680-99B9-3ECEAB5D90C4}"/>
              </a:ext>
            </a:extLst>
          </p:cNvPr>
          <p:cNvSpPr txBox="1"/>
          <p:nvPr/>
        </p:nvSpPr>
        <p:spPr>
          <a:xfrm>
            <a:off x="-60684" y="6661494"/>
            <a:ext cx="71785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Ben-Nun, de Fine Licht,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Ziogas</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TH: Stateful Dataflow Multigraphs: A Data-Centric Model for High-Performance Parallel Programs, SC19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2" descr=" 1026">
            <a:extLst>
              <a:ext uri="{FF2B5EF4-FFF2-40B4-BE49-F238E27FC236}">
                <a16:creationId xmlns:a16="http://schemas.microsoft.com/office/drawing/2014/main" id="{B06E5AF6-9460-FDA6-F8B0-40EDB58ADA1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644" y="1344382"/>
            <a:ext cx="679113" cy="6873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5">
            <a:extLst>
              <a:ext uri="{FF2B5EF4-FFF2-40B4-BE49-F238E27FC236}">
                <a16:creationId xmlns:a16="http://schemas.microsoft.com/office/drawing/2014/main" id="{8913C18F-A166-1D52-C160-CAB80C6527A7}"/>
              </a:ext>
            </a:extLst>
          </p:cNvPr>
          <p:cNvSpPr txBox="1"/>
          <p:nvPr/>
        </p:nvSpPr>
        <p:spPr>
          <a:xfrm>
            <a:off x="830356" y="1380087"/>
            <a:ext cx="197316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Domain Scientist</a:t>
            </a:r>
          </a:p>
        </p:txBody>
      </p:sp>
      <p:sp>
        <p:nvSpPr>
          <p:cNvPr id="8" name="Rectangle: Rounded Corners 7" descr=" 135">
            <a:extLst>
              <a:ext uri="{FF2B5EF4-FFF2-40B4-BE49-F238E27FC236}">
                <a16:creationId xmlns:a16="http://schemas.microsoft.com/office/drawing/2014/main" id="{0F7C447F-163D-C022-B908-4CD67343ABA5}"/>
              </a:ext>
            </a:extLst>
          </p:cNvPr>
          <p:cNvSpPr/>
          <p:nvPr/>
        </p:nvSpPr>
        <p:spPr>
          <a:xfrm>
            <a:off x="2193616" y="2734384"/>
            <a:ext cx="1253842" cy="421179"/>
          </a:xfrm>
          <a:prstGeom prst="roundRect">
            <a:avLst>
              <a:gd name="adj" fmla="val 70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DSLs</a:t>
            </a:r>
          </a:p>
        </p:txBody>
      </p:sp>
      <p:pic>
        <p:nvPicPr>
          <p:cNvPr id="9" name="Picture 4" descr=" 1028">
            <a:extLst>
              <a:ext uri="{FF2B5EF4-FFF2-40B4-BE49-F238E27FC236}">
                <a16:creationId xmlns:a16="http://schemas.microsoft.com/office/drawing/2014/main" id="{E5872ED3-7EAD-9F81-567C-1891FDBD0A0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0335" y="2636351"/>
            <a:ext cx="1260695" cy="5675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 1030">
            <a:extLst>
              <a:ext uri="{FF2B5EF4-FFF2-40B4-BE49-F238E27FC236}">
                <a16:creationId xmlns:a16="http://schemas.microsoft.com/office/drawing/2014/main" id="{30777DA8-F1B7-8A8E-8CB9-68B30C39FE0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16637" y="2430220"/>
            <a:ext cx="609103" cy="6091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 136">
            <a:extLst>
              <a:ext uri="{FF2B5EF4-FFF2-40B4-BE49-F238E27FC236}">
                <a16:creationId xmlns:a16="http://schemas.microsoft.com/office/drawing/2014/main" id="{593EDD50-1F7F-3296-AAC8-16BE368652C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4880" y="3067800"/>
            <a:ext cx="1449240" cy="486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 137">
            <a:extLst>
              <a:ext uri="{FF2B5EF4-FFF2-40B4-BE49-F238E27FC236}">
                <a16:creationId xmlns:a16="http://schemas.microsoft.com/office/drawing/2014/main" id="{5311095E-C763-04B8-9BFB-3E2D51EBC27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t="37400" b="39290"/>
          <a:stretch/>
        </p:blipFill>
        <p:spPr bwMode="auto">
          <a:xfrm>
            <a:off x="2382405" y="3185240"/>
            <a:ext cx="1221815" cy="2848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 1032">
            <a:extLst>
              <a:ext uri="{FF2B5EF4-FFF2-40B4-BE49-F238E27FC236}">
                <a16:creationId xmlns:a16="http://schemas.microsoft.com/office/drawing/2014/main" id="{8ED0792D-3538-2D55-7C68-DEAE1F5C304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98878" y="2896597"/>
            <a:ext cx="1922317" cy="107649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descr=" 139">
            <a:extLst>
              <a:ext uri="{FF2B5EF4-FFF2-40B4-BE49-F238E27FC236}">
                <a16:creationId xmlns:a16="http://schemas.microsoft.com/office/drawing/2014/main" id="{66B0506A-1C81-7E11-D20C-2A8843ACAAB6}"/>
              </a:ext>
            </a:extLst>
          </p:cNvPr>
          <p:cNvSpPr/>
          <p:nvPr/>
        </p:nvSpPr>
        <p:spPr>
          <a:xfrm>
            <a:off x="980865" y="5507649"/>
            <a:ext cx="2240330" cy="919352"/>
          </a:xfrm>
          <a:prstGeom prst="roundRect">
            <a:avLst>
              <a:gd name="adj" fmla="val 70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SDFG Builder API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Multi-Level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Library Nodes</a:t>
            </a:r>
          </a:p>
        </p:txBody>
      </p:sp>
      <p:pic>
        <p:nvPicPr>
          <p:cNvPr id="17" name="Picture 10" descr=" 1034">
            <a:extLst>
              <a:ext uri="{FF2B5EF4-FFF2-40B4-BE49-F238E27FC236}">
                <a16:creationId xmlns:a16="http://schemas.microsoft.com/office/drawing/2014/main" id="{442BEF9A-B2DB-9549-9CC2-BCF313C157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8432" y="4176888"/>
            <a:ext cx="597655" cy="5976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descr=" 141">
            <a:extLst>
              <a:ext uri="{FF2B5EF4-FFF2-40B4-BE49-F238E27FC236}">
                <a16:creationId xmlns:a16="http://schemas.microsoft.com/office/drawing/2014/main" id="{7B23A7CA-6E8E-CAFB-2211-1CE6801EFC2A}"/>
              </a:ext>
            </a:extLst>
          </p:cNvPr>
          <p:cNvSpPr txBox="1"/>
          <p:nvPr/>
        </p:nvSpPr>
        <p:spPr>
          <a:xfrm>
            <a:off x="803412" y="4226691"/>
            <a:ext cx="196194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Applied Scientist</a:t>
            </a:r>
          </a:p>
        </p:txBody>
      </p:sp>
      <p:sp>
        <p:nvSpPr>
          <p:cNvPr id="19" name="TextBox 18" descr=" 6">
            <a:extLst>
              <a:ext uri="{FF2B5EF4-FFF2-40B4-BE49-F238E27FC236}">
                <a16:creationId xmlns:a16="http://schemas.microsoft.com/office/drawing/2014/main" id="{57784709-26E4-0E94-B234-E726B4036D5F}"/>
              </a:ext>
            </a:extLst>
          </p:cNvPr>
          <p:cNvSpPr txBox="1"/>
          <p:nvPr/>
        </p:nvSpPr>
        <p:spPr>
          <a:xfrm>
            <a:off x="739545" y="4736554"/>
            <a:ext cx="276684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translate DSL into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parametric dataflow graphs</a:t>
            </a:r>
          </a:p>
        </p:txBody>
      </p:sp>
      <p:pic>
        <p:nvPicPr>
          <p:cNvPr id="136" name="Picture 18" descr=" 1042">
            <a:extLst>
              <a:ext uri="{FF2B5EF4-FFF2-40B4-BE49-F238E27FC236}">
                <a16:creationId xmlns:a16="http://schemas.microsoft.com/office/drawing/2014/main" id="{75D56E59-A70B-133A-C5CA-B37E7509E7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07537" y="1337420"/>
            <a:ext cx="618824" cy="618824"/>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136" descr=" 144">
            <a:extLst>
              <a:ext uri="{FF2B5EF4-FFF2-40B4-BE49-F238E27FC236}">
                <a16:creationId xmlns:a16="http://schemas.microsoft.com/office/drawing/2014/main" id="{AE9AE6BC-4A44-B6ED-4D2B-3D9260AC36B7}"/>
              </a:ext>
            </a:extLst>
          </p:cNvPr>
          <p:cNvSpPr txBox="1"/>
          <p:nvPr/>
        </p:nvSpPr>
        <p:spPr>
          <a:xfrm>
            <a:off x="3978952" y="1343837"/>
            <a:ext cx="254909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Performance Engineer</a:t>
            </a:r>
          </a:p>
        </p:txBody>
      </p:sp>
      <p:pic>
        <p:nvPicPr>
          <p:cNvPr id="144" name="Picture 20" descr=" 1044">
            <a:extLst>
              <a:ext uri="{FF2B5EF4-FFF2-40B4-BE49-F238E27FC236}">
                <a16:creationId xmlns:a16="http://schemas.microsoft.com/office/drawing/2014/main" id="{D5FF1CF1-8B12-3A8C-3203-CECCE194849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796313" y="1399233"/>
            <a:ext cx="459689" cy="460115"/>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2" descr=" 1046">
            <a:extLst>
              <a:ext uri="{FF2B5EF4-FFF2-40B4-BE49-F238E27FC236}">
                <a16:creationId xmlns:a16="http://schemas.microsoft.com/office/drawing/2014/main" id="{5EDE8B06-BE93-7A70-DC94-AAF91926E8C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868308" y="1224067"/>
            <a:ext cx="810446" cy="810446"/>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4" descr=" 1048">
            <a:extLst>
              <a:ext uri="{FF2B5EF4-FFF2-40B4-BE49-F238E27FC236}">
                <a16:creationId xmlns:a16="http://schemas.microsoft.com/office/drawing/2014/main" id="{0AB02E17-B895-DFB4-7397-80FDBBEB51A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660396" y="1374349"/>
            <a:ext cx="449101" cy="474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6" descr=" 1050">
            <a:extLst>
              <a:ext uri="{FF2B5EF4-FFF2-40B4-BE49-F238E27FC236}">
                <a16:creationId xmlns:a16="http://schemas.microsoft.com/office/drawing/2014/main" id="{B0F50E7F-A5BA-66C6-F9EA-089497EE1D9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166240" y="1372293"/>
            <a:ext cx="534409" cy="534409"/>
          </a:xfrm>
          <a:prstGeom prst="rect">
            <a:avLst/>
          </a:prstGeom>
          <a:noFill/>
          <a:extLst>
            <a:ext uri="{909E8E84-426E-40DD-AFC4-6F175D3DCCD1}">
              <a14:hiddenFill xmlns:a14="http://schemas.microsoft.com/office/drawing/2010/main">
                <a:solidFill>
                  <a:srgbClr val="FFFFFF"/>
                </a:solidFill>
              </a14:hiddenFill>
            </a:ext>
          </a:extLst>
        </p:spPr>
      </p:pic>
      <p:sp>
        <p:nvSpPr>
          <p:cNvPr id="148" name="Rectangle: Rounded Corners 147" descr=" 146">
            <a:extLst>
              <a:ext uri="{FF2B5EF4-FFF2-40B4-BE49-F238E27FC236}">
                <a16:creationId xmlns:a16="http://schemas.microsoft.com/office/drawing/2014/main" id="{745C5D5B-7E28-15C3-BCD9-5473DBB84E1C}"/>
              </a:ext>
            </a:extLst>
          </p:cNvPr>
          <p:cNvSpPr/>
          <p:nvPr/>
        </p:nvSpPr>
        <p:spPr>
          <a:xfrm>
            <a:off x="9073408" y="2854861"/>
            <a:ext cx="2012876" cy="669783"/>
          </a:xfrm>
          <a:prstGeom prst="roundRect">
            <a:avLst>
              <a:gd name="adj" fmla="val 704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Specialized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Code Generation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Rectangle: Rounded Corners 148" descr=" 147">
            <a:extLst>
              <a:ext uri="{FF2B5EF4-FFF2-40B4-BE49-F238E27FC236}">
                <a16:creationId xmlns:a16="http://schemas.microsoft.com/office/drawing/2014/main" id="{A16D7D3C-18CC-DC16-4988-DC896ABF894A}"/>
              </a:ext>
            </a:extLst>
          </p:cNvPr>
          <p:cNvSpPr/>
          <p:nvPr/>
        </p:nvSpPr>
        <p:spPr>
          <a:xfrm>
            <a:off x="9523234" y="4014688"/>
            <a:ext cx="1694363" cy="484455"/>
          </a:xfrm>
          <a:prstGeom prst="roundRect">
            <a:avLst>
              <a:gd name="adj" fmla="val 704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CPU Code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Rectangle: Rounded Corners 149" descr=" 148">
            <a:extLst>
              <a:ext uri="{FF2B5EF4-FFF2-40B4-BE49-F238E27FC236}">
                <a16:creationId xmlns:a16="http://schemas.microsoft.com/office/drawing/2014/main" id="{D5AB9DDE-6D5A-C94B-19DA-4A2C67EBAC69}"/>
              </a:ext>
            </a:extLst>
          </p:cNvPr>
          <p:cNvSpPr/>
          <p:nvPr/>
        </p:nvSpPr>
        <p:spPr>
          <a:xfrm>
            <a:off x="9523234" y="4636579"/>
            <a:ext cx="1694363" cy="484455"/>
          </a:xfrm>
          <a:prstGeom prst="roundRect">
            <a:avLst>
              <a:gd name="adj" fmla="val 704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GPU Code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Rectangle: Rounded Corners 150" descr=" 149">
            <a:extLst>
              <a:ext uri="{FF2B5EF4-FFF2-40B4-BE49-F238E27FC236}">
                <a16:creationId xmlns:a16="http://schemas.microsoft.com/office/drawing/2014/main" id="{32090216-9D4D-771F-C456-105D46ED72B7}"/>
              </a:ext>
            </a:extLst>
          </p:cNvPr>
          <p:cNvSpPr/>
          <p:nvPr/>
        </p:nvSpPr>
        <p:spPr>
          <a:xfrm>
            <a:off x="9523234" y="5258470"/>
            <a:ext cx="1694363" cy="484455"/>
          </a:xfrm>
          <a:prstGeom prst="roundRect">
            <a:avLst>
              <a:gd name="adj" fmla="val 704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FPGA Code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Rectangle: Rounded Corners 151" descr=" 150">
            <a:extLst>
              <a:ext uri="{FF2B5EF4-FFF2-40B4-BE49-F238E27FC236}">
                <a16:creationId xmlns:a16="http://schemas.microsoft.com/office/drawing/2014/main" id="{E0B7ECB5-21BA-8EF2-6941-2992FD5E5F2F}"/>
              </a:ext>
            </a:extLst>
          </p:cNvPr>
          <p:cNvSpPr/>
          <p:nvPr/>
        </p:nvSpPr>
        <p:spPr>
          <a:xfrm rot="16200000">
            <a:off x="8354429" y="4636578"/>
            <a:ext cx="1728237" cy="484455"/>
          </a:xfrm>
          <a:prstGeom prst="roundRect">
            <a:avLst>
              <a:gd name="adj" fmla="val 7048"/>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Runtime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3" name="Speech Bubble: Rectangle with Corners Rounded 152" descr=" 8">
            <a:extLst>
              <a:ext uri="{FF2B5EF4-FFF2-40B4-BE49-F238E27FC236}">
                <a16:creationId xmlns:a16="http://schemas.microsoft.com/office/drawing/2014/main" id="{04709C5B-D5B6-2517-0416-96D6F9BAF99F}"/>
              </a:ext>
            </a:extLst>
          </p:cNvPr>
          <p:cNvSpPr/>
          <p:nvPr/>
        </p:nvSpPr>
        <p:spPr>
          <a:xfrm>
            <a:off x="191344" y="1372293"/>
            <a:ext cx="1058353" cy="848076"/>
          </a:xfrm>
          <a:prstGeom prst="wedgeRoundRectCallout">
            <a:avLst>
              <a:gd name="adj1" fmla="val 45766"/>
              <a:gd name="adj2" fmla="val 98440"/>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10s of SLOC</a:t>
            </a:r>
          </a:p>
        </p:txBody>
      </p:sp>
    </p:spTree>
    <p:extLst>
      <p:ext uri="{BB962C8B-B14F-4D97-AF65-F5344CB8AC3E}">
        <p14:creationId xmlns:p14="http://schemas.microsoft.com/office/powerpoint/2010/main" val="134831649"/>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Rounded Corners 137" descr=" 145">
            <a:extLst>
              <a:ext uri="{FF2B5EF4-FFF2-40B4-BE49-F238E27FC236}">
                <a16:creationId xmlns:a16="http://schemas.microsoft.com/office/drawing/2014/main" id="{F64A1E4E-BE2B-CCF5-618E-EBE3784E28B2}"/>
              </a:ext>
            </a:extLst>
          </p:cNvPr>
          <p:cNvSpPr/>
          <p:nvPr/>
        </p:nvSpPr>
        <p:spPr>
          <a:xfrm>
            <a:off x="8871002" y="1306903"/>
            <a:ext cx="2480664" cy="5276665"/>
          </a:xfrm>
          <a:prstGeom prst="roundRect">
            <a:avLst>
              <a:gd name="adj" fmla="val 7048"/>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Rounded Corners 19" descr=" 142">
            <a:extLst>
              <a:ext uri="{FF2B5EF4-FFF2-40B4-BE49-F238E27FC236}">
                <a16:creationId xmlns:a16="http://schemas.microsoft.com/office/drawing/2014/main" id="{20A640A7-0BE5-22C8-FCFF-5D1E5355BB38}"/>
              </a:ext>
            </a:extLst>
          </p:cNvPr>
          <p:cNvSpPr/>
          <p:nvPr/>
        </p:nvSpPr>
        <p:spPr>
          <a:xfrm>
            <a:off x="3915031" y="1306903"/>
            <a:ext cx="3297093" cy="5276665"/>
          </a:xfrm>
          <a:prstGeom prst="roundRect">
            <a:avLst>
              <a:gd name="adj" fmla="val 7048"/>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Rounded Corners 13" descr=" 138">
            <a:extLst>
              <a:ext uri="{FF2B5EF4-FFF2-40B4-BE49-F238E27FC236}">
                <a16:creationId xmlns:a16="http://schemas.microsoft.com/office/drawing/2014/main" id="{D554F905-DFF4-CD6C-D4F4-7F7C4A4ADC8A}"/>
              </a:ext>
            </a:extLst>
          </p:cNvPr>
          <p:cNvSpPr/>
          <p:nvPr/>
        </p:nvSpPr>
        <p:spPr>
          <a:xfrm>
            <a:off x="683526" y="4144297"/>
            <a:ext cx="2866993" cy="2439272"/>
          </a:xfrm>
          <a:prstGeom prst="roundRect">
            <a:avLst>
              <a:gd name="adj" fmla="val 704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Rounded Corners 2" descr=" 3">
            <a:extLst>
              <a:ext uri="{FF2B5EF4-FFF2-40B4-BE49-F238E27FC236}">
                <a16:creationId xmlns:a16="http://schemas.microsoft.com/office/drawing/2014/main" id="{4B2DCAA6-18A5-CBB8-242C-1224B29D9C9E}"/>
              </a:ext>
            </a:extLst>
          </p:cNvPr>
          <p:cNvSpPr/>
          <p:nvPr/>
        </p:nvSpPr>
        <p:spPr>
          <a:xfrm>
            <a:off x="703764" y="1306904"/>
            <a:ext cx="2866993" cy="2555464"/>
          </a:xfrm>
          <a:prstGeom prst="roundRect">
            <a:avLst>
              <a:gd name="adj" fmla="val 704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desc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1</a:t>
            </a:r>
          </a:p>
        </p:txBody>
      </p:sp>
      <p:sp>
        <p:nvSpPr>
          <p:cNvPr id="2" name="Title 1" descr=" 2"/>
          <p:cNvSpPr>
            <a:spLocks noGrp="1"/>
          </p:cNvSpPr>
          <p:nvPr>
            <p:ph type="title"/>
          </p:nvPr>
        </p:nvSpPr>
        <p:spPr/>
        <p:txBody>
          <a:bodyPr/>
          <a:lstStyle/>
          <a:p>
            <a:r>
              <a:rPr lang="en-US" dirty="0">
                <a:solidFill>
                  <a:srgbClr val="C00000"/>
                </a:solidFill>
              </a:rPr>
              <a:t>Performance Metaprogramming </a:t>
            </a:r>
            <a:r>
              <a:rPr lang="en-US" dirty="0"/>
              <a:t>for Performance Portability</a:t>
            </a:r>
          </a:p>
        </p:txBody>
      </p:sp>
      <p:sp>
        <p:nvSpPr>
          <p:cNvPr id="21" name="TextBox 20" descr=" 65">
            <a:extLst>
              <a:ext uri="{FF2B5EF4-FFF2-40B4-BE49-F238E27FC236}">
                <a16:creationId xmlns:a16="http://schemas.microsoft.com/office/drawing/2014/main" id="{97C74A4B-2129-A861-1904-C6396E25A8C3}"/>
              </a:ext>
            </a:extLst>
          </p:cNvPr>
          <p:cNvSpPr txBox="1"/>
          <p:nvPr/>
        </p:nvSpPr>
        <p:spPr>
          <a:xfrm>
            <a:off x="4325661" y="3557076"/>
            <a:ext cx="2563522"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Parametric Dataflow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Graphs (SDFG)</a:t>
            </a:r>
          </a:p>
        </p:txBody>
      </p:sp>
      <p:sp>
        <p:nvSpPr>
          <p:cNvPr id="22" name="TextBox 21" descr=" 66">
            <a:extLst>
              <a:ext uri="{FF2B5EF4-FFF2-40B4-BE49-F238E27FC236}">
                <a16:creationId xmlns:a16="http://schemas.microsoft.com/office/drawing/2014/main" id="{C2A873A0-91DD-7ED0-3DDE-65DE180CDBB2}"/>
              </a:ext>
            </a:extLst>
          </p:cNvPr>
          <p:cNvSpPr txBox="1"/>
          <p:nvPr/>
        </p:nvSpPr>
        <p:spPr>
          <a:xfrm>
            <a:off x="5999152" y="485114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descr=" 67">
                <a:extLst>
                  <a:ext uri="{FF2B5EF4-FFF2-40B4-BE49-F238E27FC236}">
                    <a16:creationId xmlns:a16="http://schemas.microsoft.com/office/drawing/2014/main" id="{14A5DBE8-59D8-547F-C9C8-F8B603010D13}"/>
                  </a:ext>
                </a:extLst>
              </p:cNvPr>
              <p:cNvSpPr txBox="1"/>
              <p:nvPr/>
            </p:nvSpPr>
            <p:spPr>
              <a:xfrm>
                <a:off x="1012372" y="1800890"/>
                <a:ext cx="1764842" cy="6190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𝑢</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𝑡</m:t>
                          </m:r>
                        </m:den>
                      </m:f>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𝑢</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m:t>
                      </m:r>
                    </m:oMath>
                  </m:oMathPara>
                </a14:m>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5" name="TextBox 4" descr=" 67">
                <a:extLst>
                  <a:ext uri="{FF2B5EF4-FFF2-40B4-BE49-F238E27FC236}">
                    <a16:creationId xmlns:a16="http://schemas.microsoft.com/office/drawing/2014/main" id="{14A5DBE8-59D8-547F-C9C8-F8B603010D13}"/>
                  </a:ext>
                </a:extLst>
              </p:cNvPr>
              <p:cNvSpPr txBox="1">
                <a:spLocks noRot="1" noChangeAspect="1" noMove="1" noResize="1" noEditPoints="1" noAdjustHandles="1" noChangeArrowheads="1" noChangeShapeType="1" noTextEdit="1"/>
              </p:cNvSpPr>
              <p:nvPr/>
            </p:nvSpPr>
            <p:spPr>
              <a:xfrm>
                <a:off x="1012372" y="1800890"/>
                <a:ext cx="1764842" cy="619016"/>
              </a:xfrm>
              <a:prstGeom prst="rect">
                <a:avLst/>
              </a:prstGeom>
              <a:blipFill>
                <a:blip r:embed="rId3"/>
                <a:stretch>
                  <a:fillRect/>
                </a:stretch>
              </a:blipFill>
            </p:spPr>
            <p:txBody>
              <a:bodyPr/>
              <a:lstStyle/>
              <a:p>
                <a:r>
                  <a:rPr lang="en-CH">
                    <a:noFill/>
                  </a:rPr>
                  <a:t> </a:t>
                </a:r>
              </a:p>
            </p:txBody>
          </p:sp>
        </mc:Fallback>
      </mc:AlternateContent>
      <p:sp>
        <p:nvSpPr>
          <p:cNvPr id="139" name="Right Arrow 62" descr=" 69">
            <a:extLst>
              <a:ext uri="{FF2B5EF4-FFF2-40B4-BE49-F238E27FC236}">
                <a16:creationId xmlns:a16="http://schemas.microsoft.com/office/drawing/2014/main" id="{C098371B-3BF3-78A0-37B3-0E986F5B20EA}"/>
              </a:ext>
            </a:extLst>
          </p:cNvPr>
          <p:cNvSpPr/>
          <p:nvPr/>
        </p:nvSpPr>
        <p:spPr>
          <a:xfrm>
            <a:off x="7284132" y="3433583"/>
            <a:ext cx="1553407"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3" name="Group 22" descr=" 70">
            <a:extLst>
              <a:ext uri="{FF2B5EF4-FFF2-40B4-BE49-F238E27FC236}">
                <a16:creationId xmlns:a16="http://schemas.microsoft.com/office/drawing/2014/main" id="{B1BA42EC-35BC-A1F9-8664-07C40D8FB9AE}"/>
              </a:ext>
            </a:extLst>
          </p:cNvPr>
          <p:cNvGrpSpPr/>
          <p:nvPr/>
        </p:nvGrpSpPr>
        <p:grpSpPr>
          <a:xfrm>
            <a:off x="4368913" y="1868651"/>
            <a:ext cx="2477011" cy="1585073"/>
            <a:chOff x="4521666" y="1133827"/>
            <a:chExt cx="3115082" cy="1993383"/>
          </a:xfrm>
        </p:grpSpPr>
        <p:sp>
          <p:nvSpPr>
            <p:cNvPr id="24" name="Trapezoid 23">
              <a:extLst>
                <a:ext uri="{FF2B5EF4-FFF2-40B4-BE49-F238E27FC236}">
                  <a16:creationId xmlns:a16="http://schemas.microsoft.com/office/drawing/2014/main" id="{8E5557A6-A0C4-54B7-DE62-D211B4355E1A}"/>
                </a:ext>
              </a:extLst>
            </p:cNvPr>
            <p:cNvSpPr/>
            <p:nvPr/>
          </p:nvSpPr>
          <p:spPr>
            <a:xfrm rot="10800000">
              <a:off x="5158682" y="2351575"/>
              <a:ext cx="796222"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Trapezoid 24">
              <a:extLst>
                <a:ext uri="{FF2B5EF4-FFF2-40B4-BE49-F238E27FC236}">
                  <a16:creationId xmlns:a16="http://schemas.microsoft.com/office/drawing/2014/main" id="{FC041709-34E0-92C4-0A40-A94E23F647C1}"/>
                </a:ext>
              </a:extLst>
            </p:cNvPr>
            <p:cNvSpPr/>
            <p:nvPr/>
          </p:nvSpPr>
          <p:spPr>
            <a:xfrm>
              <a:off x="6203509" y="1583495"/>
              <a:ext cx="1433239"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 name="Round Single Corner Rectangle 66">
              <a:extLst>
                <a:ext uri="{FF2B5EF4-FFF2-40B4-BE49-F238E27FC236}">
                  <a16:creationId xmlns:a16="http://schemas.microsoft.com/office/drawing/2014/main" id="{1DC86A03-027F-AE49-484C-3EAEDEB1E7CA}"/>
                </a:ext>
              </a:extLst>
            </p:cNvPr>
            <p:cNvSpPr/>
            <p:nvPr/>
          </p:nvSpPr>
          <p:spPr>
            <a:xfrm>
              <a:off x="6280173" y="1999199"/>
              <a:ext cx="1274932" cy="215219"/>
            </a:xfrm>
            <a:prstGeom prst="round1Rect">
              <a:avLst>
                <a:gd name="adj" fmla="val 0"/>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 name="Trapezoid 26">
              <a:extLst>
                <a:ext uri="{FF2B5EF4-FFF2-40B4-BE49-F238E27FC236}">
                  <a16:creationId xmlns:a16="http://schemas.microsoft.com/office/drawing/2014/main" id="{DC2757FE-D166-F45A-E7BA-E289462DE195}"/>
                </a:ext>
              </a:extLst>
            </p:cNvPr>
            <p:cNvSpPr/>
            <p:nvPr/>
          </p:nvSpPr>
          <p:spPr>
            <a:xfrm rot="10800000">
              <a:off x="6203509" y="2350696"/>
              <a:ext cx="1433239"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 name="Oval 27">
              <a:extLst>
                <a:ext uri="{FF2B5EF4-FFF2-40B4-BE49-F238E27FC236}">
                  <a16:creationId xmlns:a16="http://schemas.microsoft.com/office/drawing/2014/main" id="{3018133B-56EE-A2CB-546B-2CA0D296F5E6}"/>
                </a:ext>
              </a:extLst>
            </p:cNvPr>
            <p:cNvSpPr/>
            <p:nvPr/>
          </p:nvSpPr>
          <p:spPr>
            <a:xfrm flipH="1">
              <a:off x="5884563" y="1133827"/>
              <a:ext cx="337878" cy="337878"/>
            </a:xfrm>
            <a:prstGeom prst="ellips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 name="Oval 28">
              <a:extLst>
                <a:ext uri="{FF2B5EF4-FFF2-40B4-BE49-F238E27FC236}">
                  <a16:creationId xmlns:a16="http://schemas.microsoft.com/office/drawing/2014/main" id="{061958D7-9E35-CE93-4B51-B8F6701D9301}"/>
                </a:ext>
              </a:extLst>
            </p:cNvPr>
            <p:cNvSpPr/>
            <p:nvPr/>
          </p:nvSpPr>
          <p:spPr>
            <a:xfrm flipH="1">
              <a:off x="5884563" y="2789332"/>
              <a:ext cx="337878" cy="337878"/>
            </a:xfrm>
            <a:prstGeom prst="ellips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30" name="Curved Connector 70">
              <a:extLst>
                <a:ext uri="{FF2B5EF4-FFF2-40B4-BE49-F238E27FC236}">
                  <a16:creationId xmlns:a16="http://schemas.microsoft.com/office/drawing/2014/main" id="{B78EAA57-FA4B-48B6-B68E-E274AF2C67AC}"/>
                </a:ext>
              </a:extLst>
            </p:cNvPr>
            <p:cNvCxnSpPr>
              <a:stCxn id="27" idx="0"/>
              <a:endCxn id="29" idx="2"/>
            </p:cNvCxnSpPr>
            <p:nvPr/>
          </p:nvCxnSpPr>
          <p:spPr>
            <a:xfrm rot="5400000">
              <a:off x="6400594" y="2438737"/>
              <a:ext cx="341382" cy="697687"/>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1" name="Curved Connector 71">
              <a:extLst>
                <a:ext uri="{FF2B5EF4-FFF2-40B4-BE49-F238E27FC236}">
                  <a16:creationId xmlns:a16="http://schemas.microsoft.com/office/drawing/2014/main" id="{8466B36B-F71E-C7F6-5D83-20B8F92A2BC5}"/>
                </a:ext>
              </a:extLst>
            </p:cNvPr>
            <p:cNvCxnSpPr>
              <a:stCxn id="24" idx="0"/>
              <a:endCxn id="29" idx="6"/>
            </p:cNvCxnSpPr>
            <p:nvPr/>
          </p:nvCxnSpPr>
          <p:spPr>
            <a:xfrm rot="16200000" flipH="1">
              <a:off x="5550427" y="2624134"/>
              <a:ext cx="340503" cy="327770"/>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2" name="Curved Connector 72">
              <a:extLst>
                <a:ext uri="{FF2B5EF4-FFF2-40B4-BE49-F238E27FC236}">
                  <a16:creationId xmlns:a16="http://schemas.microsoft.com/office/drawing/2014/main" id="{087F5C10-9CD0-C5E7-3D7D-EE934120C3E5}"/>
                </a:ext>
              </a:extLst>
            </p:cNvPr>
            <p:cNvCxnSpPr>
              <a:stCxn id="28" idx="6"/>
              <a:endCxn id="40" idx="0"/>
            </p:cNvCxnSpPr>
            <p:nvPr/>
          </p:nvCxnSpPr>
          <p:spPr>
            <a:xfrm rot="10800000" flipV="1">
              <a:off x="5238287" y="1302765"/>
              <a:ext cx="646277" cy="281609"/>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3" name="Curved Connector 73">
              <a:extLst>
                <a:ext uri="{FF2B5EF4-FFF2-40B4-BE49-F238E27FC236}">
                  <a16:creationId xmlns:a16="http://schemas.microsoft.com/office/drawing/2014/main" id="{DBC201F5-29F3-6901-B255-853C0AE1915F}"/>
                </a:ext>
              </a:extLst>
            </p:cNvPr>
            <p:cNvCxnSpPr>
              <a:stCxn id="28" idx="2"/>
              <a:endCxn id="25" idx="0"/>
            </p:cNvCxnSpPr>
            <p:nvPr/>
          </p:nvCxnSpPr>
          <p:spPr>
            <a:xfrm>
              <a:off x="6222441" y="1302766"/>
              <a:ext cx="697688" cy="280729"/>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4" name="Straight Arrow Connector 33">
              <a:extLst>
                <a:ext uri="{FF2B5EF4-FFF2-40B4-BE49-F238E27FC236}">
                  <a16:creationId xmlns:a16="http://schemas.microsoft.com/office/drawing/2014/main" id="{EBCE85FB-22E1-11CE-4D0C-921D044691AD}"/>
                </a:ext>
              </a:extLst>
            </p:cNvPr>
            <p:cNvCxnSpPr>
              <a:endCxn id="26" idx="0"/>
            </p:cNvCxnSpPr>
            <p:nvPr/>
          </p:nvCxnSpPr>
          <p:spPr>
            <a:xfrm>
              <a:off x="6917639" y="1849688"/>
              <a:ext cx="0" cy="149511"/>
            </a:xfrm>
            <a:prstGeom prst="straightConnector1">
              <a:avLst/>
            </a:prstGeom>
            <a:noFill/>
            <a:ln w="19050" cap="rnd" cmpd="sng" algn="ctr">
              <a:solidFill>
                <a:sysClr val="windowText" lastClr="000000"/>
              </a:solidFill>
              <a:prstDash val="solid"/>
              <a:headEnd type="none" w="med" len="med"/>
              <a:tailEnd type="triangle"/>
            </a:ln>
            <a:effectLst/>
          </p:spPr>
        </p:cxnSp>
        <p:cxnSp>
          <p:nvCxnSpPr>
            <p:cNvPr id="35" name="Straight Arrow Connector 34">
              <a:extLst>
                <a:ext uri="{FF2B5EF4-FFF2-40B4-BE49-F238E27FC236}">
                  <a16:creationId xmlns:a16="http://schemas.microsoft.com/office/drawing/2014/main" id="{C8FB8021-0EA8-D588-BDCE-AE91CE4140BE}"/>
                </a:ext>
              </a:extLst>
            </p:cNvPr>
            <p:cNvCxnSpPr>
              <a:stCxn id="26" idx="2"/>
              <a:endCxn id="27" idx="2"/>
            </p:cNvCxnSpPr>
            <p:nvPr/>
          </p:nvCxnSpPr>
          <p:spPr>
            <a:xfrm>
              <a:off x="6917639" y="2214418"/>
              <a:ext cx="2489" cy="136278"/>
            </a:xfrm>
            <a:prstGeom prst="straightConnector1">
              <a:avLst/>
            </a:prstGeom>
            <a:noFill/>
            <a:ln w="19050" cap="rnd" cmpd="sng" algn="ctr">
              <a:solidFill>
                <a:sysClr val="windowText" lastClr="000000"/>
              </a:solidFill>
              <a:prstDash val="solid"/>
              <a:headEnd type="none" w="med" len="med"/>
              <a:tailEnd type="triangle"/>
            </a:ln>
            <a:effectLst/>
          </p:spPr>
        </p:cxnSp>
        <p:cxnSp>
          <p:nvCxnSpPr>
            <p:cNvPr id="36" name="Curved Connector 76">
              <a:extLst>
                <a:ext uri="{FF2B5EF4-FFF2-40B4-BE49-F238E27FC236}">
                  <a16:creationId xmlns:a16="http://schemas.microsoft.com/office/drawing/2014/main" id="{99B8F660-FBBA-837A-3FE3-9A2B1F7557C6}"/>
                </a:ext>
              </a:extLst>
            </p:cNvPr>
            <p:cNvCxnSpPr/>
            <p:nvPr/>
          </p:nvCxnSpPr>
          <p:spPr>
            <a:xfrm>
              <a:off x="5304239" y="1767040"/>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cxnSp>
          <p:nvCxnSpPr>
            <p:cNvPr id="37" name="Curved Connector 77">
              <a:extLst>
                <a:ext uri="{FF2B5EF4-FFF2-40B4-BE49-F238E27FC236}">
                  <a16:creationId xmlns:a16="http://schemas.microsoft.com/office/drawing/2014/main" id="{E777FA5F-A7EE-67B3-4C2F-D46D0E352289}"/>
                </a:ext>
              </a:extLst>
            </p:cNvPr>
            <p:cNvCxnSpPr/>
            <p:nvPr/>
          </p:nvCxnSpPr>
          <p:spPr>
            <a:xfrm>
              <a:off x="5158683" y="1767040"/>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cxnSp>
          <p:nvCxnSpPr>
            <p:cNvPr id="38" name="Curved Connector 78">
              <a:extLst>
                <a:ext uri="{FF2B5EF4-FFF2-40B4-BE49-F238E27FC236}">
                  <a16:creationId xmlns:a16="http://schemas.microsoft.com/office/drawing/2014/main" id="{EF083725-87EF-1C1A-5437-F5CCE059B0AB}"/>
                </a:ext>
              </a:extLst>
            </p:cNvPr>
            <p:cNvCxnSpPr/>
            <p:nvPr/>
          </p:nvCxnSpPr>
          <p:spPr>
            <a:xfrm flipH="1">
              <a:off x="5031700" y="1769464"/>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cxnSp>
          <p:nvCxnSpPr>
            <p:cNvPr id="39" name="Curved Connector 79">
              <a:extLst>
                <a:ext uri="{FF2B5EF4-FFF2-40B4-BE49-F238E27FC236}">
                  <a16:creationId xmlns:a16="http://schemas.microsoft.com/office/drawing/2014/main" id="{9858648E-FA0B-DCCE-9F12-1C06B670A10C}"/>
                </a:ext>
              </a:extLst>
            </p:cNvPr>
            <p:cNvCxnSpPr/>
            <p:nvPr/>
          </p:nvCxnSpPr>
          <p:spPr>
            <a:xfrm flipH="1">
              <a:off x="4886144" y="1769464"/>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sp>
          <p:nvSpPr>
            <p:cNvPr id="40" name="Trapezoid 39">
              <a:extLst>
                <a:ext uri="{FF2B5EF4-FFF2-40B4-BE49-F238E27FC236}">
                  <a16:creationId xmlns:a16="http://schemas.microsoft.com/office/drawing/2014/main" id="{8214E22C-6941-FEA4-3EBA-5689A5AAAF06}"/>
                </a:ext>
              </a:extLst>
            </p:cNvPr>
            <p:cNvSpPr/>
            <p:nvPr/>
          </p:nvSpPr>
          <p:spPr>
            <a:xfrm>
              <a:off x="4521666" y="1584375"/>
              <a:ext cx="1433239"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 name="Oval 40">
              <a:extLst>
                <a:ext uri="{FF2B5EF4-FFF2-40B4-BE49-F238E27FC236}">
                  <a16:creationId xmlns:a16="http://schemas.microsoft.com/office/drawing/2014/main" id="{615057F2-862F-BA07-42F4-10FF6DBFA332}"/>
                </a:ext>
              </a:extLst>
            </p:cNvPr>
            <p:cNvSpPr/>
            <p:nvPr/>
          </p:nvSpPr>
          <p:spPr>
            <a:xfrm flipH="1">
              <a:off x="4606493" y="2765318"/>
              <a:ext cx="337878" cy="337878"/>
            </a:xfrm>
            <a:prstGeom prst="ellips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 name="Isosceles Triangle 41">
              <a:extLst>
                <a:ext uri="{FF2B5EF4-FFF2-40B4-BE49-F238E27FC236}">
                  <a16:creationId xmlns:a16="http://schemas.microsoft.com/office/drawing/2014/main" id="{590E9550-1D74-941D-A407-79B252509B56}"/>
                </a:ext>
              </a:extLst>
            </p:cNvPr>
            <p:cNvSpPr/>
            <p:nvPr/>
          </p:nvSpPr>
          <p:spPr>
            <a:xfrm rot="10800000">
              <a:off x="4526365" y="2347479"/>
              <a:ext cx="500871" cy="269409"/>
            </a:xfrm>
            <a:prstGeom prst="triangl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3" name="Curved Connector 83">
              <a:extLst>
                <a:ext uri="{FF2B5EF4-FFF2-40B4-BE49-F238E27FC236}">
                  <a16:creationId xmlns:a16="http://schemas.microsoft.com/office/drawing/2014/main" id="{20C1DCA3-052D-2AFD-216E-28FB825D8D91}"/>
                </a:ext>
              </a:extLst>
            </p:cNvPr>
            <p:cNvCxnSpPr>
              <a:stCxn id="45" idx="2"/>
              <a:endCxn id="42" idx="3"/>
            </p:cNvCxnSpPr>
            <p:nvPr/>
          </p:nvCxnSpPr>
          <p:spPr>
            <a:xfrm rot="5400000">
              <a:off x="4940208" y="2051890"/>
              <a:ext cx="132181" cy="458996"/>
            </a:xfrm>
            <a:prstGeom prst="curvedConnector3">
              <a:avLst>
                <a:gd name="adj1" fmla="val -3216"/>
              </a:avLst>
            </a:prstGeom>
            <a:noFill/>
            <a:ln w="19050" cap="rnd" cmpd="sng" algn="ctr">
              <a:solidFill>
                <a:sysClr val="windowText" lastClr="000000"/>
              </a:solidFill>
              <a:prstDash val="solid"/>
              <a:headEnd type="none" w="med" len="med"/>
              <a:tailEnd type="triangle"/>
            </a:ln>
            <a:effectLst/>
          </p:spPr>
        </p:cxnSp>
        <p:cxnSp>
          <p:nvCxnSpPr>
            <p:cNvPr id="44" name="Curved Connector 84">
              <a:extLst>
                <a:ext uri="{FF2B5EF4-FFF2-40B4-BE49-F238E27FC236}">
                  <a16:creationId xmlns:a16="http://schemas.microsoft.com/office/drawing/2014/main" id="{C4D37ED7-95A1-9457-E480-91336AF6EEDE}"/>
                </a:ext>
              </a:extLst>
            </p:cNvPr>
            <p:cNvCxnSpPr>
              <a:endCxn id="24" idx="2"/>
            </p:cNvCxnSpPr>
            <p:nvPr/>
          </p:nvCxnSpPr>
          <p:spPr>
            <a:xfrm>
              <a:off x="5235797" y="2214418"/>
              <a:ext cx="320996" cy="137157"/>
            </a:xfrm>
            <a:prstGeom prst="curvedConnector2">
              <a:avLst/>
            </a:prstGeom>
            <a:noFill/>
            <a:ln w="19050" cap="rnd" cmpd="sng" algn="ctr">
              <a:solidFill>
                <a:sysClr val="windowText" lastClr="000000"/>
              </a:solidFill>
              <a:prstDash val="solid"/>
              <a:headEnd type="none" w="med" len="med"/>
              <a:tailEnd type="triangle"/>
            </a:ln>
            <a:effectLst/>
          </p:spPr>
        </p:cxnSp>
        <p:sp>
          <p:nvSpPr>
            <p:cNvPr id="45" name="Round Single Corner Rectangle 85">
              <a:extLst>
                <a:ext uri="{FF2B5EF4-FFF2-40B4-BE49-F238E27FC236}">
                  <a16:creationId xmlns:a16="http://schemas.microsoft.com/office/drawing/2014/main" id="{D226F23A-2BB7-5E0C-4875-9E0C1BE00D09}"/>
                </a:ext>
              </a:extLst>
            </p:cNvPr>
            <p:cNvSpPr/>
            <p:nvPr/>
          </p:nvSpPr>
          <p:spPr>
            <a:xfrm>
              <a:off x="4598330" y="2000079"/>
              <a:ext cx="1274932" cy="215219"/>
            </a:xfrm>
            <a:prstGeom prst="round1Rect">
              <a:avLst>
                <a:gd name="adj" fmla="val 0"/>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6" name="Straight Arrow Connector 45">
              <a:extLst>
                <a:ext uri="{FF2B5EF4-FFF2-40B4-BE49-F238E27FC236}">
                  <a16:creationId xmlns:a16="http://schemas.microsoft.com/office/drawing/2014/main" id="{25883E2B-BB84-EDDF-B618-DCE35A9A1A61}"/>
                </a:ext>
              </a:extLst>
            </p:cNvPr>
            <p:cNvCxnSpPr>
              <a:stCxn id="42" idx="0"/>
              <a:endCxn id="41" idx="0"/>
            </p:cNvCxnSpPr>
            <p:nvPr/>
          </p:nvCxnSpPr>
          <p:spPr>
            <a:xfrm flipH="1">
              <a:off x="4775432" y="2616888"/>
              <a:ext cx="1368" cy="148430"/>
            </a:xfrm>
            <a:prstGeom prst="straightConnector1">
              <a:avLst/>
            </a:prstGeom>
            <a:noFill/>
            <a:ln w="19050" cap="rnd" cmpd="sng" algn="ctr">
              <a:solidFill>
                <a:sysClr val="windowText" lastClr="000000"/>
              </a:solidFill>
              <a:prstDash val="solid"/>
              <a:headEnd type="none" w="med" len="med"/>
              <a:tailEnd type="triangle"/>
            </a:ln>
            <a:effectLst/>
          </p:spPr>
        </p:cxnSp>
      </p:grpSp>
      <p:sp>
        <p:nvSpPr>
          <p:cNvPr id="47" name="Right Arrow 89" descr=" 96">
            <a:extLst>
              <a:ext uri="{FF2B5EF4-FFF2-40B4-BE49-F238E27FC236}">
                <a16:creationId xmlns:a16="http://schemas.microsoft.com/office/drawing/2014/main" id="{CA7CFFC4-4317-4031-B9D3-10BC6D3EBBA3}"/>
              </a:ext>
            </a:extLst>
          </p:cNvPr>
          <p:cNvSpPr/>
          <p:nvPr/>
        </p:nvSpPr>
        <p:spPr>
          <a:xfrm>
            <a:off x="3611724" y="5023293"/>
            <a:ext cx="307961"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8" name="TextBox 47" descr=" 99">
            <a:extLst>
              <a:ext uri="{FF2B5EF4-FFF2-40B4-BE49-F238E27FC236}">
                <a16:creationId xmlns:a16="http://schemas.microsoft.com/office/drawing/2014/main" id="{3A9E3F29-E6EB-0428-72AF-847849504F53}"/>
              </a:ext>
            </a:extLst>
          </p:cNvPr>
          <p:cNvSpPr txBox="1"/>
          <p:nvPr/>
        </p:nvSpPr>
        <p:spPr>
          <a:xfrm>
            <a:off x="4110147" y="5889466"/>
            <a:ext cx="2874826"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Graph Transformations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(API, Interactive)</a:t>
            </a:r>
          </a:p>
        </p:txBody>
      </p:sp>
      <p:sp>
        <p:nvSpPr>
          <p:cNvPr id="140" name="Right Arrow 94" descr=" 100">
            <a:extLst>
              <a:ext uri="{FF2B5EF4-FFF2-40B4-BE49-F238E27FC236}">
                <a16:creationId xmlns:a16="http://schemas.microsoft.com/office/drawing/2014/main" id="{D779FD9E-9E54-63F1-2D28-3B174C1214EA}"/>
              </a:ext>
            </a:extLst>
          </p:cNvPr>
          <p:cNvSpPr/>
          <p:nvPr/>
        </p:nvSpPr>
        <p:spPr>
          <a:xfrm flipH="1">
            <a:off x="7284133" y="3968852"/>
            <a:ext cx="1553406"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1" name="TextBox 140" descr=" 102">
            <a:extLst>
              <a:ext uri="{FF2B5EF4-FFF2-40B4-BE49-F238E27FC236}">
                <a16:creationId xmlns:a16="http://schemas.microsoft.com/office/drawing/2014/main" id="{856BDC02-173C-3BE6-8F60-D76140CEA739}"/>
              </a:ext>
            </a:extLst>
          </p:cNvPr>
          <p:cNvSpPr txBox="1"/>
          <p:nvPr/>
        </p:nvSpPr>
        <p:spPr>
          <a:xfrm>
            <a:off x="7325981" y="2891274"/>
            <a:ext cx="142686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Transformed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Dataflow</a:t>
            </a:r>
          </a:p>
        </p:txBody>
      </p:sp>
      <p:sp>
        <p:nvSpPr>
          <p:cNvPr id="142" name="TextBox 141" descr=" 103">
            <a:extLst>
              <a:ext uri="{FF2B5EF4-FFF2-40B4-BE49-F238E27FC236}">
                <a16:creationId xmlns:a16="http://schemas.microsoft.com/office/drawing/2014/main" id="{73448EC2-CB92-3087-394F-5E69A6FD499B}"/>
              </a:ext>
            </a:extLst>
          </p:cNvPr>
          <p:cNvSpPr txBox="1"/>
          <p:nvPr/>
        </p:nvSpPr>
        <p:spPr>
          <a:xfrm>
            <a:off x="7334819" y="4558761"/>
            <a:ext cx="143821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Performance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Results</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3" name="TextBox 142" descr=" 104">
            <a:extLst>
              <a:ext uri="{FF2B5EF4-FFF2-40B4-BE49-F238E27FC236}">
                <a16:creationId xmlns:a16="http://schemas.microsoft.com/office/drawing/2014/main" id="{6CF62833-6E04-D54B-537B-DFD8073F3639}"/>
              </a:ext>
            </a:extLst>
          </p:cNvPr>
          <p:cNvSpPr txBox="1"/>
          <p:nvPr/>
        </p:nvSpPr>
        <p:spPr>
          <a:xfrm>
            <a:off x="8901382" y="5850937"/>
            <a:ext cx="235692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 code generation/runtime</a:t>
            </a:r>
          </a:p>
        </p:txBody>
      </p:sp>
      <p:grpSp>
        <p:nvGrpSpPr>
          <p:cNvPr id="49" name="Group 48" descr=" 107">
            <a:extLst>
              <a:ext uri="{FF2B5EF4-FFF2-40B4-BE49-F238E27FC236}">
                <a16:creationId xmlns:a16="http://schemas.microsoft.com/office/drawing/2014/main" id="{5537026D-A088-855F-8048-CD3CC216911F}"/>
              </a:ext>
            </a:extLst>
          </p:cNvPr>
          <p:cNvGrpSpPr/>
          <p:nvPr/>
        </p:nvGrpSpPr>
        <p:grpSpPr>
          <a:xfrm>
            <a:off x="3979355" y="4446781"/>
            <a:ext cx="3162311" cy="1369076"/>
            <a:chOff x="1831512" y="1299726"/>
            <a:chExt cx="8421456" cy="3645948"/>
          </a:xfrm>
        </p:grpSpPr>
        <p:sp>
          <p:nvSpPr>
            <p:cNvPr id="50" name="Rectangle 49">
              <a:extLst>
                <a:ext uri="{FF2B5EF4-FFF2-40B4-BE49-F238E27FC236}">
                  <a16:creationId xmlns:a16="http://schemas.microsoft.com/office/drawing/2014/main" id="{84CF7F9B-A7F0-71C8-1ADF-9CF4AB057D1F}"/>
                </a:ext>
              </a:extLst>
            </p:cNvPr>
            <p:cNvSpPr/>
            <p:nvPr/>
          </p:nvSpPr>
          <p:spPr>
            <a:xfrm>
              <a:off x="1955158" y="1595822"/>
              <a:ext cx="3269953" cy="3349852"/>
            </a:xfrm>
            <a:prstGeom prst="rect">
              <a:avLst/>
            </a:prstGeom>
            <a:solidFill>
              <a:srgbClr val="E2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38A7402-1E43-7880-96F9-9720EC516FFB}"/>
                    </a:ext>
                  </a:extLst>
                </p:cNvPr>
                <p:cNvSpPr txBox="1"/>
                <p:nvPr/>
              </p:nvSpPr>
              <p:spPr>
                <a:xfrm>
                  <a:off x="1831512" y="1299726"/>
                  <a:ext cx="863823" cy="89747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𝑳</m:t>
                        </m:r>
                      </m:oMath>
                    </m:oMathPara>
                  </a14:m>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51" name="TextBox 50">
                  <a:extLst>
                    <a:ext uri="{FF2B5EF4-FFF2-40B4-BE49-F238E27FC236}">
                      <a16:creationId xmlns:a16="http://schemas.microsoft.com/office/drawing/2014/main" id="{838A7402-1E43-7880-96F9-9720EC516FFB}"/>
                    </a:ext>
                  </a:extLst>
                </p:cNvPr>
                <p:cNvSpPr txBox="1">
                  <a:spLocks noRot="1" noChangeAspect="1" noMove="1" noResize="1" noEditPoints="1" noAdjustHandles="1" noChangeArrowheads="1" noChangeShapeType="1" noTextEdit="1"/>
                </p:cNvSpPr>
                <p:nvPr/>
              </p:nvSpPr>
              <p:spPr>
                <a:xfrm>
                  <a:off x="1831512" y="1299726"/>
                  <a:ext cx="863823" cy="897479"/>
                </a:xfrm>
                <a:prstGeom prst="rect">
                  <a:avLst/>
                </a:prstGeom>
                <a:blipFill>
                  <a:blip r:embed="rId4"/>
                  <a:stretch>
                    <a:fillRect l="-5660" r="-13208" b="-32143"/>
                  </a:stretch>
                </a:blipFill>
              </p:spPr>
              <p:txBody>
                <a:bodyPr/>
                <a:lstStyle/>
                <a:p>
                  <a:r>
                    <a:rPr lang="en-CH">
                      <a:noFill/>
                    </a:rPr>
                    <a:t> </a:t>
                  </a:r>
                </a:p>
              </p:txBody>
            </p:sp>
          </mc:Fallback>
        </mc:AlternateContent>
        <p:grpSp>
          <p:nvGrpSpPr>
            <p:cNvPr id="52" name="Group 51">
              <a:extLst>
                <a:ext uri="{FF2B5EF4-FFF2-40B4-BE49-F238E27FC236}">
                  <a16:creationId xmlns:a16="http://schemas.microsoft.com/office/drawing/2014/main" id="{099DD120-BA72-C976-2A53-180242266FA3}"/>
                </a:ext>
              </a:extLst>
            </p:cNvPr>
            <p:cNvGrpSpPr/>
            <p:nvPr/>
          </p:nvGrpSpPr>
          <p:grpSpPr>
            <a:xfrm>
              <a:off x="6373091" y="1300682"/>
              <a:ext cx="3879877" cy="3644992"/>
              <a:chOff x="6474289" y="774807"/>
              <a:chExt cx="3598351" cy="3369811"/>
            </a:xfrm>
          </p:grpSpPr>
          <p:sp>
            <p:nvSpPr>
              <p:cNvPr id="133" name="Rectangle 132">
                <a:extLst>
                  <a:ext uri="{FF2B5EF4-FFF2-40B4-BE49-F238E27FC236}">
                    <a16:creationId xmlns:a16="http://schemas.microsoft.com/office/drawing/2014/main" id="{1D239997-508A-BB1D-D698-1D03C42204A2}"/>
                  </a:ext>
                </a:extLst>
              </p:cNvPr>
              <p:cNvSpPr/>
              <p:nvPr/>
            </p:nvSpPr>
            <p:spPr>
              <a:xfrm>
                <a:off x="6641816" y="1047665"/>
                <a:ext cx="3430824" cy="3096953"/>
              </a:xfrm>
              <a:prstGeom prst="rect">
                <a:avLst/>
              </a:prstGeom>
              <a:solidFill>
                <a:srgbClr val="E2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BC637E58-E9C9-0604-7155-4D878D6B9050}"/>
                      </a:ext>
                    </a:extLst>
                  </p:cNvPr>
                  <p:cNvSpPr txBox="1"/>
                  <p:nvPr/>
                </p:nvSpPr>
                <p:spPr>
                  <a:xfrm>
                    <a:off x="6474289" y="774807"/>
                    <a:ext cx="873396" cy="8297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𝑹</m:t>
                          </m:r>
                        </m:oMath>
                      </m:oMathPara>
                    </a14:m>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135" name="TextBox 134">
                    <a:extLst>
                      <a:ext uri="{FF2B5EF4-FFF2-40B4-BE49-F238E27FC236}">
                        <a16:creationId xmlns:a16="http://schemas.microsoft.com/office/drawing/2014/main" id="{BC637E58-E9C9-0604-7155-4D878D6B9050}"/>
                      </a:ext>
                    </a:extLst>
                  </p:cNvPr>
                  <p:cNvSpPr txBox="1">
                    <a:spLocks noRot="1" noChangeAspect="1" noMove="1" noResize="1" noEditPoints="1" noAdjustHandles="1" noChangeArrowheads="1" noChangeShapeType="1" noTextEdit="1"/>
                  </p:cNvSpPr>
                  <p:nvPr/>
                </p:nvSpPr>
                <p:spPr>
                  <a:xfrm>
                    <a:off x="6474289" y="774807"/>
                    <a:ext cx="873396" cy="829723"/>
                  </a:xfrm>
                  <a:prstGeom prst="rect">
                    <a:avLst/>
                  </a:prstGeom>
                  <a:blipFill>
                    <a:blip r:embed="rId5"/>
                    <a:stretch>
                      <a:fillRect l="-5172" r="-15517" b="-34545"/>
                    </a:stretch>
                  </a:blipFill>
                </p:spPr>
                <p:txBody>
                  <a:bodyPr/>
                  <a:lstStyle/>
                  <a:p>
                    <a:r>
                      <a:rPr lang="en-CH">
                        <a:noFill/>
                      </a:rPr>
                      <a:t> </a:t>
                    </a:r>
                  </a:p>
                </p:txBody>
              </p:sp>
            </mc:Fallback>
          </mc:AlternateContent>
        </p:grpSp>
        <p:cxnSp>
          <p:nvCxnSpPr>
            <p:cNvPr id="53" name="Straight Arrow Connector 52">
              <a:extLst>
                <a:ext uri="{FF2B5EF4-FFF2-40B4-BE49-F238E27FC236}">
                  <a16:creationId xmlns:a16="http://schemas.microsoft.com/office/drawing/2014/main" id="{4FDAA13D-8008-6AE0-38C3-158385C0BB56}"/>
                </a:ext>
              </a:extLst>
            </p:cNvPr>
            <p:cNvCxnSpPr/>
            <p:nvPr/>
          </p:nvCxnSpPr>
          <p:spPr>
            <a:xfrm>
              <a:off x="3556739" y="3637254"/>
              <a:ext cx="1" cy="6270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C906CBC0-A130-2F1F-1CF7-796BF6D2C669}"/>
                </a:ext>
              </a:extLst>
            </p:cNvPr>
            <p:cNvSpPr/>
            <p:nvPr/>
          </p:nvSpPr>
          <p:spPr>
            <a:xfrm>
              <a:off x="7896583" y="2841434"/>
              <a:ext cx="1481158" cy="456459"/>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 name="Trapezoid 54">
              <a:extLst>
                <a:ext uri="{FF2B5EF4-FFF2-40B4-BE49-F238E27FC236}">
                  <a16:creationId xmlns:a16="http://schemas.microsoft.com/office/drawing/2014/main" id="{B33ADA63-7771-71AF-5508-B3D3075C3305}"/>
                </a:ext>
              </a:extLst>
            </p:cNvPr>
            <p:cNvSpPr/>
            <p:nvPr/>
          </p:nvSpPr>
          <p:spPr>
            <a:xfrm>
              <a:off x="2129705" y="2496755"/>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56" name="Trapezoid 55">
              <a:extLst>
                <a:ext uri="{FF2B5EF4-FFF2-40B4-BE49-F238E27FC236}">
                  <a16:creationId xmlns:a16="http://schemas.microsoft.com/office/drawing/2014/main" id="{F37BFA0A-18BE-1CA9-E3F2-9F370BECF9C2}"/>
                </a:ext>
              </a:extLst>
            </p:cNvPr>
            <p:cNvSpPr/>
            <p:nvPr/>
          </p:nvSpPr>
          <p:spPr>
            <a:xfrm>
              <a:off x="2129705" y="3353389"/>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cxnSp>
          <p:nvCxnSpPr>
            <p:cNvPr id="57" name="Straight Arrow Connector 56">
              <a:extLst>
                <a:ext uri="{FF2B5EF4-FFF2-40B4-BE49-F238E27FC236}">
                  <a16:creationId xmlns:a16="http://schemas.microsoft.com/office/drawing/2014/main" id="{3A5091FA-5CEA-9E35-64B9-1C452ADF8CA3}"/>
                </a:ext>
              </a:extLst>
            </p:cNvPr>
            <p:cNvCxnSpPr>
              <a:stCxn id="55" idx="2"/>
              <a:endCxn id="56" idx="0"/>
            </p:cNvCxnSpPr>
            <p:nvPr/>
          </p:nvCxnSpPr>
          <p:spPr>
            <a:xfrm>
              <a:off x="3543772" y="2907301"/>
              <a:ext cx="0" cy="446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Octagon 57">
              <a:extLst>
                <a:ext uri="{FF2B5EF4-FFF2-40B4-BE49-F238E27FC236}">
                  <a16:creationId xmlns:a16="http://schemas.microsoft.com/office/drawing/2014/main" id="{47E6F647-9C6F-BDCA-0CE0-9296CEC2CB32}"/>
                </a:ext>
              </a:extLst>
            </p:cNvPr>
            <p:cNvSpPr/>
            <p:nvPr/>
          </p:nvSpPr>
          <p:spPr>
            <a:xfrm>
              <a:off x="2373008" y="4263498"/>
              <a:ext cx="2369976" cy="338428"/>
            </a:xfrm>
            <a:prstGeom prst="octagon">
              <a:avLst>
                <a:gd name="adj" fmla="val 3267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59" name="TextBox 58">
              <a:extLst>
                <a:ext uri="{FF2B5EF4-FFF2-40B4-BE49-F238E27FC236}">
                  <a16:creationId xmlns:a16="http://schemas.microsoft.com/office/drawing/2014/main" id="{054190B1-B036-C20B-A185-182929BFA056}"/>
                </a:ext>
              </a:extLst>
            </p:cNvPr>
            <p:cNvSpPr txBox="1"/>
            <p:nvPr/>
          </p:nvSpPr>
          <p:spPr>
            <a:xfrm>
              <a:off x="3668990" y="3771571"/>
              <a:ext cx="359118" cy="5983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0" name="Trapezoid 59">
              <a:extLst>
                <a:ext uri="{FF2B5EF4-FFF2-40B4-BE49-F238E27FC236}">
                  <a16:creationId xmlns:a16="http://schemas.microsoft.com/office/drawing/2014/main" id="{8905C623-DEC5-72B4-CCAC-F464DDDB578B}"/>
                </a:ext>
              </a:extLst>
            </p:cNvPr>
            <p:cNvSpPr/>
            <p:nvPr/>
          </p:nvSpPr>
          <p:spPr>
            <a:xfrm>
              <a:off x="7223095" y="2070236"/>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61" name="Octagon 60">
              <a:extLst>
                <a:ext uri="{FF2B5EF4-FFF2-40B4-BE49-F238E27FC236}">
                  <a16:creationId xmlns:a16="http://schemas.microsoft.com/office/drawing/2014/main" id="{AF25CD8A-132A-E9D9-917C-2F9EE4B7751B}"/>
                </a:ext>
              </a:extLst>
            </p:cNvPr>
            <p:cNvSpPr/>
            <p:nvPr/>
          </p:nvSpPr>
          <p:spPr>
            <a:xfrm>
              <a:off x="7439497" y="4458588"/>
              <a:ext cx="2369976" cy="338428"/>
            </a:xfrm>
            <a:prstGeom prst="octagon">
              <a:avLst>
                <a:gd name="adj" fmla="val 3267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cxnSp>
          <p:nvCxnSpPr>
            <p:cNvPr id="62" name="Straight Arrow Connector 61">
              <a:extLst>
                <a:ext uri="{FF2B5EF4-FFF2-40B4-BE49-F238E27FC236}">
                  <a16:creationId xmlns:a16="http://schemas.microsoft.com/office/drawing/2014/main" id="{613AE450-98FA-3558-75F8-0F6485FEB0CE}"/>
                </a:ext>
              </a:extLst>
            </p:cNvPr>
            <p:cNvCxnSpPr>
              <a:stCxn id="60" idx="2"/>
              <a:endCxn id="54" idx="0"/>
            </p:cNvCxnSpPr>
            <p:nvPr/>
          </p:nvCxnSpPr>
          <p:spPr>
            <a:xfrm>
              <a:off x="8637162" y="2480782"/>
              <a:ext cx="0" cy="3606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CB05ADB-CF36-C0E1-D208-CE181D894616}"/>
                </a:ext>
              </a:extLst>
            </p:cNvPr>
            <p:cNvCxnSpPr/>
            <p:nvPr/>
          </p:nvCxnSpPr>
          <p:spPr>
            <a:xfrm>
              <a:off x="8622014" y="3297893"/>
              <a:ext cx="0" cy="3826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C7BAE58D-C17F-BF7B-5B5A-F77CA1DEB320}"/>
                </a:ext>
              </a:extLst>
            </p:cNvPr>
            <p:cNvCxnSpPr/>
            <p:nvPr/>
          </p:nvCxnSpPr>
          <p:spPr>
            <a:xfrm>
              <a:off x="8622013" y="3822799"/>
              <a:ext cx="1" cy="6270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Trapezoid 128">
              <a:extLst>
                <a:ext uri="{FF2B5EF4-FFF2-40B4-BE49-F238E27FC236}">
                  <a16:creationId xmlns:a16="http://schemas.microsoft.com/office/drawing/2014/main" id="{F7584125-ACDD-F047-1B06-618A069E0AA1}"/>
                </a:ext>
              </a:extLst>
            </p:cNvPr>
            <p:cNvSpPr/>
            <p:nvPr/>
          </p:nvSpPr>
          <p:spPr>
            <a:xfrm>
              <a:off x="7223095" y="3664235"/>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cxnSp>
          <p:nvCxnSpPr>
            <p:cNvPr id="130" name="Straight Arrow Connector 129">
              <a:extLst>
                <a:ext uri="{FF2B5EF4-FFF2-40B4-BE49-F238E27FC236}">
                  <a16:creationId xmlns:a16="http://schemas.microsoft.com/office/drawing/2014/main" id="{58EC516A-C2D0-3303-2750-33AD1514767E}"/>
                </a:ext>
              </a:extLst>
            </p:cNvPr>
            <p:cNvCxnSpPr/>
            <p:nvPr/>
          </p:nvCxnSpPr>
          <p:spPr>
            <a:xfrm flipV="1">
              <a:off x="4952141" y="2496755"/>
              <a:ext cx="2265256" cy="344679"/>
            </a:xfrm>
            <a:prstGeom prst="straightConnector1">
              <a:avLst/>
            </a:prstGeom>
            <a:noFill/>
            <a:ln w="38100">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1" name="Straight Arrow Connector 130">
              <a:extLst>
                <a:ext uri="{FF2B5EF4-FFF2-40B4-BE49-F238E27FC236}">
                  <a16:creationId xmlns:a16="http://schemas.microsoft.com/office/drawing/2014/main" id="{F0E3D986-B80A-ED40-BEAC-7B76FF9154DF}"/>
                </a:ext>
              </a:extLst>
            </p:cNvPr>
            <p:cNvCxnSpPr>
              <a:endCxn id="129" idx="1"/>
            </p:cNvCxnSpPr>
            <p:nvPr/>
          </p:nvCxnSpPr>
          <p:spPr>
            <a:xfrm>
              <a:off x="4791524" y="3514698"/>
              <a:ext cx="2629514" cy="354810"/>
            </a:xfrm>
            <a:prstGeom prst="straightConnector1">
              <a:avLst/>
            </a:prstGeom>
            <a:noFill/>
            <a:ln w="38100">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2" name="Straight Arrow Connector 131">
              <a:extLst>
                <a:ext uri="{FF2B5EF4-FFF2-40B4-BE49-F238E27FC236}">
                  <a16:creationId xmlns:a16="http://schemas.microsoft.com/office/drawing/2014/main" id="{6BD054BD-1D7A-007A-02C7-C2D0600848F9}"/>
                </a:ext>
              </a:extLst>
            </p:cNvPr>
            <p:cNvCxnSpPr/>
            <p:nvPr/>
          </p:nvCxnSpPr>
          <p:spPr>
            <a:xfrm>
              <a:off x="4791524" y="4436947"/>
              <a:ext cx="2620391" cy="171665"/>
            </a:xfrm>
            <a:prstGeom prst="straightConnector1">
              <a:avLst/>
            </a:prstGeom>
            <a:noFill/>
            <a:ln w="38100">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15" name="Right Arrow 129" descr=" 133">
            <a:extLst>
              <a:ext uri="{FF2B5EF4-FFF2-40B4-BE49-F238E27FC236}">
                <a16:creationId xmlns:a16="http://schemas.microsoft.com/office/drawing/2014/main" id="{4202355F-F902-75B9-2904-B1789B96A5C8}"/>
              </a:ext>
            </a:extLst>
          </p:cNvPr>
          <p:cNvSpPr/>
          <p:nvPr/>
        </p:nvSpPr>
        <p:spPr>
          <a:xfrm rot="5400000">
            <a:off x="2039635" y="3726448"/>
            <a:ext cx="307961"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4" name="TextBox 133" descr=" 134">
            <a:extLst>
              <a:ext uri="{FF2B5EF4-FFF2-40B4-BE49-F238E27FC236}">
                <a16:creationId xmlns:a16="http://schemas.microsoft.com/office/drawing/2014/main" id="{8B73897A-F440-4680-99B9-3ECEAB5D90C4}"/>
              </a:ext>
            </a:extLst>
          </p:cNvPr>
          <p:cNvSpPr txBox="1"/>
          <p:nvPr/>
        </p:nvSpPr>
        <p:spPr>
          <a:xfrm>
            <a:off x="-60684" y="6661494"/>
            <a:ext cx="71785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Ben-Nun, de Fine Licht,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Ziogas</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TH: Stateful Dataflow Multigraphs: A Data-Centric Model for High-Performance Parallel Programs, SC19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2" descr=" 1026">
            <a:extLst>
              <a:ext uri="{FF2B5EF4-FFF2-40B4-BE49-F238E27FC236}">
                <a16:creationId xmlns:a16="http://schemas.microsoft.com/office/drawing/2014/main" id="{B06E5AF6-9460-FDA6-F8B0-40EDB58ADA1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644" y="1344382"/>
            <a:ext cx="679113" cy="6873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5">
            <a:extLst>
              <a:ext uri="{FF2B5EF4-FFF2-40B4-BE49-F238E27FC236}">
                <a16:creationId xmlns:a16="http://schemas.microsoft.com/office/drawing/2014/main" id="{8913C18F-A166-1D52-C160-CAB80C6527A7}"/>
              </a:ext>
            </a:extLst>
          </p:cNvPr>
          <p:cNvSpPr txBox="1"/>
          <p:nvPr/>
        </p:nvSpPr>
        <p:spPr>
          <a:xfrm>
            <a:off x="830356" y="1380087"/>
            <a:ext cx="197316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Domain Scientist</a:t>
            </a:r>
          </a:p>
        </p:txBody>
      </p:sp>
      <p:sp>
        <p:nvSpPr>
          <p:cNvPr id="8" name="Rectangle: Rounded Corners 7" descr=" 135">
            <a:extLst>
              <a:ext uri="{FF2B5EF4-FFF2-40B4-BE49-F238E27FC236}">
                <a16:creationId xmlns:a16="http://schemas.microsoft.com/office/drawing/2014/main" id="{0F7C447F-163D-C022-B908-4CD67343ABA5}"/>
              </a:ext>
            </a:extLst>
          </p:cNvPr>
          <p:cNvSpPr/>
          <p:nvPr/>
        </p:nvSpPr>
        <p:spPr>
          <a:xfrm>
            <a:off x="2193616" y="2734384"/>
            <a:ext cx="1253842" cy="421179"/>
          </a:xfrm>
          <a:prstGeom prst="roundRect">
            <a:avLst>
              <a:gd name="adj" fmla="val 70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DSLs</a:t>
            </a:r>
          </a:p>
        </p:txBody>
      </p:sp>
      <p:pic>
        <p:nvPicPr>
          <p:cNvPr id="9" name="Picture 4" descr=" 1028">
            <a:extLst>
              <a:ext uri="{FF2B5EF4-FFF2-40B4-BE49-F238E27FC236}">
                <a16:creationId xmlns:a16="http://schemas.microsoft.com/office/drawing/2014/main" id="{E5872ED3-7EAD-9F81-567C-1891FDBD0A0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0335" y="2636351"/>
            <a:ext cx="1260695" cy="5675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 1030">
            <a:extLst>
              <a:ext uri="{FF2B5EF4-FFF2-40B4-BE49-F238E27FC236}">
                <a16:creationId xmlns:a16="http://schemas.microsoft.com/office/drawing/2014/main" id="{30777DA8-F1B7-8A8E-8CB9-68B30C39FE0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16637" y="2430220"/>
            <a:ext cx="609103" cy="6091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 136">
            <a:extLst>
              <a:ext uri="{FF2B5EF4-FFF2-40B4-BE49-F238E27FC236}">
                <a16:creationId xmlns:a16="http://schemas.microsoft.com/office/drawing/2014/main" id="{593EDD50-1F7F-3296-AAC8-16BE368652C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4880" y="3067800"/>
            <a:ext cx="1449240" cy="486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 137">
            <a:extLst>
              <a:ext uri="{FF2B5EF4-FFF2-40B4-BE49-F238E27FC236}">
                <a16:creationId xmlns:a16="http://schemas.microsoft.com/office/drawing/2014/main" id="{5311095E-C763-04B8-9BFB-3E2D51EBC27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t="37400" b="39290"/>
          <a:stretch/>
        </p:blipFill>
        <p:spPr bwMode="auto">
          <a:xfrm>
            <a:off x="2382405" y="3185240"/>
            <a:ext cx="1221815" cy="2848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 1032">
            <a:extLst>
              <a:ext uri="{FF2B5EF4-FFF2-40B4-BE49-F238E27FC236}">
                <a16:creationId xmlns:a16="http://schemas.microsoft.com/office/drawing/2014/main" id="{8ED0792D-3538-2D55-7C68-DEAE1F5C304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98878" y="2896597"/>
            <a:ext cx="1922317" cy="107649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descr=" 139">
            <a:extLst>
              <a:ext uri="{FF2B5EF4-FFF2-40B4-BE49-F238E27FC236}">
                <a16:creationId xmlns:a16="http://schemas.microsoft.com/office/drawing/2014/main" id="{66B0506A-1C81-7E11-D20C-2A8843ACAAB6}"/>
              </a:ext>
            </a:extLst>
          </p:cNvPr>
          <p:cNvSpPr/>
          <p:nvPr/>
        </p:nvSpPr>
        <p:spPr>
          <a:xfrm>
            <a:off x="980865" y="5507649"/>
            <a:ext cx="2240330" cy="919352"/>
          </a:xfrm>
          <a:prstGeom prst="roundRect">
            <a:avLst>
              <a:gd name="adj" fmla="val 70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SDFG Builder API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Multi-Level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Library Nodes</a:t>
            </a:r>
          </a:p>
        </p:txBody>
      </p:sp>
      <p:pic>
        <p:nvPicPr>
          <p:cNvPr id="17" name="Picture 10" descr=" 1034">
            <a:extLst>
              <a:ext uri="{FF2B5EF4-FFF2-40B4-BE49-F238E27FC236}">
                <a16:creationId xmlns:a16="http://schemas.microsoft.com/office/drawing/2014/main" id="{442BEF9A-B2DB-9549-9CC2-BCF313C157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8432" y="4176888"/>
            <a:ext cx="597655" cy="5976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descr=" 141">
            <a:extLst>
              <a:ext uri="{FF2B5EF4-FFF2-40B4-BE49-F238E27FC236}">
                <a16:creationId xmlns:a16="http://schemas.microsoft.com/office/drawing/2014/main" id="{7B23A7CA-6E8E-CAFB-2211-1CE6801EFC2A}"/>
              </a:ext>
            </a:extLst>
          </p:cNvPr>
          <p:cNvSpPr txBox="1"/>
          <p:nvPr/>
        </p:nvSpPr>
        <p:spPr>
          <a:xfrm>
            <a:off x="803412" y="4226691"/>
            <a:ext cx="196194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Applied Scientist</a:t>
            </a:r>
          </a:p>
        </p:txBody>
      </p:sp>
      <p:sp>
        <p:nvSpPr>
          <p:cNvPr id="19" name="TextBox 18" descr=" 6">
            <a:extLst>
              <a:ext uri="{FF2B5EF4-FFF2-40B4-BE49-F238E27FC236}">
                <a16:creationId xmlns:a16="http://schemas.microsoft.com/office/drawing/2014/main" id="{57784709-26E4-0E94-B234-E726B4036D5F}"/>
              </a:ext>
            </a:extLst>
          </p:cNvPr>
          <p:cNvSpPr txBox="1"/>
          <p:nvPr/>
        </p:nvSpPr>
        <p:spPr>
          <a:xfrm>
            <a:off x="739545" y="4736554"/>
            <a:ext cx="276684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translate DSL into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parametric dataflow graphs</a:t>
            </a:r>
          </a:p>
        </p:txBody>
      </p:sp>
      <p:pic>
        <p:nvPicPr>
          <p:cNvPr id="136" name="Picture 18" descr=" 1042">
            <a:extLst>
              <a:ext uri="{FF2B5EF4-FFF2-40B4-BE49-F238E27FC236}">
                <a16:creationId xmlns:a16="http://schemas.microsoft.com/office/drawing/2014/main" id="{75D56E59-A70B-133A-C5CA-B37E7509E7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07537" y="1337420"/>
            <a:ext cx="618824" cy="618824"/>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136" descr=" 144">
            <a:extLst>
              <a:ext uri="{FF2B5EF4-FFF2-40B4-BE49-F238E27FC236}">
                <a16:creationId xmlns:a16="http://schemas.microsoft.com/office/drawing/2014/main" id="{AE9AE6BC-4A44-B6ED-4D2B-3D9260AC36B7}"/>
              </a:ext>
            </a:extLst>
          </p:cNvPr>
          <p:cNvSpPr txBox="1"/>
          <p:nvPr/>
        </p:nvSpPr>
        <p:spPr>
          <a:xfrm>
            <a:off x="3978952" y="1343837"/>
            <a:ext cx="254909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Performance Engineer</a:t>
            </a:r>
          </a:p>
        </p:txBody>
      </p:sp>
      <p:pic>
        <p:nvPicPr>
          <p:cNvPr id="144" name="Picture 20" descr=" 1044">
            <a:extLst>
              <a:ext uri="{FF2B5EF4-FFF2-40B4-BE49-F238E27FC236}">
                <a16:creationId xmlns:a16="http://schemas.microsoft.com/office/drawing/2014/main" id="{D5FF1CF1-8B12-3A8C-3203-CECCE194849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796313" y="1399233"/>
            <a:ext cx="459689" cy="460115"/>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2" descr=" 1046">
            <a:extLst>
              <a:ext uri="{FF2B5EF4-FFF2-40B4-BE49-F238E27FC236}">
                <a16:creationId xmlns:a16="http://schemas.microsoft.com/office/drawing/2014/main" id="{5EDE8B06-BE93-7A70-DC94-AAF91926E8C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868308" y="1224067"/>
            <a:ext cx="810446" cy="810446"/>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4" descr=" 1048">
            <a:extLst>
              <a:ext uri="{FF2B5EF4-FFF2-40B4-BE49-F238E27FC236}">
                <a16:creationId xmlns:a16="http://schemas.microsoft.com/office/drawing/2014/main" id="{0AB02E17-B895-DFB4-7397-80FDBBEB51A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660396" y="1374349"/>
            <a:ext cx="449101" cy="474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6" descr=" 1050">
            <a:extLst>
              <a:ext uri="{FF2B5EF4-FFF2-40B4-BE49-F238E27FC236}">
                <a16:creationId xmlns:a16="http://schemas.microsoft.com/office/drawing/2014/main" id="{B0F50E7F-A5BA-66C6-F9EA-089497EE1D9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166240" y="1372293"/>
            <a:ext cx="534409" cy="534409"/>
          </a:xfrm>
          <a:prstGeom prst="rect">
            <a:avLst/>
          </a:prstGeom>
          <a:noFill/>
          <a:extLst>
            <a:ext uri="{909E8E84-426E-40DD-AFC4-6F175D3DCCD1}">
              <a14:hiddenFill xmlns:a14="http://schemas.microsoft.com/office/drawing/2010/main">
                <a:solidFill>
                  <a:srgbClr val="FFFFFF"/>
                </a:solidFill>
              </a14:hiddenFill>
            </a:ext>
          </a:extLst>
        </p:spPr>
      </p:pic>
      <p:sp>
        <p:nvSpPr>
          <p:cNvPr id="148" name="Rectangle: Rounded Corners 147" descr=" 146">
            <a:extLst>
              <a:ext uri="{FF2B5EF4-FFF2-40B4-BE49-F238E27FC236}">
                <a16:creationId xmlns:a16="http://schemas.microsoft.com/office/drawing/2014/main" id="{745C5D5B-7E28-15C3-BCD9-5473DBB84E1C}"/>
              </a:ext>
            </a:extLst>
          </p:cNvPr>
          <p:cNvSpPr/>
          <p:nvPr/>
        </p:nvSpPr>
        <p:spPr>
          <a:xfrm>
            <a:off x="9073408" y="2854861"/>
            <a:ext cx="2012876" cy="669783"/>
          </a:xfrm>
          <a:prstGeom prst="roundRect">
            <a:avLst>
              <a:gd name="adj" fmla="val 704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Specialized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Code Generation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Rectangle: Rounded Corners 148" descr=" 147">
            <a:extLst>
              <a:ext uri="{FF2B5EF4-FFF2-40B4-BE49-F238E27FC236}">
                <a16:creationId xmlns:a16="http://schemas.microsoft.com/office/drawing/2014/main" id="{A16D7D3C-18CC-DC16-4988-DC896ABF894A}"/>
              </a:ext>
            </a:extLst>
          </p:cNvPr>
          <p:cNvSpPr/>
          <p:nvPr/>
        </p:nvSpPr>
        <p:spPr>
          <a:xfrm>
            <a:off x="9523234" y="4014688"/>
            <a:ext cx="1694363" cy="484455"/>
          </a:xfrm>
          <a:prstGeom prst="roundRect">
            <a:avLst>
              <a:gd name="adj" fmla="val 704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CPU Code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Rectangle: Rounded Corners 149" descr=" 148">
            <a:extLst>
              <a:ext uri="{FF2B5EF4-FFF2-40B4-BE49-F238E27FC236}">
                <a16:creationId xmlns:a16="http://schemas.microsoft.com/office/drawing/2014/main" id="{D5AB9DDE-6D5A-C94B-19DA-4A2C67EBAC69}"/>
              </a:ext>
            </a:extLst>
          </p:cNvPr>
          <p:cNvSpPr/>
          <p:nvPr/>
        </p:nvSpPr>
        <p:spPr>
          <a:xfrm>
            <a:off x="9523234" y="4636579"/>
            <a:ext cx="1694363" cy="484455"/>
          </a:xfrm>
          <a:prstGeom prst="roundRect">
            <a:avLst>
              <a:gd name="adj" fmla="val 704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GPU Code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Rectangle: Rounded Corners 150" descr=" 149">
            <a:extLst>
              <a:ext uri="{FF2B5EF4-FFF2-40B4-BE49-F238E27FC236}">
                <a16:creationId xmlns:a16="http://schemas.microsoft.com/office/drawing/2014/main" id="{32090216-9D4D-771F-C456-105D46ED72B7}"/>
              </a:ext>
            </a:extLst>
          </p:cNvPr>
          <p:cNvSpPr/>
          <p:nvPr/>
        </p:nvSpPr>
        <p:spPr>
          <a:xfrm>
            <a:off x="9523234" y="5258470"/>
            <a:ext cx="1694363" cy="484455"/>
          </a:xfrm>
          <a:prstGeom prst="roundRect">
            <a:avLst>
              <a:gd name="adj" fmla="val 704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FPGA Code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Rectangle: Rounded Corners 151" descr=" 150">
            <a:extLst>
              <a:ext uri="{FF2B5EF4-FFF2-40B4-BE49-F238E27FC236}">
                <a16:creationId xmlns:a16="http://schemas.microsoft.com/office/drawing/2014/main" id="{E0B7ECB5-21BA-8EF2-6941-2992FD5E5F2F}"/>
              </a:ext>
            </a:extLst>
          </p:cNvPr>
          <p:cNvSpPr/>
          <p:nvPr/>
        </p:nvSpPr>
        <p:spPr>
          <a:xfrm rot="16200000">
            <a:off x="8354429" y="4636578"/>
            <a:ext cx="1728237" cy="484455"/>
          </a:xfrm>
          <a:prstGeom prst="roundRect">
            <a:avLst>
              <a:gd name="adj" fmla="val 7048"/>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Runtime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3" name="Speech Bubble: Rectangle with Corners Rounded 152" descr=" 8">
            <a:extLst>
              <a:ext uri="{FF2B5EF4-FFF2-40B4-BE49-F238E27FC236}">
                <a16:creationId xmlns:a16="http://schemas.microsoft.com/office/drawing/2014/main" id="{04709C5B-D5B6-2517-0416-96D6F9BAF99F}"/>
              </a:ext>
            </a:extLst>
          </p:cNvPr>
          <p:cNvSpPr/>
          <p:nvPr/>
        </p:nvSpPr>
        <p:spPr>
          <a:xfrm>
            <a:off x="191344" y="1372293"/>
            <a:ext cx="1058353" cy="848076"/>
          </a:xfrm>
          <a:prstGeom prst="wedgeRoundRectCallout">
            <a:avLst>
              <a:gd name="adj1" fmla="val 45766"/>
              <a:gd name="adj2" fmla="val 98440"/>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10s of SLOC</a:t>
            </a:r>
          </a:p>
        </p:txBody>
      </p:sp>
      <p:sp>
        <p:nvSpPr>
          <p:cNvPr id="154" name="Speech Bubble: Rectangle with Corners Rounded 153" descr=" 95">
            <a:extLst>
              <a:ext uri="{FF2B5EF4-FFF2-40B4-BE49-F238E27FC236}">
                <a16:creationId xmlns:a16="http://schemas.microsoft.com/office/drawing/2014/main" id="{2A35DAAC-0E50-DF3A-6E91-8EEBE623E8DE}"/>
              </a:ext>
            </a:extLst>
          </p:cNvPr>
          <p:cNvSpPr/>
          <p:nvPr/>
        </p:nvSpPr>
        <p:spPr>
          <a:xfrm>
            <a:off x="6372082" y="2050186"/>
            <a:ext cx="1811112" cy="826611"/>
          </a:xfrm>
          <a:prstGeom prst="wedgeRoundRectCallout">
            <a:avLst>
              <a:gd name="adj1" fmla="val -57699"/>
              <a:gd name="adj2" fmla="val 133360"/>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100s of reusable SLOC</a:t>
            </a:r>
          </a:p>
        </p:txBody>
      </p:sp>
    </p:spTree>
    <p:extLst>
      <p:ext uri="{BB962C8B-B14F-4D97-AF65-F5344CB8AC3E}">
        <p14:creationId xmlns:p14="http://schemas.microsoft.com/office/powerpoint/2010/main" val="1964438986"/>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Rounded Corners 137" descr=" 145">
            <a:extLst>
              <a:ext uri="{FF2B5EF4-FFF2-40B4-BE49-F238E27FC236}">
                <a16:creationId xmlns:a16="http://schemas.microsoft.com/office/drawing/2014/main" id="{F64A1E4E-BE2B-CCF5-618E-EBE3784E28B2}"/>
              </a:ext>
            </a:extLst>
          </p:cNvPr>
          <p:cNvSpPr/>
          <p:nvPr/>
        </p:nvSpPr>
        <p:spPr>
          <a:xfrm>
            <a:off x="8871002" y="1306903"/>
            <a:ext cx="2480664" cy="5276665"/>
          </a:xfrm>
          <a:prstGeom prst="roundRect">
            <a:avLst>
              <a:gd name="adj" fmla="val 7048"/>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Rounded Corners 19" descr=" 142">
            <a:extLst>
              <a:ext uri="{FF2B5EF4-FFF2-40B4-BE49-F238E27FC236}">
                <a16:creationId xmlns:a16="http://schemas.microsoft.com/office/drawing/2014/main" id="{20A640A7-0BE5-22C8-FCFF-5D1E5355BB38}"/>
              </a:ext>
            </a:extLst>
          </p:cNvPr>
          <p:cNvSpPr/>
          <p:nvPr/>
        </p:nvSpPr>
        <p:spPr>
          <a:xfrm>
            <a:off x="3915031" y="1306903"/>
            <a:ext cx="3297093" cy="5276665"/>
          </a:xfrm>
          <a:prstGeom prst="roundRect">
            <a:avLst>
              <a:gd name="adj" fmla="val 7048"/>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Rounded Corners 13" descr=" 138">
            <a:extLst>
              <a:ext uri="{FF2B5EF4-FFF2-40B4-BE49-F238E27FC236}">
                <a16:creationId xmlns:a16="http://schemas.microsoft.com/office/drawing/2014/main" id="{D554F905-DFF4-CD6C-D4F4-7F7C4A4ADC8A}"/>
              </a:ext>
            </a:extLst>
          </p:cNvPr>
          <p:cNvSpPr/>
          <p:nvPr/>
        </p:nvSpPr>
        <p:spPr>
          <a:xfrm>
            <a:off x="683526" y="4144297"/>
            <a:ext cx="2866993" cy="2439272"/>
          </a:xfrm>
          <a:prstGeom prst="roundRect">
            <a:avLst>
              <a:gd name="adj" fmla="val 704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Rounded Corners 2" descr=" 3">
            <a:extLst>
              <a:ext uri="{FF2B5EF4-FFF2-40B4-BE49-F238E27FC236}">
                <a16:creationId xmlns:a16="http://schemas.microsoft.com/office/drawing/2014/main" id="{4B2DCAA6-18A5-CBB8-242C-1224B29D9C9E}"/>
              </a:ext>
            </a:extLst>
          </p:cNvPr>
          <p:cNvSpPr/>
          <p:nvPr/>
        </p:nvSpPr>
        <p:spPr>
          <a:xfrm>
            <a:off x="703764" y="1306904"/>
            <a:ext cx="2866993" cy="2555464"/>
          </a:xfrm>
          <a:prstGeom prst="roundRect">
            <a:avLst>
              <a:gd name="adj" fmla="val 704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desc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1</a:t>
            </a:r>
          </a:p>
        </p:txBody>
      </p:sp>
      <p:sp>
        <p:nvSpPr>
          <p:cNvPr id="2" name="Title 1" descr=" 2"/>
          <p:cNvSpPr>
            <a:spLocks noGrp="1"/>
          </p:cNvSpPr>
          <p:nvPr>
            <p:ph type="title"/>
          </p:nvPr>
        </p:nvSpPr>
        <p:spPr/>
        <p:txBody>
          <a:bodyPr/>
          <a:lstStyle/>
          <a:p>
            <a:r>
              <a:rPr lang="en-US" dirty="0">
                <a:solidFill>
                  <a:srgbClr val="C00000"/>
                </a:solidFill>
              </a:rPr>
              <a:t>Performance Metaprogramming </a:t>
            </a:r>
            <a:r>
              <a:rPr lang="en-US" dirty="0"/>
              <a:t>for Performance Portability</a:t>
            </a:r>
          </a:p>
        </p:txBody>
      </p:sp>
      <p:sp>
        <p:nvSpPr>
          <p:cNvPr id="21" name="TextBox 20" descr=" 65">
            <a:extLst>
              <a:ext uri="{FF2B5EF4-FFF2-40B4-BE49-F238E27FC236}">
                <a16:creationId xmlns:a16="http://schemas.microsoft.com/office/drawing/2014/main" id="{97C74A4B-2129-A861-1904-C6396E25A8C3}"/>
              </a:ext>
            </a:extLst>
          </p:cNvPr>
          <p:cNvSpPr txBox="1"/>
          <p:nvPr/>
        </p:nvSpPr>
        <p:spPr>
          <a:xfrm>
            <a:off x="4325661" y="3557076"/>
            <a:ext cx="2563522"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Parametric Dataflow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Graphs (SDFG)</a:t>
            </a:r>
          </a:p>
        </p:txBody>
      </p:sp>
      <p:sp>
        <p:nvSpPr>
          <p:cNvPr id="22" name="TextBox 21" descr=" 66">
            <a:extLst>
              <a:ext uri="{FF2B5EF4-FFF2-40B4-BE49-F238E27FC236}">
                <a16:creationId xmlns:a16="http://schemas.microsoft.com/office/drawing/2014/main" id="{C2A873A0-91DD-7ED0-3DDE-65DE180CDBB2}"/>
              </a:ext>
            </a:extLst>
          </p:cNvPr>
          <p:cNvSpPr txBox="1"/>
          <p:nvPr/>
        </p:nvSpPr>
        <p:spPr>
          <a:xfrm>
            <a:off x="5999152" y="485114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descr=" 67">
                <a:extLst>
                  <a:ext uri="{FF2B5EF4-FFF2-40B4-BE49-F238E27FC236}">
                    <a16:creationId xmlns:a16="http://schemas.microsoft.com/office/drawing/2014/main" id="{14A5DBE8-59D8-547F-C9C8-F8B603010D13}"/>
                  </a:ext>
                </a:extLst>
              </p:cNvPr>
              <p:cNvSpPr txBox="1"/>
              <p:nvPr/>
            </p:nvSpPr>
            <p:spPr>
              <a:xfrm>
                <a:off x="1012372" y="1800890"/>
                <a:ext cx="1764842" cy="6190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𝑢</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𝑡</m:t>
                          </m:r>
                        </m:den>
                      </m:f>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𝑢</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m:t>
                      </m:r>
                    </m:oMath>
                  </m:oMathPara>
                </a14:m>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5" name="TextBox 4" descr=" 67">
                <a:extLst>
                  <a:ext uri="{FF2B5EF4-FFF2-40B4-BE49-F238E27FC236}">
                    <a16:creationId xmlns:a16="http://schemas.microsoft.com/office/drawing/2014/main" id="{14A5DBE8-59D8-547F-C9C8-F8B603010D13}"/>
                  </a:ext>
                </a:extLst>
              </p:cNvPr>
              <p:cNvSpPr txBox="1">
                <a:spLocks noRot="1" noChangeAspect="1" noMove="1" noResize="1" noEditPoints="1" noAdjustHandles="1" noChangeArrowheads="1" noChangeShapeType="1" noTextEdit="1"/>
              </p:cNvSpPr>
              <p:nvPr/>
            </p:nvSpPr>
            <p:spPr>
              <a:xfrm>
                <a:off x="1012372" y="1800890"/>
                <a:ext cx="1764842" cy="619016"/>
              </a:xfrm>
              <a:prstGeom prst="rect">
                <a:avLst/>
              </a:prstGeom>
              <a:blipFill>
                <a:blip r:embed="rId3"/>
                <a:stretch>
                  <a:fillRect/>
                </a:stretch>
              </a:blipFill>
            </p:spPr>
            <p:txBody>
              <a:bodyPr/>
              <a:lstStyle/>
              <a:p>
                <a:r>
                  <a:rPr lang="en-CH">
                    <a:noFill/>
                  </a:rPr>
                  <a:t> </a:t>
                </a:r>
              </a:p>
            </p:txBody>
          </p:sp>
        </mc:Fallback>
      </mc:AlternateContent>
      <p:sp>
        <p:nvSpPr>
          <p:cNvPr id="139" name="Right Arrow 62" descr=" 69">
            <a:extLst>
              <a:ext uri="{FF2B5EF4-FFF2-40B4-BE49-F238E27FC236}">
                <a16:creationId xmlns:a16="http://schemas.microsoft.com/office/drawing/2014/main" id="{C098371B-3BF3-78A0-37B3-0E986F5B20EA}"/>
              </a:ext>
            </a:extLst>
          </p:cNvPr>
          <p:cNvSpPr/>
          <p:nvPr/>
        </p:nvSpPr>
        <p:spPr>
          <a:xfrm>
            <a:off x="7284132" y="3433583"/>
            <a:ext cx="1553407"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3" name="Group 22" descr=" 70">
            <a:extLst>
              <a:ext uri="{FF2B5EF4-FFF2-40B4-BE49-F238E27FC236}">
                <a16:creationId xmlns:a16="http://schemas.microsoft.com/office/drawing/2014/main" id="{B1BA42EC-35BC-A1F9-8664-07C40D8FB9AE}"/>
              </a:ext>
            </a:extLst>
          </p:cNvPr>
          <p:cNvGrpSpPr/>
          <p:nvPr/>
        </p:nvGrpSpPr>
        <p:grpSpPr>
          <a:xfrm>
            <a:off x="4368913" y="1868651"/>
            <a:ext cx="2477011" cy="1585073"/>
            <a:chOff x="4521666" y="1133827"/>
            <a:chExt cx="3115082" cy="1993383"/>
          </a:xfrm>
        </p:grpSpPr>
        <p:sp>
          <p:nvSpPr>
            <p:cNvPr id="24" name="Trapezoid 23">
              <a:extLst>
                <a:ext uri="{FF2B5EF4-FFF2-40B4-BE49-F238E27FC236}">
                  <a16:creationId xmlns:a16="http://schemas.microsoft.com/office/drawing/2014/main" id="{8E5557A6-A0C4-54B7-DE62-D211B4355E1A}"/>
                </a:ext>
              </a:extLst>
            </p:cNvPr>
            <p:cNvSpPr/>
            <p:nvPr/>
          </p:nvSpPr>
          <p:spPr>
            <a:xfrm rot="10800000">
              <a:off x="5158682" y="2351575"/>
              <a:ext cx="796222"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Trapezoid 24">
              <a:extLst>
                <a:ext uri="{FF2B5EF4-FFF2-40B4-BE49-F238E27FC236}">
                  <a16:creationId xmlns:a16="http://schemas.microsoft.com/office/drawing/2014/main" id="{FC041709-34E0-92C4-0A40-A94E23F647C1}"/>
                </a:ext>
              </a:extLst>
            </p:cNvPr>
            <p:cNvSpPr/>
            <p:nvPr/>
          </p:nvSpPr>
          <p:spPr>
            <a:xfrm>
              <a:off x="6203509" y="1583495"/>
              <a:ext cx="1433239"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 name="Round Single Corner Rectangle 66">
              <a:extLst>
                <a:ext uri="{FF2B5EF4-FFF2-40B4-BE49-F238E27FC236}">
                  <a16:creationId xmlns:a16="http://schemas.microsoft.com/office/drawing/2014/main" id="{1DC86A03-027F-AE49-484C-3EAEDEB1E7CA}"/>
                </a:ext>
              </a:extLst>
            </p:cNvPr>
            <p:cNvSpPr/>
            <p:nvPr/>
          </p:nvSpPr>
          <p:spPr>
            <a:xfrm>
              <a:off x="6280173" y="1999199"/>
              <a:ext cx="1274932" cy="215219"/>
            </a:xfrm>
            <a:prstGeom prst="round1Rect">
              <a:avLst>
                <a:gd name="adj" fmla="val 0"/>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 name="Trapezoid 26">
              <a:extLst>
                <a:ext uri="{FF2B5EF4-FFF2-40B4-BE49-F238E27FC236}">
                  <a16:creationId xmlns:a16="http://schemas.microsoft.com/office/drawing/2014/main" id="{DC2757FE-D166-F45A-E7BA-E289462DE195}"/>
                </a:ext>
              </a:extLst>
            </p:cNvPr>
            <p:cNvSpPr/>
            <p:nvPr/>
          </p:nvSpPr>
          <p:spPr>
            <a:xfrm rot="10800000">
              <a:off x="6203509" y="2350696"/>
              <a:ext cx="1433239"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 name="Oval 27">
              <a:extLst>
                <a:ext uri="{FF2B5EF4-FFF2-40B4-BE49-F238E27FC236}">
                  <a16:creationId xmlns:a16="http://schemas.microsoft.com/office/drawing/2014/main" id="{3018133B-56EE-A2CB-546B-2CA0D296F5E6}"/>
                </a:ext>
              </a:extLst>
            </p:cNvPr>
            <p:cNvSpPr/>
            <p:nvPr/>
          </p:nvSpPr>
          <p:spPr>
            <a:xfrm flipH="1">
              <a:off x="5884563" y="1133827"/>
              <a:ext cx="337878" cy="337878"/>
            </a:xfrm>
            <a:prstGeom prst="ellips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 name="Oval 28">
              <a:extLst>
                <a:ext uri="{FF2B5EF4-FFF2-40B4-BE49-F238E27FC236}">
                  <a16:creationId xmlns:a16="http://schemas.microsoft.com/office/drawing/2014/main" id="{061958D7-9E35-CE93-4B51-B8F6701D9301}"/>
                </a:ext>
              </a:extLst>
            </p:cNvPr>
            <p:cNvSpPr/>
            <p:nvPr/>
          </p:nvSpPr>
          <p:spPr>
            <a:xfrm flipH="1">
              <a:off x="5884563" y="2789332"/>
              <a:ext cx="337878" cy="337878"/>
            </a:xfrm>
            <a:prstGeom prst="ellips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30" name="Curved Connector 70">
              <a:extLst>
                <a:ext uri="{FF2B5EF4-FFF2-40B4-BE49-F238E27FC236}">
                  <a16:creationId xmlns:a16="http://schemas.microsoft.com/office/drawing/2014/main" id="{B78EAA57-FA4B-48B6-B68E-E274AF2C67AC}"/>
                </a:ext>
              </a:extLst>
            </p:cNvPr>
            <p:cNvCxnSpPr>
              <a:stCxn id="27" idx="0"/>
              <a:endCxn id="29" idx="2"/>
            </p:cNvCxnSpPr>
            <p:nvPr/>
          </p:nvCxnSpPr>
          <p:spPr>
            <a:xfrm rot="5400000">
              <a:off x="6400594" y="2438737"/>
              <a:ext cx="341382" cy="697687"/>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1" name="Curved Connector 71">
              <a:extLst>
                <a:ext uri="{FF2B5EF4-FFF2-40B4-BE49-F238E27FC236}">
                  <a16:creationId xmlns:a16="http://schemas.microsoft.com/office/drawing/2014/main" id="{8466B36B-F71E-C7F6-5D83-20B8F92A2BC5}"/>
                </a:ext>
              </a:extLst>
            </p:cNvPr>
            <p:cNvCxnSpPr>
              <a:stCxn id="24" idx="0"/>
              <a:endCxn id="29" idx="6"/>
            </p:cNvCxnSpPr>
            <p:nvPr/>
          </p:nvCxnSpPr>
          <p:spPr>
            <a:xfrm rot="16200000" flipH="1">
              <a:off x="5550427" y="2624134"/>
              <a:ext cx="340503" cy="327770"/>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2" name="Curved Connector 72">
              <a:extLst>
                <a:ext uri="{FF2B5EF4-FFF2-40B4-BE49-F238E27FC236}">
                  <a16:creationId xmlns:a16="http://schemas.microsoft.com/office/drawing/2014/main" id="{087F5C10-9CD0-C5E7-3D7D-EE934120C3E5}"/>
                </a:ext>
              </a:extLst>
            </p:cNvPr>
            <p:cNvCxnSpPr>
              <a:stCxn id="28" idx="6"/>
              <a:endCxn id="40" idx="0"/>
            </p:cNvCxnSpPr>
            <p:nvPr/>
          </p:nvCxnSpPr>
          <p:spPr>
            <a:xfrm rot="10800000" flipV="1">
              <a:off x="5238287" y="1302765"/>
              <a:ext cx="646277" cy="281609"/>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3" name="Curved Connector 73">
              <a:extLst>
                <a:ext uri="{FF2B5EF4-FFF2-40B4-BE49-F238E27FC236}">
                  <a16:creationId xmlns:a16="http://schemas.microsoft.com/office/drawing/2014/main" id="{DBC201F5-29F3-6901-B255-853C0AE1915F}"/>
                </a:ext>
              </a:extLst>
            </p:cNvPr>
            <p:cNvCxnSpPr>
              <a:stCxn id="28" idx="2"/>
              <a:endCxn id="25" idx="0"/>
            </p:cNvCxnSpPr>
            <p:nvPr/>
          </p:nvCxnSpPr>
          <p:spPr>
            <a:xfrm>
              <a:off x="6222441" y="1302766"/>
              <a:ext cx="697688" cy="280729"/>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4" name="Straight Arrow Connector 33">
              <a:extLst>
                <a:ext uri="{FF2B5EF4-FFF2-40B4-BE49-F238E27FC236}">
                  <a16:creationId xmlns:a16="http://schemas.microsoft.com/office/drawing/2014/main" id="{EBCE85FB-22E1-11CE-4D0C-921D044691AD}"/>
                </a:ext>
              </a:extLst>
            </p:cNvPr>
            <p:cNvCxnSpPr>
              <a:endCxn id="26" idx="0"/>
            </p:cNvCxnSpPr>
            <p:nvPr/>
          </p:nvCxnSpPr>
          <p:spPr>
            <a:xfrm>
              <a:off x="6917639" y="1849688"/>
              <a:ext cx="0" cy="149511"/>
            </a:xfrm>
            <a:prstGeom prst="straightConnector1">
              <a:avLst/>
            </a:prstGeom>
            <a:noFill/>
            <a:ln w="19050" cap="rnd" cmpd="sng" algn="ctr">
              <a:solidFill>
                <a:sysClr val="windowText" lastClr="000000"/>
              </a:solidFill>
              <a:prstDash val="solid"/>
              <a:headEnd type="none" w="med" len="med"/>
              <a:tailEnd type="triangle"/>
            </a:ln>
            <a:effectLst/>
          </p:spPr>
        </p:cxnSp>
        <p:cxnSp>
          <p:nvCxnSpPr>
            <p:cNvPr id="35" name="Straight Arrow Connector 34">
              <a:extLst>
                <a:ext uri="{FF2B5EF4-FFF2-40B4-BE49-F238E27FC236}">
                  <a16:creationId xmlns:a16="http://schemas.microsoft.com/office/drawing/2014/main" id="{C8FB8021-0EA8-D588-BDCE-AE91CE4140BE}"/>
                </a:ext>
              </a:extLst>
            </p:cNvPr>
            <p:cNvCxnSpPr>
              <a:stCxn id="26" idx="2"/>
              <a:endCxn id="27" idx="2"/>
            </p:cNvCxnSpPr>
            <p:nvPr/>
          </p:nvCxnSpPr>
          <p:spPr>
            <a:xfrm>
              <a:off x="6917639" y="2214418"/>
              <a:ext cx="2489" cy="136278"/>
            </a:xfrm>
            <a:prstGeom prst="straightConnector1">
              <a:avLst/>
            </a:prstGeom>
            <a:noFill/>
            <a:ln w="19050" cap="rnd" cmpd="sng" algn="ctr">
              <a:solidFill>
                <a:sysClr val="windowText" lastClr="000000"/>
              </a:solidFill>
              <a:prstDash val="solid"/>
              <a:headEnd type="none" w="med" len="med"/>
              <a:tailEnd type="triangle"/>
            </a:ln>
            <a:effectLst/>
          </p:spPr>
        </p:cxnSp>
        <p:cxnSp>
          <p:nvCxnSpPr>
            <p:cNvPr id="36" name="Curved Connector 76">
              <a:extLst>
                <a:ext uri="{FF2B5EF4-FFF2-40B4-BE49-F238E27FC236}">
                  <a16:creationId xmlns:a16="http://schemas.microsoft.com/office/drawing/2014/main" id="{99B8F660-FBBA-837A-3FE3-9A2B1F7557C6}"/>
                </a:ext>
              </a:extLst>
            </p:cNvPr>
            <p:cNvCxnSpPr/>
            <p:nvPr/>
          </p:nvCxnSpPr>
          <p:spPr>
            <a:xfrm>
              <a:off x="5304239" y="1767040"/>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cxnSp>
          <p:nvCxnSpPr>
            <p:cNvPr id="37" name="Curved Connector 77">
              <a:extLst>
                <a:ext uri="{FF2B5EF4-FFF2-40B4-BE49-F238E27FC236}">
                  <a16:creationId xmlns:a16="http://schemas.microsoft.com/office/drawing/2014/main" id="{E777FA5F-A7EE-67B3-4C2F-D46D0E352289}"/>
                </a:ext>
              </a:extLst>
            </p:cNvPr>
            <p:cNvCxnSpPr/>
            <p:nvPr/>
          </p:nvCxnSpPr>
          <p:spPr>
            <a:xfrm>
              <a:off x="5158683" y="1767040"/>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cxnSp>
          <p:nvCxnSpPr>
            <p:cNvPr id="38" name="Curved Connector 78">
              <a:extLst>
                <a:ext uri="{FF2B5EF4-FFF2-40B4-BE49-F238E27FC236}">
                  <a16:creationId xmlns:a16="http://schemas.microsoft.com/office/drawing/2014/main" id="{EF083725-87EF-1C1A-5437-F5CCE059B0AB}"/>
                </a:ext>
              </a:extLst>
            </p:cNvPr>
            <p:cNvCxnSpPr/>
            <p:nvPr/>
          </p:nvCxnSpPr>
          <p:spPr>
            <a:xfrm flipH="1">
              <a:off x="5031700" y="1769464"/>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cxnSp>
          <p:nvCxnSpPr>
            <p:cNvPr id="39" name="Curved Connector 79">
              <a:extLst>
                <a:ext uri="{FF2B5EF4-FFF2-40B4-BE49-F238E27FC236}">
                  <a16:creationId xmlns:a16="http://schemas.microsoft.com/office/drawing/2014/main" id="{9858648E-FA0B-DCCE-9F12-1C06B670A10C}"/>
                </a:ext>
              </a:extLst>
            </p:cNvPr>
            <p:cNvCxnSpPr/>
            <p:nvPr/>
          </p:nvCxnSpPr>
          <p:spPr>
            <a:xfrm flipH="1">
              <a:off x="4886144" y="1769464"/>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sp>
          <p:nvSpPr>
            <p:cNvPr id="40" name="Trapezoid 39">
              <a:extLst>
                <a:ext uri="{FF2B5EF4-FFF2-40B4-BE49-F238E27FC236}">
                  <a16:creationId xmlns:a16="http://schemas.microsoft.com/office/drawing/2014/main" id="{8214E22C-6941-FEA4-3EBA-5689A5AAAF06}"/>
                </a:ext>
              </a:extLst>
            </p:cNvPr>
            <p:cNvSpPr/>
            <p:nvPr/>
          </p:nvSpPr>
          <p:spPr>
            <a:xfrm>
              <a:off x="4521666" y="1584375"/>
              <a:ext cx="1433239"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 name="Oval 40">
              <a:extLst>
                <a:ext uri="{FF2B5EF4-FFF2-40B4-BE49-F238E27FC236}">
                  <a16:creationId xmlns:a16="http://schemas.microsoft.com/office/drawing/2014/main" id="{615057F2-862F-BA07-42F4-10FF6DBFA332}"/>
                </a:ext>
              </a:extLst>
            </p:cNvPr>
            <p:cNvSpPr/>
            <p:nvPr/>
          </p:nvSpPr>
          <p:spPr>
            <a:xfrm flipH="1">
              <a:off x="4606493" y="2765318"/>
              <a:ext cx="337878" cy="337878"/>
            </a:xfrm>
            <a:prstGeom prst="ellips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 name="Isosceles Triangle 41">
              <a:extLst>
                <a:ext uri="{FF2B5EF4-FFF2-40B4-BE49-F238E27FC236}">
                  <a16:creationId xmlns:a16="http://schemas.microsoft.com/office/drawing/2014/main" id="{590E9550-1D74-941D-A407-79B252509B56}"/>
                </a:ext>
              </a:extLst>
            </p:cNvPr>
            <p:cNvSpPr/>
            <p:nvPr/>
          </p:nvSpPr>
          <p:spPr>
            <a:xfrm rot="10800000">
              <a:off x="4526365" y="2347479"/>
              <a:ext cx="500871" cy="269409"/>
            </a:xfrm>
            <a:prstGeom prst="triangl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3" name="Curved Connector 83">
              <a:extLst>
                <a:ext uri="{FF2B5EF4-FFF2-40B4-BE49-F238E27FC236}">
                  <a16:creationId xmlns:a16="http://schemas.microsoft.com/office/drawing/2014/main" id="{20C1DCA3-052D-2AFD-216E-28FB825D8D91}"/>
                </a:ext>
              </a:extLst>
            </p:cNvPr>
            <p:cNvCxnSpPr>
              <a:stCxn id="45" idx="2"/>
              <a:endCxn id="42" idx="3"/>
            </p:cNvCxnSpPr>
            <p:nvPr/>
          </p:nvCxnSpPr>
          <p:spPr>
            <a:xfrm rot="5400000">
              <a:off x="4940208" y="2051890"/>
              <a:ext cx="132181" cy="458996"/>
            </a:xfrm>
            <a:prstGeom prst="curvedConnector3">
              <a:avLst>
                <a:gd name="adj1" fmla="val -3216"/>
              </a:avLst>
            </a:prstGeom>
            <a:noFill/>
            <a:ln w="19050" cap="rnd" cmpd="sng" algn="ctr">
              <a:solidFill>
                <a:sysClr val="windowText" lastClr="000000"/>
              </a:solidFill>
              <a:prstDash val="solid"/>
              <a:headEnd type="none" w="med" len="med"/>
              <a:tailEnd type="triangle"/>
            </a:ln>
            <a:effectLst/>
          </p:spPr>
        </p:cxnSp>
        <p:cxnSp>
          <p:nvCxnSpPr>
            <p:cNvPr id="44" name="Curved Connector 84">
              <a:extLst>
                <a:ext uri="{FF2B5EF4-FFF2-40B4-BE49-F238E27FC236}">
                  <a16:creationId xmlns:a16="http://schemas.microsoft.com/office/drawing/2014/main" id="{C4D37ED7-95A1-9457-E480-91336AF6EEDE}"/>
                </a:ext>
              </a:extLst>
            </p:cNvPr>
            <p:cNvCxnSpPr>
              <a:endCxn id="24" idx="2"/>
            </p:cNvCxnSpPr>
            <p:nvPr/>
          </p:nvCxnSpPr>
          <p:spPr>
            <a:xfrm>
              <a:off x="5235797" y="2214418"/>
              <a:ext cx="320996" cy="137157"/>
            </a:xfrm>
            <a:prstGeom prst="curvedConnector2">
              <a:avLst/>
            </a:prstGeom>
            <a:noFill/>
            <a:ln w="19050" cap="rnd" cmpd="sng" algn="ctr">
              <a:solidFill>
                <a:sysClr val="windowText" lastClr="000000"/>
              </a:solidFill>
              <a:prstDash val="solid"/>
              <a:headEnd type="none" w="med" len="med"/>
              <a:tailEnd type="triangle"/>
            </a:ln>
            <a:effectLst/>
          </p:spPr>
        </p:cxnSp>
        <p:sp>
          <p:nvSpPr>
            <p:cNvPr id="45" name="Round Single Corner Rectangle 85">
              <a:extLst>
                <a:ext uri="{FF2B5EF4-FFF2-40B4-BE49-F238E27FC236}">
                  <a16:creationId xmlns:a16="http://schemas.microsoft.com/office/drawing/2014/main" id="{D226F23A-2BB7-5E0C-4875-9E0C1BE00D09}"/>
                </a:ext>
              </a:extLst>
            </p:cNvPr>
            <p:cNvSpPr/>
            <p:nvPr/>
          </p:nvSpPr>
          <p:spPr>
            <a:xfrm>
              <a:off x="4598330" y="2000079"/>
              <a:ext cx="1274932" cy="215219"/>
            </a:xfrm>
            <a:prstGeom prst="round1Rect">
              <a:avLst>
                <a:gd name="adj" fmla="val 0"/>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6" name="Straight Arrow Connector 45">
              <a:extLst>
                <a:ext uri="{FF2B5EF4-FFF2-40B4-BE49-F238E27FC236}">
                  <a16:creationId xmlns:a16="http://schemas.microsoft.com/office/drawing/2014/main" id="{25883E2B-BB84-EDDF-B618-DCE35A9A1A61}"/>
                </a:ext>
              </a:extLst>
            </p:cNvPr>
            <p:cNvCxnSpPr>
              <a:stCxn id="42" idx="0"/>
              <a:endCxn id="41" idx="0"/>
            </p:cNvCxnSpPr>
            <p:nvPr/>
          </p:nvCxnSpPr>
          <p:spPr>
            <a:xfrm flipH="1">
              <a:off x="4775432" y="2616888"/>
              <a:ext cx="1368" cy="148430"/>
            </a:xfrm>
            <a:prstGeom prst="straightConnector1">
              <a:avLst/>
            </a:prstGeom>
            <a:noFill/>
            <a:ln w="19050" cap="rnd" cmpd="sng" algn="ctr">
              <a:solidFill>
                <a:sysClr val="windowText" lastClr="000000"/>
              </a:solidFill>
              <a:prstDash val="solid"/>
              <a:headEnd type="none" w="med" len="med"/>
              <a:tailEnd type="triangle"/>
            </a:ln>
            <a:effectLst/>
          </p:spPr>
        </p:cxnSp>
      </p:grpSp>
      <p:sp>
        <p:nvSpPr>
          <p:cNvPr id="47" name="Right Arrow 89" descr=" 96">
            <a:extLst>
              <a:ext uri="{FF2B5EF4-FFF2-40B4-BE49-F238E27FC236}">
                <a16:creationId xmlns:a16="http://schemas.microsoft.com/office/drawing/2014/main" id="{CA7CFFC4-4317-4031-B9D3-10BC6D3EBBA3}"/>
              </a:ext>
            </a:extLst>
          </p:cNvPr>
          <p:cNvSpPr/>
          <p:nvPr/>
        </p:nvSpPr>
        <p:spPr>
          <a:xfrm>
            <a:off x="3611724" y="5023293"/>
            <a:ext cx="307961"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8" name="TextBox 47" descr=" 99">
            <a:extLst>
              <a:ext uri="{FF2B5EF4-FFF2-40B4-BE49-F238E27FC236}">
                <a16:creationId xmlns:a16="http://schemas.microsoft.com/office/drawing/2014/main" id="{3A9E3F29-E6EB-0428-72AF-847849504F53}"/>
              </a:ext>
            </a:extLst>
          </p:cNvPr>
          <p:cNvSpPr txBox="1"/>
          <p:nvPr/>
        </p:nvSpPr>
        <p:spPr>
          <a:xfrm>
            <a:off x="4110147" y="5889466"/>
            <a:ext cx="2874826"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Graph Transformations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(API, Interactive)</a:t>
            </a:r>
          </a:p>
        </p:txBody>
      </p:sp>
      <p:sp>
        <p:nvSpPr>
          <p:cNvPr id="140" name="Right Arrow 94" descr=" 100">
            <a:extLst>
              <a:ext uri="{FF2B5EF4-FFF2-40B4-BE49-F238E27FC236}">
                <a16:creationId xmlns:a16="http://schemas.microsoft.com/office/drawing/2014/main" id="{D779FD9E-9E54-63F1-2D28-3B174C1214EA}"/>
              </a:ext>
            </a:extLst>
          </p:cNvPr>
          <p:cNvSpPr/>
          <p:nvPr/>
        </p:nvSpPr>
        <p:spPr>
          <a:xfrm flipH="1">
            <a:off x="7284133" y="3968852"/>
            <a:ext cx="1553406"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1" name="TextBox 140" descr=" 102">
            <a:extLst>
              <a:ext uri="{FF2B5EF4-FFF2-40B4-BE49-F238E27FC236}">
                <a16:creationId xmlns:a16="http://schemas.microsoft.com/office/drawing/2014/main" id="{856BDC02-173C-3BE6-8F60-D76140CEA739}"/>
              </a:ext>
            </a:extLst>
          </p:cNvPr>
          <p:cNvSpPr txBox="1"/>
          <p:nvPr/>
        </p:nvSpPr>
        <p:spPr>
          <a:xfrm>
            <a:off x="7325981" y="2891274"/>
            <a:ext cx="142686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Transformed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Dataflow</a:t>
            </a:r>
          </a:p>
        </p:txBody>
      </p:sp>
      <p:sp>
        <p:nvSpPr>
          <p:cNvPr id="142" name="TextBox 141" descr=" 103">
            <a:extLst>
              <a:ext uri="{FF2B5EF4-FFF2-40B4-BE49-F238E27FC236}">
                <a16:creationId xmlns:a16="http://schemas.microsoft.com/office/drawing/2014/main" id="{73448EC2-CB92-3087-394F-5E69A6FD499B}"/>
              </a:ext>
            </a:extLst>
          </p:cNvPr>
          <p:cNvSpPr txBox="1"/>
          <p:nvPr/>
        </p:nvSpPr>
        <p:spPr>
          <a:xfrm>
            <a:off x="7334819" y="4558761"/>
            <a:ext cx="143821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Performance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Results</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3" name="TextBox 142" descr=" 104">
            <a:extLst>
              <a:ext uri="{FF2B5EF4-FFF2-40B4-BE49-F238E27FC236}">
                <a16:creationId xmlns:a16="http://schemas.microsoft.com/office/drawing/2014/main" id="{6CF62833-6E04-D54B-537B-DFD8073F3639}"/>
              </a:ext>
            </a:extLst>
          </p:cNvPr>
          <p:cNvSpPr txBox="1"/>
          <p:nvPr/>
        </p:nvSpPr>
        <p:spPr>
          <a:xfrm>
            <a:off x="8901382" y="5850937"/>
            <a:ext cx="235692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 code generation/runtime</a:t>
            </a:r>
          </a:p>
        </p:txBody>
      </p:sp>
      <p:grpSp>
        <p:nvGrpSpPr>
          <p:cNvPr id="49" name="Group 48" descr=" 107">
            <a:extLst>
              <a:ext uri="{FF2B5EF4-FFF2-40B4-BE49-F238E27FC236}">
                <a16:creationId xmlns:a16="http://schemas.microsoft.com/office/drawing/2014/main" id="{5537026D-A088-855F-8048-CD3CC216911F}"/>
              </a:ext>
            </a:extLst>
          </p:cNvPr>
          <p:cNvGrpSpPr/>
          <p:nvPr/>
        </p:nvGrpSpPr>
        <p:grpSpPr>
          <a:xfrm>
            <a:off x="3979355" y="4446781"/>
            <a:ext cx="3162311" cy="1369076"/>
            <a:chOff x="1831512" y="1299726"/>
            <a:chExt cx="8421456" cy="3645948"/>
          </a:xfrm>
        </p:grpSpPr>
        <p:sp>
          <p:nvSpPr>
            <p:cNvPr id="50" name="Rectangle 49">
              <a:extLst>
                <a:ext uri="{FF2B5EF4-FFF2-40B4-BE49-F238E27FC236}">
                  <a16:creationId xmlns:a16="http://schemas.microsoft.com/office/drawing/2014/main" id="{84CF7F9B-A7F0-71C8-1ADF-9CF4AB057D1F}"/>
                </a:ext>
              </a:extLst>
            </p:cNvPr>
            <p:cNvSpPr/>
            <p:nvPr/>
          </p:nvSpPr>
          <p:spPr>
            <a:xfrm>
              <a:off x="1955158" y="1595822"/>
              <a:ext cx="3269953" cy="3349852"/>
            </a:xfrm>
            <a:prstGeom prst="rect">
              <a:avLst/>
            </a:prstGeom>
            <a:solidFill>
              <a:srgbClr val="E2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38A7402-1E43-7880-96F9-9720EC516FFB}"/>
                    </a:ext>
                  </a:extLst>
                </p:cNvPr>
                <p:cNvSpPr txBox="1"/>
                <p:nvPr/>
              </p:nvSpPr>
              <p:spPr>
                <a:xfrm>
                  <a:off x="1831512" y="1299726"/>
                  <a:ext cx="863823" cy="89747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𝑳</m:t>
                        </m:r>
                      </m:oMath>
                    </m:oMathPara>
                  </a14:m>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51" name="TextBox 50">
                  <a:extLst>
                    <a:ext uri="{FF2B5EF4-FFF2-40B4-BE49-F238E27FC236}">
                      <a16:creationId xmlns:a16="http://schemas.microsoft.com/office/drawing/2014/main" id="{838A7402-1E43-7880-96F9-9720EC516FFB}"/>
                    </a:ext>
                  </a:extLst>
                </p:cNvPr>
                <p:cNvSpPr txBox="1">
                  <a:spLocks noRot="1" noChangeAspect="1" noMove="1" noResize="1" noEditPoints="1" noAdjustHandles="1" noChangeArrowheads="1" noChangeShapeType="1" noTextEdit="1"/>
                </p:cNvSpPr>
                <p:nvPr/>
              </p:nvSpPr>
              <p:spPr>
                <a:xfrm>
                  <a:off x="1831512" y="1299726"/>
                  <a:ext cx="863823" cy="897479"/>
                </a:xfrm>
                <a:prstGeom prst="rect">
                  <a:avLst/>
                </a:prstGeom>
                <a:blipFill>
                  <a:blip r:embed="rId4"/>
                  <a:stretch>
                    <a:fillRect l="-5660" r="-13208" b="-32143"/>
                  </a:stretch>
                </a:blipFill>
              </p:spPr>
              <p:txBody>
                <a:bodyPr/>
                <a:lstStyle/>
                <a:p>
                  <a:r>
                    <a:rPr lang="en-CH">
                      <a:noFill/>
                    </a:rPr>
                    <a:t> </a:t>
                  </a:r>
                </a:p>
              </p:txBody>
            </p:sp>
          </mc:Fallback>
        </mc:AlternateContent>
        <p:grpSp>
          <p:nvGrpSpPr>
            <p:cNvPr id="52" name="Group 51">
              <a:extLst>
                <a:ext uri="{FF2B5EF4-FFF2-40B4-BE49-F238E27FC236}">
                  <a16:creationId xmlns:a16="http://schemas.microsoft.com/office/drawing/2014/main" id="{099DD120-BA72-C976-2A53-180242266FA3}"/>
                </a:ext>
              </a:extLst>
            </p:cNvPr>
            <p:cNvGrpSpPr/>
            <p:nvPr/>
          </p:nvGrpSpPr>
          <p:grpSpPr>
            <a:xfrm>
              <a:off x="6373091" y="1300682"/>
              <a:ext cx="3879877" cy="3644992"/>
              <a:chOff x="6474289" y="774807"/>
              <a:chExt cx="3598351" cy="3369811"/>
            </a:xfrm>
          </p:grpSpPr>
          <p:sp>
            <p:nvSpPr>
              <p:cNvPr id="133" name="Rectangle 132">
                <a:extLst>
                  <a:ext uri="{FF2B5EF4-FFF2-40B4-BE49-F238E27FC236}">
                    <a16:creationId xmlns:a16="http://schemas.microsoft.com/office/drawing/2014/main" id="{1D239997-508A-BB1D-D698-1D03C42204A2}"/>
                  </a:ext>
                </a:extLst>
              </p:cNvPr>
              <p:cNvSpPr/>
              <p:nvPr/>
            </p:nvSpPr>
            <p:spPr>
              <a:xfrm>
                <a:off x="6641816" y="1047665"/>
                <a:ext cx="3430824" cy="3096953"/>
              </a:xfrm>
              <a:prstGeom prst="rect">
                <a:avLst/>
              </a:prstGeom>
              <a:solidFill>
                <a:srgbClr val="E2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BC637E58-E9C9-0604-7155-4D878D6B9050}"/>
                      </a:ext>
                    </a:extLst>
                  </p:cNvPr>
                  <p:cNvSpPr txBox="1"/>
                  <p:nvPr/>
                </p:nvSpPr>
                <p:spPr>
                  <a:xfrm>
                    <a:off x="6474289" y="774807"/>
                    <a:ext cx="873396" cy="8297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𝑹</m:t>
                          </m:r>
                        </m:oMath>
                      </m:oMathPara>
                    </a14:m>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135" name="TextBox 134">
                    <a:extLst>
                      <a:ext uri="{FF2B5EF4-FFF2-40B4-BE49-F238E27FC236}">
                        <a16:creationId xmlns:a16="http://schemas.microsoft.com/office/drawing/2014/main" id="{BC637E58-E9C9-0604-7155-4D878D6B9050}"/>
                      </a:ext>
                    </a:extLst>
                  </p:cNvPr>
                  <p:cNvSpPr txBox="1">
                    <a:spLocks noRot="1" noChangeAspect="1" noMove="1" noResize="1" noEditPoints="1" noAdjustHandles="1" noChangeArrowheads="1" noChangeShapeType="1" noTextEdit="1"/>
                  </p:cNvSpPr>
                  <p:nvPr/>
                </p:nvSpPr>
                <p:spPr>
                  <a:xfrm>
                    <a:off x="6474289" y="774807"/>
                    <a:ext cx="873396" cy="829723"/>
                  </a:xfrm>
                  <a:prstGeom prst="rect">
                    <a:avLst/>
                  </a:prstGeom>
                  <a:blipFill>
                    <a:blip r:embed="rId5"/>
                    <a:stretch>
                      <a:fillRect l="-5172" r="-15517" b="-34545"/>
                    </a:stretch>
                  </a:blipFill>
                </p:spPr>
                <p:txBody>
                  <a:bodyPr/>
                  <a:lstStyle/>
                  <a:p>
                    <a:r>
                      <a:rPr lang="en-CH">
                        <a:noFill/>
                      </a:rPr>
                      <a:t> </a:t>
                    </a:r>
                  </a:p>
                </p:txBody>
              </p:sp>
            </mc:Fallback>
          </mc:AlternateContent>
        </p:grpSp>
        <p:cxnSp>
          <p:nvCxnSpPr>
            <p:cNvPr id="53" name="Straight Arrow Connector 52">
              <a:extLst>
                <a:ext uri="{FF2B5EF4-FFF2-40B4-BE49-F238E27FC236}">
                  <a16:creationId xmlns:a16="http://schemas.microsoft.com/office/drawing/2014/main" id="{4FDAA13D-8008-6AE0-38C3-158385C0BB56}"/>
                </a:ext>
              </a:extLst>
            </p:cNvPr>
            <p:cNvCxnSpPr/>
            <p:nvPr/>
          </p:nvCxnSpPr>
          <p:spPr>
            <a:xfrm>
              <a:off x="3556739" y="3637254"/>
              <a:ext cx="1" cy="6270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C906CBC0-A130-2F1F-1CF7-796BF6D2C669}"/>
                </a:ext>
              </a:extLst>
            </p:cNvPr>
            <p:cNvSpPr/>
            <p:nvPr/>
          </p:nvSpPr>
          <p:spPr>
            <a:xfrm>
              <a:off x="7896583" y="2841434"/>
              <a:ext cx="1481158" cy="456459"/>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 name="Trapezoid 54">
              <a:extLst>
                <a:ext uri="{FF2B5EF4-FFF2-40B4-BE49-F238E27FC236}">
                  <a16:creationId xmlns:a16="http://schemas.microsoft.com/office/drawing/2014/main" id="{B33ADA63-7771-71AF-5508-B3D3075C3305}"/>
                </a:ext>
              </a:extLst>
            </p:cNvPr>
            <p:cNvSpPr/>
            <p:nvPr/>
          </p:nvSpPr>
          <p:spPr>
            <a:xfrm>
              <a:off x="2129705" y="2496755"/>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56" name="Trapezoid 55">
              <a:extLst>
                <a:ext uri="{FF2B5EF4-FFF2-40B4-BE49-F238E27FC236}">
                  <a16:creationId xmlns:a16="http://schemas.microsoft.com/office/drawing/2014/main" id="{F37BFA0A-18BE-1CA9-E3F2-9F370BECF9C2}"/>
                </a:ext>
              </a:extLst>
            </p:cNvPr>
            <p:cNvSpPr/>
            <p:nvPr/>
          </p:nvSpPr>
          <p:spPr>
            <a:xfrm>
              <a:off x="2129705" y="3353389"/>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cxnSp>
          <p:nvCxnSpPr>
            <p:cNvPr id="57" name="Straight Arrow Connector 56">
              <a:extLst>
                <a:ext uri="{FF2B5EF4-FFF2-40B4-BE49-F238E27FC236}">
                  <a16:creationId xmlns:a16="http://schemas.microsoft.com/office/drawing/2014/main" id="{3A5091FA-5CEA-9E35-64B9-1C452ADF8CA3}"/>
                </a:ext>
              </a:extLst>
            </p:cNvPr>
            <p:cNvCxnSpPr>
              <a:stCxn id="55" idx="2"/>
              <a:endCxn id="56" idx="0"/>
            </p:cNvCxnSpPr>
            <p:nvPr/>
          </p:nvCxnSpPr>
          <p:spPr>
            <a:xfrm>
              <a:off x="3543772" y="2907301"/>
              <a:ext cx="0" cy="446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Octagon 57">
              <a:extLst>
                <a:ext uri="{FF2B5EF4-FFF2-40B4-BE49-F238E27FC236}">
                  <a16:creationId xmlns:a16="http://schemas.microsoft.com/office/drawing/2014/main" id="{47E6F647-9C6F-BDCA-0CE0-9296CEC2CB32}"/>
                </a:ext>
              </a:extLst>
            </p:cNvPr>
            <p:cNvSpPr/>
            <p:nvPr/>
          </p:nvSpPr>
          <p:spPr>
            <a:xfrm>
              <a:off x="2373008" y="4263498"/>
              <a:ext cx="2369976" cy="338428"/>
            </a:xfrm>
            <a:prstGeom prst="octagon">
              <a:avLst>
                <a:gd name="adj" fmla="val 3267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59" name="TextBox 58">
              <a:extLst>
                <a:ext uri="{FF2B5EF4-FFF2-40B4-BE49-F238E27FC236}">
                  <a16:creationId xmlns:a16="http://schemas.microsoft.com/office/drawing/2014/main" id="{054190B1-B036-C20B-A185-182929BFA056}"/>
                </a:ext>
              </a:extLst>
            </p:cNvPr>
            <p:cNvSpPr txBox="1"/>
            <p:nvPr/>
          </p:nvSpPr>
          <p:spPr>
            <a:xfrm>
              <a:off x="3668990" y="3771571"/>
              <a:ext cx="359118" cy="5983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0" name="Trapezoid 59">
              <a:extLst>
                <a:ext uri="{FF2B5EF4-FFF2-40B4-BE49-F238E27FC236}">
                  <a16:creationId xmlns:a16="http://schemas.microsoft.com/office/drawing/2014/main" id="{8905C623-DEC5-72B4-CCAC-F464DDDB578B}"/>
                </a:ext>
              </a:extLst>
            </p:cNvPr>
            <p:cNvSpPr/>
            <p:nvPr/>
          </p:nvSpPr>
          <p:spPr>
            <a:xfrm>
              <a:off x="7223095" y="2070236"/>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61" name="Octagon 60">
              <a:extLst>
                <a:ext uri="{FF2B5EF4-FFF2-40B4-BE49-F238E27FC236}">
                  <a16:creationId xmlns:a16="http://schemas.microsoft.com/office/drawing/2014/main" id="{AF25CD8A-132A-E9D9-917C-2F9EE4B7751B}"/>
                </a:ext>
              </a:extLst>
            </p:cNvPr>
            <p:cNvSpPr/>
            <p:nvPr/>
          </p:nvSpPr>
          <p:spPr>
            <a:xfrm>
              <a:off x="7439497" y="4458588"/>
              <a:ext cx="2369976" cy="338428"/>
            </a:xfrm>
            <a:prstGeom prst="octagon">
              <a:avLst>
                <a:gd name="adj" fmla="val 3267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cxnSp>
          <p:nvCxnSpPr>
            <p:cNvPr id="62" name="Straight Arrow Connector 61">
              <a:extLst>
                <a:ext uri="{FF2B5EF4-FFF2-40B4-BE49-F238E27FC236}">
                  <a16:creationId xmlns:a16="http://schemas.microsoft.com/office/drawing/2014/main" id="{613AE450-98FA-3558-75F8-0F6485FEB0CE}"/>
                </a:ext>
              </a:extLst>
            </p:cNvPr>
            <p:cNvCxnSpPr>
              <a:stCxn id="60" idx="2"/>
              <a:endCxn id="54" idx="0"/>
            </p:cNvCxnSpPr>
            <p:nvPr/>
          </p:nvCxnSpPr>
          <p:spPr>
            <a:xfrm>
              <a:off x="8637162" y="2480782"/>
              <a:ext cx="0" cy="3606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CB05ADB-CF36-C0E1-D208-CE181D894616}"/>
                </a:ext>
              </a:extLst>
            </p:cNvPr>
            <p:cNvCxnSpPr/>
            <p:nvPr/>
          </p:nvCxnSpPr>
          <p:spPr>
            <a:xfrm>
              <a:off x="8622014" y="3297893"/>
              <a:ext cx="0" cy="3826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C7BAE58D-C17F-BF7B-5B5A-F77CA1DEB320}"/>
                </a:ext>
              </a:extLst>
            </p:cNvPr>
            <p:cNvCxnSpPr/>
            <p:nvPr/>
          </p:nvCxnSpPr>
          <p:spPr>
            <a:xfrm>
              <a:off x="8622013" y="3822799"/>
              <a:ext cx="1" cy="6270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Trapezoid 128">
              <a:extLst>
                <a:ext uri="{FF2B5EF4-FFF2-40B4-BE49-F238E27FC236}">
                  <a16:creationId xmlns:a16="http://schemas.microsoft.com/office/drawing/2014/main" id="{F7584125-ACDD-F047-1B06-618A069E0AA1}"/>
                </a:ext>
              </a:extLst>
            </p:cNvPr>
            <p:cNvSpPr/>
            <p:nvPr/>
          </p:nvSpPr>
          <p:spPr>
            <a:xfrm>
              <a:off x="7223095" y="3664235"/>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cxnSp>
          <p:nvCxnSpPr>
            <p:cNvPr id="130" name="Straight Arrow Connector 129">
              <a:extLst>
                <a:ext uri="{FF2B5EF4-FFF2-40B4-BE49-F238E27FC236}">
                  <a16:creationId xmlns:a16="http://schemas.microsoft.com/office/drawing/2014/main" id="{58EC516A-C2D0-3303-2750-33AD1514767E}"/>
                </a:ext>
              </a:extLst>
            </p:cNvPr>
            <p:cNvCxnSpPr/>
            <p:nvPr/>
          </p:nvCxnSpPr>
          <p:spPr>
            <a:xfrm flipV="1">
              <a:off x="4952141" y="2496755"/>
              <a:ext cx="2265256" cy="344679"/>
            </a:xfrm>
            <a:prstGeom prst="straightConnector1">
              <a:avLst/>
            </a:prstGeom>
            <a:noFill/>
            <a:ln w="38100">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1" name="Straight Arrow Connector 130">
              <a:extLst>
                <a:ext uri="{FF2B5EF4-FFF2-40B4-BE49-F238E27FC236}">
                  <a16:creationId xmlns:a16="http://schemas.microsoft.com/office/drawing/2014/main" id="{F0E3D986-B80A-ED40-BEAC-7B76FF9154DF}"/>
                </a:ext>
              </a:extLst>
            </p:cNvPr>
            <p:cNvCxnSpPr>
              <a:endCxn id="129" idx="1"/>
            </p:cNvCxnSpPr>
            <p:nvPr/>
          </p:nvCxnSpPr>
          <p:spPr>
            <a:xfrm>
              <a:off x="4791524" y="3514698"/>
              <a:ext cx="2629514" cy="354810"/>
            </a:xfrm>
            <a:prstGeom prst="straightConnector1">
              <a:avLst/>
            </a:prstGeom>
            <a:noFill/>
            <a:ln w="38100">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2" name="Straight Arrow Connector 131">
              <a:extLst>
                <a:ext uri="{FF2B5EF4-FFF2-40B4-BE49-F238E27FC236}">
                  <a16:creationId xmlns:a16="http://schemas.microsoft.com/office/drawing/2014/main" id="{6BD054BD-1D7A-007A-02C7-C2D0600848F9}"/>
                </a:ext>
              </a:extLst>
            </p:cNvPr>
            <p:cNvCxnSpPr/>
            <p:nvPr/>
          </p:nvCxnSpPr>
          <p:spPr>
            <a:xfrm>
              <a:off x="4791524" y="4436947"/>
              <a:ext cx="2620391" cy="171665"/>
            </a:xfrm>
            <a:prstGeom prst="straightConnector1">
              <a:avLst/>
            </a:prstGeom>
            <a:noFill/>
            <a:ln w="38100">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15" name="Right Arrow 129" descr=" 133">
            <a:extLst>
              <a:ext uri="{FF2B5EF4-FFF2-40B4-BE49-F238E27FC236}">
                <a16:creationId xmlns:a16="http://schemas.microsoft.com/office/drawing/2014/main" id="{4202355F-F902-75B9-2904-B1789B96A5C8}"/>
              </a:ext>
            </a:extLst>
          </p:cNvPr>
          <p:cNvSpPr/>
          <p:nvPr/>
        </p:nvSpPr>
        <p:spPr>
          <a:xfrm rot="5400000">
            <a:off x="2039635" y="3726448"/>
            <a:ext cx="307961"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4" name="TextBox 133" descr=" 134">
            <a:extLst>
              <a:ext uri="{FF2B5EF4-FFF2-40B4-BE49-F238E27FC236}">
                <a16:creationId xmlns:a16="http://schemas.microsoft.com/office/drawing/2014/main" id="{8B73897A-F440-4680-99B9-3ECEAB5D90C4}"/>
              </a:ext>
            </a:extLst>
          </p:cNvPr>
          <p:cNvSpPr txBox="1"/>
          <p:nvPr/>
        </p:nvSpPr>
        <p:spPr>
          <a:xfrm>
            <a:off x="-60684" y="6661494"/>
            <a:ext cx="71785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Ben-Nun, de Fine Licht,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Ziogas</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TH: Stateful Dataflow Multigraphs: A Data-Centric Model for High-Performance Parallel Programs, SC19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2" descr=" 1026">
            <a:extLst>
              <a:ext uri="{FF2B5EF4-FFF2-40B4-BE49-F238E27FC236}">
                <a16:creationId xmlns:a16="http://schemas.microsoft.com/office/drawing/2014/main" id="{B06E5AF6-9460-FDA6-F8B0-40EDB58ADA1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644" y="1344382"/>
            <a:ext cx="679113" cy="6873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5">
            <a:extLst>
              <a:ext uri="{FF2B5EF4-FFF2-40B4-BE49-F238E27FC236}">
                <a16:creationId xmlns:a16="http://schemas.microsoft.com/office/drawing/2014/main" id="{8913C18F-A166-1D52-C160-CAB80C6527A7}"/>
              </a:ext>
            </a:extLst>
          </p:cNvPr>
          <p:cNvSpPr txBox="1"/>
          <p:nvPr/>
        </p:nvSpPr>
        <p:spPr>
          <a:xfrm>
            <a:off x="830356" y="1380087"/>
            <a:ext cx="197316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Domain Scientist</a:t>
            </a:r>
          </a:p>
        </p:txBody>
      </p:sp>
      <p:sp>
        <p:nvSpPr>
          <p:cNvPr id="8" name="Rectangle: Rounded Corners 7" descr=" 135">
            <a:extLst>
              <a:ext uri="{FF2B5EF4-FFF2-40B4-BE49-F238E27FC236}">
                <a16:creationId xmlns:a16="http://schemas.microsoft.com/office/drawing/2014/main" id="{0F7C447F-163D-C022-B908-4CD67343ABA5}"/>
              </a:ext>
            </a:extLst>
          </p:cNvPr>
          <p:cNvSpPr/>
          <p:nvPr/>
        </p:nvSpPr>
        <p:spPr>
          <a:xfrm>
            <a:off x="2193616" y="2734384"/>
            <a:ext cx="1253842" cy="421179"/>
          </a:xfrm>
          <a:prstGeom prst="roundRect">
            <a:avLst>
              <a:gd name="adj" fmla="val 70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DSLs</a:t>
            </a:r>
          </a:p>
        </p:txBody>
      </p:sp>
      <p:pic>
        <p:nvPicPr>
          <p:cNvPr id="9" name="Picture 4" descr=" 1028">
            <a:extLst>
              <a:ext uri="{FF2B5EF4-FFF2-40B4-BE49-F238E27FC236}">
                <a16:creationId xmlns:a16="http://schemas.microsoft.com/office/drawing/2014/main" id="{E5872ED3-7EAD-9F81-567C-1891FDBD0A0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0335" y="2636351"/>
            <a:ext cx="1260695" cy="5675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 1030">
            <a:extLst>
              <a:ext uri="{FF2B5EF4-FFF2-40B4-BE49-F238E27FC236}">
                <a16:creationId xmlns:a16="http://schemas.microsoft.com/office/drawing/2014/main" id="{30777DA8-F1B7-8A8E-8CB9-68B30C39FE0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16637" y="2430220"/>
            <a:ext cx="609103" cy="6091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 136">
            <a:extLst>
              <a:ext uri="{FF2B5EF4-FFF2-40B4-BE49-F238E27FC236}">
                <a16:creationId xmlns:a16="http://schemas.microsoft.com/office/drawing/2014/main" id="{593EDD50-1F7F-3296-AAC8-16BE368652C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4880" y="3067800"/>
            <a:ext cx="1449240" cy="486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 137">
            <a:extLst>
              <a:ext uri="{FF2B5EF4-FFF2-40B4-BE49-F238E27FC236}">
                <a16:creationId xmlns:a16="http://schemas.microsoft.com/office/drawing/2014/main" id="{5311095E-C763-04B8-9BFB-3E2D51EBC27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t="37400" b="39290"/>
          <a:stretch/>
        </p:blipFill>
        <p:spPr bwMode="auto">
          <a:xfrm>
            <a:off x="2382405" y="3185240"/>
            <a:ext cx="1221815" cy="2848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 1032">
            <a:extLst>
              <a:ext uri="{FF2B5EF4-FFF2-40B4-BE49-F238E27FC236}">
                <a16:creationId xmlns:a16="http://schemas.microsoft.com/office/drawing/2014/main" id="{8ED0792D-3538-2D55-7C68-DEAE1F5C304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98878" y="2896597"/>
            <a:ext cx="1922317" cy="107649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descr=" 139">
            <a:extLst>
              <a:ext uri="{FF2B5EF4-FFF2-40B4-BE49-F238E27FC236}">
                <a16:creationId xmlns:a16="http://schemas.microsoft.com/office/drawing/2014/main" id="{66B0506A-1C81-7E11-D20C-2A8843ACAAB6}"/>
              </a:ext>
            </a:extLst>
          </p:cNvPr>
          <p:cNvSpPr/>
          <p:nvPr/>
        </p:nvSpPr>
        <p:spPr>
          <a:xfrm>
            <a:off x="980865" y="5507649"/>
            <a:ext cx="2240330" cy="919352"/>
          </a:xfrm>
          <a:prstGeom prst="roundRect">
            <a:avLst>
              <a:gd name="adj" fmla="val 70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SDFG Builder API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Multi-Level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Library Nodes</a:t>
            </a:r>
          </a:p>
        </p:txBody>
      </p:sp>
      <p:pic>
        <p:nvPicPr>
          <p:cNvPr id="17" name="Picture 10" descr=" 1034">
            <a:extLst>
              <a:ext uri="{FF2B5EF4-FFF2-40B4-BE49-F238E27FC236}">
                <a16:creationId xmlns:a16="http://schemas.microsoft.com/office/drawing/2014/main" id="{442BEF9A-B2DB-9549-9CC2-BCF313C157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8432" y="4176888"/>
            <a:ext cx="597655" cy="5976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descr=" 141">
            <a:extLst>
              <a:ext uri="{FF2B5EF4-FFF2-40B4-BE49-F238E27FC236}">
                <a16:creationId xmlns:a16="http://schemas.microsoft.com/office/drawing/2014/main" id="{7B23A7CA-6E8E-CAFB-2211-1CE6801EFC2A}"/>
              </a:ext>
            </a:extLst>
          </p:cNvPr>
          <p:cNvSpPr txBox="1"/>
          <p:nvPr/>
        </p:nvSpPr>
        <p:spPr>
          <a:xfrm>
            <a:off x="803412" y="4226691"/>
            <a:ext cx="196194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Applied Scientist</a:t>
            </a:r>
          </a:p>
        </p:txBody>
      </p:sp>
      <p:sp>
        <p:nvSpPr>
          <p:cNvPr id="19" name="TextBox 18" descr=" 6">
            <a:extLst>
              <a:ext uri="{FF2B5EF4-FFF2-40B4-BE49-F238E27FC236}">
                <a16:creationId xmlns:a16="http://schemas.microsoft.com/office/drawing/2014/main" id="{57784709-26E4-0E94-B234-E726B4036D5F}"/>
              </a:ext>
            </a:extLst>
          </p:cNvPr>
          <p:cNvSpPr txBox="1"/>
          <p:nvPr/>
        </p:nvSpPr>
        <p:spPr>
          <a:xfrm>
            <a:off x="739545" y="4736554"/>
            <a:ext cx="276684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translate DSL into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parametric dataflow graphs</a:t>
            </a:r>
          </a:p>
        </p:txBody>
      </p:sp>
      <p:pic>
        <p:nvPicPr>
          <p:cNvPr id="136" name="Picture 18" descr=" 1042">
            <a:extLst>
              <a:ext uri="{FF2B5EF4-FFF2-40B4-BE49-F238E27FC236}">
                <a16:creationId xmlns:a16="http://schemas.microsoft.com/office/drawing/2014/main" id="{75D56E59-A70B-133A-C5CA-B37E7509E7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07537" y="1337420"/>
            <a:ext cx="618824" cy="618824"/>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136" descr=" 144">
            <a:extLst>
              <a:ext uri="{FF2B5EF4-FFF2-40B4-BE49-F238E27FC236}">
                <a16:creationId xmlns:a16="http://schemas.microsoft.com/office/drawing/2014/main" id="{AE9AE6BC-4A44-B6ED-4D2B-3D9260AC36B7}"/>
              </a:ext>
            </a:extLst>
          </p:cNvPr>
          <p:cNvSpPr txBox="1"/>
          <p:nvPr/>
        </p:nvSpPr>
        <p:spPr>
          <a:xfrm>
            <a:off x="3978952" y="1343837"/>
            <a:ext cx="254909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Performance Engineer</a:t>
            </a:r>
          </a:p>
        </p:txBody>
      </p:sp>
      <p:pic>
        <p:nvPicPr>
          <p:cNvPr id="144" name="Picture 20" descr=" 1044">
            <a:extLst>
              <a:ext uri="{FF2B5EF4-FFF2-40B4-BE49-F238E27FC236}">
                <a16:creationId xmlns:a16="http://schemas.microsoft.com/office/drawing/2014/main" id="{D5FF1CF1-8B12-3A8C-3203-CECCE194849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796313" y="1399233"/>
            <a:ext cx="459689" cy="460115"/>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2" descr=" 1046">
            <a:extLst>
              <a:ext uri="{FF2B5EF4-FFF2-40B4-BE49-F238E27FC236}">
                <a16:creationId xmlns:a16="http://schemas.microsoft.com/office/drawing/2014/main" id="{5EDE8B06-BE93-7A70-DC94-AAF91926E8C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868308" y="1224067"/>
            <a:ext cx="810446" cy="810446"/>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4" descr=" 1048">
            <a:extLst>
              <a:ext uri="{FF2B5EF4-FFF2-40B4-BE49-F238E27FC236}">
                <a16:creationId xmlns:a16="http://schemas.microsoft.com/office/drawing/2014/main" id="{0AB02E17-B895-DFB4-7397-80FDBBEB51A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660396" y="1374349"/>
            <a:ext cx="449101" cy="474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6" descr=" 1050">
            <a:extLst>
              <a:ext uri="{FF2B5EF4-FFF2-40B4-BE49-F238E27FC236}">
                <a16:creationId xmlns:a16="http://schemas.microsoft.com/office/drawing/2014/main" id="{B0F50E7F-A5BA-66C6-F9EA-089497EE1D9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166240" y="1372293"/>
            <a:ext cx="534409" cy="534409"/>
          </a:xfrm>
          <a:prstGeom prst="rect">
            <a:avLst/>
          </a:prstGeom>
          <a:noFill/>
          <a:extLst>
            <a:ext uri="{909E8E84-426E-40DD-AFC4-6F175D3DCCD1}">
              <a14:hiddenFill xmlns:a14="http://schemas.microsoft.com/office/drawing/2010/main">
                <a:solidFill>
                  <a:srgbClr val="FFFFFF"/>
                </a:solidFill>
              </a14:hiddenFill>
            </a:ext>
          </a:extLst>
        </p:spPr>
      </p:pic>
      <p:sp>
        <p:nvSpPr>
          <p:cNvPr id="148" name="Rectangle: Rounded Corners 147" descr=" 146">
            <a:extLst>
              <a:ext uri="{FF2B5EF4-FFF2-40B4-BE49-F238E27FC236}">
                <a16:creationId xmlns:a16="http://schemas.microsoft.com/office/drawing/2014/main" id="{745C5D5B-7E28-15C3-BCD9-5473DBB84E1C}"/>
              </a:ext>
            </a:extLst>
          </p:cNvPr>
          <p:cNvSpPr/>
          <p:nvPr/>
        </p:nvSpPr>
        <p:spPr>
          <a:xfrm>
            <a:off x="9073408" y="2854861"/>
            <a:ext cx="2012876" cy="669783"/>
          </a:xfrm>
          <a:prstGeom prst="roundRect">
            <a:avLst>
              <a:gd name="adj" fmla="val 704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Specialized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Code Generation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Rectangle: Rounded Corners 148" descr=" 147">
            <a:extLst>
              <a:ext uri="{FF2B5EF4-FFF2-40B4-BE49-F238E27FC236}">
                <a16:creationId xmlns:a16="http://schemas.microsoft.com/office/drawing/2014/main" id="{A16D7D3C-18CC-DC16-4988-DC896ABF894A}"/>
              </a:ext>
            </a:extLst>
          </p:cNvPr>
          <p:cNvSpPr/>
          <p:nvPr/>
        </p:nvSpPr>
        <p:spPr>
          <a:xfrm>
            <a:off x="9523234" y="4014688"/>
            <a:ext cx="1694363" cy="484455"/>
          </a:xfrm>
          <a:prstGeom prst="roundRect">
            <a:avLst>
              <a:gd name="adj" fmla="val 704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CPU Code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Rectangle: Rounded Corners 149" descr=" 148">
            <a:extLst>
              <a:ext uri="{FF2B5EF4-FFF2-40B4-BE49-F238E27FC236}">
                <a16:creationId xmlns:a16="http://schemas.microsoft.com/office/drawing/2014/main" id="{D5AB9DDE-6D5A-C94B-19DA-4A2C67EBAC69}"/>
              </a:ext>
            </a:extLst>
          </p:cNvPr>
          <p:cNvSpPr/>
          <p:nvPr/>
        </p:nvSpPr>
        <p:spPr>
          <a:xfrm>
            <a:off x="9523234" y="4636579"/>
            <a:ext cx="1694363" cy="484455"/>
          </a:xfrm>
          <a:prstGeom prst="roundRect">
            <a:avLst>
              <a:gd name="adj" fmla="val 704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GPU Code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Rectangle: Rounded Corners 150" descr=" 149">
            <a:extLst>
              <a:ext uri="{FF2B5EF4-FFF2-40B4-BE49-F238E27FC236}">
                <a16:creationId xmlns:a16="http://schemas.microsoft.com/office/drawing/2014/main" id="{32090216-9D4D-771F-C456-105D46ED72B7}"/>
              </a:ext>
            </a:extLst>
          </p:cNvPr>
          <p:cNvSpPr/>
          <p:nvPr/>
        </p:nvSpPr>
        <p:spPr>
          <a:xfrm>
            <a:off x="9523234" y="5258470"/>
            <a:ext cx="1694363" cy="484455"/>
          </a:xfrm>
          <a:prstGeom prst="roundRect">
            <a:avLst>
              <a:gd name="adj" fmla="val 704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FPGA Code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Rectangle: Rounded Corners 151" descr=" 150">
            <a:extLst>
              <a:ext uri="{FF2B5EF4-FFF2-40B4-BE49-F238E27FC236}">
                <a16:creationId xmlns:a16="http://schemas.microsoft.com/office/drawing/2014/main" id="{E0B7ECB5-21BA-8EF2-6941-2992FD5E5F2F}"/>
              </a:ext>
            </a:extLst>
          </p:cNvPr>
          <p:cNvSpPr/>
          <p:nvPr/>
        </p:nvSpPr>
        <p:spPr>
          <a:xfrm rot="16200000">
            <a:off x="8354429" y="4636578"/>
            <a:ext cx="1728237" cy="484455"/>
          </a:xfrm>
          <a:prstGeom prst="roundRect">
            <a:avLst>
              <a:gd name="adj" fmla="val 7048"/>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Runtime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3" name="Speech Bubble: Rectangle with Corners Rounded 152" descr=" 8">
            <a:extLst>
              <a:ext uri="{FF2B5EF4-FFF2-40B4-BE49-F238E27FC236}">
                <a16:creationId xmlns:a16="http://schemas.microsoft.com/office/drawing/2014/main" id="{04709C5B-D5B6-2517-0416-96D6F9BAF99F}"/>
              </a:ext>
            </a:extLst>
          </p:cNvPr>
          <p:cNvSpPr/>
          <p:nvPr/>
        </p:nvSpPr>
        <p:spPr>
          <a:xfrm>
            <a:off x="191344" y="1372293"/>
            <a:ext cx="1058353" cy="848076"/>
          </a:xfrm>
          <a:prstGeom prst="wedgeRoundRectCallout">
            <a:avLst>
              <a:gd name="adj1" fmla="val 45766"/>
              <a:gd name="adj2" fmla="val 98440"/>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10s of SLOC</a:t>
            </a:r>
          </a:p>
        </p:txBody>
      </p:sp>
      <p:sp>
        <p:nvSpPr>
          <p:cNvPr id="154" name="Speech Bubble: Rectangle with Corners Rounded 153" descr=" 95">
            <a:extLst>
              <a:ext uri="{FF2B5EF4-FFF2-40B4-BE49-F238E27FC236}">
                <a16:creationId xmlns:a16="http://schemas.microsoft.com/office/drawing/2014/main" id="{2A35DAAC-0E50-DF3A-6E91-8EEBE623E8DE}"/>
              </a:ext>
            </a:extLst>
          </p:cNvPr>
          <p:cNvSpPr/>
          <p:nvPr/>
        </p:nvSpPr>
        <p:spPr>
          <a:xfrm>
            <a:off x="6372082" y="2050186"/>
            <a:ext cx="1811112" cy="826611"/>
          </a:xfrm>
          <a:prstGeom prst="wedgeRoundRectCallout">
            <a:avLst>
              <a:gd name="adj1" fmla="val -57699"/>
              <a:gd name="adj2" fmla="val 133360"/>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100s of reusable SLOC</a:t>
            </a:r>
          </a:p>
        </p:txBody>
      </p:sp>
    </p:spTree>
    <p:extLst>
      <p:ext uri="{BB962C8B-B14F-4D97-AF65-F5344CB8AC3E}">
        <p14:creationId xmlns:p14="http://schemas.microsoft.com/office/powerpoint/2010/main" val="773181925"/>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Rounded Corners 137" descr=" 145">
            <a:extLst>
              <a:ext uri="{FF2B5EF4-FFF2-40B4-BE49-F238E27FC236}">
                <a16:creationId xmlns:a16="http://schemas.microsoft.com/office/drawing/2014/main" id="{F64A1E4E-BE2B-CCF5-618E-EBE3784E28B2}"/>
              </a:ext>
            </a:extLst>
          </p:cNvPr>
          <p:cNvSpPr/>
          <p:nvPr/>
        </p:nvSpPr>
        <p:spPr>
          <a:xfrm>
            <a:off x="8871002" y="1306903"/>
            <a:ext cx="2480664" cy="5276665"/>
          </a:xfrm>
          <a:prstGeom prst="roundRect">
            <a:avLst>
              <a:gd name="adj" fmla="val 7048"/>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Rounded Corners 19" descr=" 142">
            <a:extLst>
              <a:ext uri="{FF2B5EF4-FFF2-40B4-BE49-F238E27FC236}">
                <a16:creationId xmlns:a16="http://schemas.microsoft.com/office/drawing/2014/main" id="{20A640A7-0BE5-22C8-FCFF-5D1E5355BB38}"/>
              </a:ext>
            </a:extLst>
          </p:cNvPr>
          <p:cNvSpPr/>
          <p:nvPr/>
        </p:nvSpPr>
        <p:spPr>
          <a:xfrm>
            <a:off x="3915031" y="1306903"/>
            <a:ext cx="3297093" cy="5276665"/>
          </a:xfrm>
          <a:prstGeom prst="roundRect">
            <a:avLst>
              <a:gd name="adj" fmla="val 7048"/>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Rounded Corners 13" descr=" 138">
            <a:extLst>
              <a:ext uri="{FF2B5EF4-FFF2-40B4-BE49-F238E27FC236}">
                <a16:creationId xmlns:a16="http://schemas.microsoft.com/office/drawing/2014/main" id="{D554F905-DFF4-CD6C-D4F4-7F7C4A4ADC8A}"/>
              </a:ext>
            </a:extLst>
          </p:cNvPr>
          <p:cNvSpPr/>
          <p:nvPr/>
        </p:nvSpPr>
        <p:spPr>
          <a:xfrm>
            <a:off x="683526" y="4144297"/>
            <a:ext cx="2866993" cy="2439272"/>
          </a:xfrm>
          <a:prstGeom prst="roundRect">
            <a:avLst>
              <a:gd name="adj" fmla="val 704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Rounded Corners 2" descr=" 3">
            <a:extLst>
              <a:ext uri="{FF2B5EF4-FFF2-40B4-BE49-F238E27FC236}">
                <a16:creationId xmlns:a16="http://schemas.microsoft.com/office/drawing/2014/main" id="{4B2DCAA6-18A5-CBB8-242C-1224B29D9C9E}"/>
              </a:ext>
            </a:extLst>
          </p:cNvPr>
          <p:cNvSpPr/>
          <p:nvPr/>
        </p:nvSpPr>
        <p:spPr>
          <a:xfrm>
            <a:off x="703764" y="1306904"/>
            <a:ext cx="2866993" cy="2555464"/>
          </a:xfrm>
          <a:prstGeom prst="roundRect">
            <a:avLst>
              <a:gd name="adj" fmla="val 704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desc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1</a:t>
            </a:r>
          </a:p>
        </p:txBody>
      </p:sp>
      <p:sp>
        <p:nvSpPr>
          <p:cNvPr id="2" name="Title 1" descr=" 2"/>
          <p:cNvSpPr>
            <a:spLocks noGrp="1"/>
          </p:cNvSpPr>
          <p:nvPr>
            <p:ph type="title"/>
          </p:nvPr>
        </p:nvSpPr>
        <p:spPr/>
        <p:txBody>
          <a:bodyPr/>
          <a:lstStyle/>
          <a:p>
            <a:r>
              <a:rPr lang="en-US" dirty="0">
                <a:solidFill>
                  <a:srgbClr val="C00000"/>
                </a:solidFill>
              </a:rPr>
              <a:t>Performance Metaprogramming </a:t>
            </a:r>
            <a:r>
              <a:rPr lang="en-US" dirty="0"/>
              <a:t>for Performance Portability</a:t>
            </a:r>
          </a:p>
        </p:txBody>
      </p:sp>
      <p:sp>
        <p:nvSpPr>
          <p:cNvPr id="21" name="TextBox 20" descr=" 65">
            <a:extLst>
              <a:ext uri="{FF2B5EF4-FFF2-40B4-BE49-F238E27FC236}">
                <a16:creationId xmlns:a16="http://schemas.microsoft.com/office/drawing/2014/main" id="{97C74A4B-2129-A861-1904-C6396E25A8C3}"/>
              </a:ext>
            </a:extLst>
          </p:cNvPr>
          <p:cNvSpPr txBox="1"/>
          <p:nvPr/>
        </p:nvSpPr>
        <p:spPr>
          <a:xfrm>
            <a:off x="4325661" y="3557076"/>
            <a:ext cx="2563522"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Parametric Dataflow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Graphs (SDFG)</a:t>
            </a:r>
          </a:p>
        </p:txBody>
      </p:sp>
      <p:sp>
        <p:nvSpPr>
          <p:cNvPr id="22" name="TextBox 21" descr=" 66">
            <a:extLst>
              <a:ext uri="{FF2B5EF4-FFF2-40B4-BE49-F238E27FC236}">
                <a16:creationId xmlns:a16="http://schemas.microsoft.com/office/drawing/2014/main" id="{C2A873A0-91DD-7ED0-3DDE-65DE180CDBB2}"/>
              </a:ext>
            </a:extLst>
          </p:cNvPr>
          <p:cNvSpPr txBox="1"/>
          <p:nvPr/>
        </p:nvSpPr>
        <p:spPr>
          <a:xfrm>
            <a:off x="5999152" y="485114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descr=" 67">
                <a:extLst>
                  <a:ext uri="{FF2B5EF4-FFF2-40B4-BE49-F238E27FC236}">
                    <a16:creationId xmlns:a16="http://schemas.microsoft.com/office/drawing/2014/main" id="{14A5DBE8-59D8-547F-C9C8-F8B603010D13}"/>
                  </a:ext>
                </a:extLst>
              </p:cNvPr>
              <p:cNvSpPr txBox="1"/>
              <p:nvPr/>
            </p:nvSpPr>
            <p:spPr>
              <a:xfrm>
                <a:off x="1012372" y="1800890"/>
                <a:ext cx="1764842" cy="6190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𝑢</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𝑡</m:t>
                          </m:r>
                        </m:den>
                      </m:f>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𝑢</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m:t>
                      </m:r>
                    </m:oMath>
                  </m:oMathPara>
                </a14:m>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5" name="TextBox 4" descr=" 67">
                <a:extLst>
                  <a:ext uri="{FF2B5EF4-FFF2-40B4-BE49-F238E27FC236}">
                    <a16:creationId xmlns:a16="http://schemas.microsoft.com/office/drawing/2014/main" id="{14A5DBE8-59D8-547F-C9C8-F8B603010D13}"/>
                  </a:ext>
                </a:extLst>
              </p:cNvPr>
              <p:cNvSpPr txBox="1">
                <a:spLocks noRot="1" noChangeAspect="1" noMove="1" noResize="1" noEditPoints="1" noAdjustHandles="1" noChangeArrowheads="1" noChangeShapeType="1" noTextEdit="1"/>
              </p:cNvSpPr>
              <p:nvPr/>
            </p:nvSpPr>
            <p:spPr>
              <a:xfrm>
                <a:off x="1012372" y="1800890"/>
                <a:ext cx="1764842" cy="619016"/>
              </a:xfrm>
              <a:prstGeom prst="rect">
                <a:avLst/>
              </a:prstGeom>
              <a:blipFill>
                <a:blip r:embed="rId3"/>
                <a:stretch>
                  <a:fillRect/>
                </a:stretch>
              </a:blipFill>
            </p:spPr>
            <p:txBody>
              <a:bodyPr/>
              <a:lstStyle/>
              <a:p>
                <a:r>
                  <a:rPr lang="en-CH">
                    <a:noFill/>
                  </a:rPr>
                  <a:t> </a:t>
                </a:r>
              </a:p>
            </p:txBody>
          </p:sp>
        </mc:Fallback>
      </mc:AlternateContent>
      <p:sp>
        <p:nvSpPr>
          <p:cNvPr id="139" name="Right Arrow 62" descr=" 69">
            <a:extLst>
              <a:ext uri="{FF2B5EF4-FFF2-40B4-BE49-F238E27FC236}">
                <a16:creationId xmlns:a16="http://schemas.microsoft.com/office/drawing/2014/main" id="{C098371B-3BF3-78A0-37B3-0E986F5B20EA}"/>
              </a:ext>
            </a:extLst>
          </p:cNvPr>
          <p:cNvSpPr/>
          <p:nvPr/>
        </p:nvSpPr>
        <p:spPr>
          <a:xfrm>
            <a:off x="7284132" y="3433583"/>
            <a:ext cx="1553407"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3" name="Group 22" descr=" 70">
            <a:extLst>
              <a:ext uri="{FF2B5EF4-FFF2-40B4-BE49-F238E27FC236}">
                <a16:creationId xmlns:a16="http://schemas.microsoft.com/office/drawing/2014/main" id="{B1BA42EC-35BC-A1F9-8664-07C40D8FB9AE}"/>
              </a:ext>
            </a:extLst>
          </p:cNvPr>
          <p:cNvGrpSpPr/>
          <p:nvPr/>
        </p:nvGrpSpPr>
        <p:grpSpPr>
          <a:xfrm>
            <a:off x="4368913" y="1868651"/>
            <a:ext cx="2477011" cy="1585073"/>
            <a:chOff x="4521666" y="1133827"/>
            <a:chExt cx="3115082" cy="1993383"/>
          </a:xfrm>
        </p:grpSpPr>
        <p:sp>
          <p:nvSpPr>
            <p:cNvPr id="24" name="Trapezoid 23">
              <a:extLst>
                <a:ext uri="{FF2B5EF4-FFF2-40B4-BE49-F238E27FC236}">
                  <a16:creationId xmlns:a16="http://schemas.microsoft.com/office/drawing/2014/main" id="{8E5557A6-A0C4-54B7-DE62-D211B4355E1A}"/>
                </a:ext>
              </a:extLst>
            </p:cNvPr>
            <p:cNvSpPr/>
            <p:nvPr/>
          </p:nvSpPr>
          <p:spPr>
            <a:xfrm rot="10800000">
              <a:off x="5158682" y="2351575"/>
              <a:ext cx="796222"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Trapezoid 24">
              <a:extLst>
                <a:ext uri="{FF2B5EF4-FFF2-40B4-BE49-F238E27FC236}">
                  <a16:creationId xmlns:a16="http://schemas.microsoft.com/office/drawing/2014/main" id="{FC041709-34E0-92C4-0A40-A94E23F647C1}"/>
                </a:ext>
              </a:extLst>
            </p:cNvPr>
            <p:cNvSpPr/>
            <p:nvPr/>
          </p:nvSpPr>
          <p:spPr>
            <a:xfrm>
              <a:off x="6203509" y="1583495"/>
              <a:ext cx="1433239"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 name="Round Single Corner Rectangle 66">
              <a:extLst>
                <a:ext uri="{FF2B5EF4-FFF2-40B4-BE49-F238E27FC236}">
                  <a16:creationId xmlns:a16="http://schemas.microsoft.com/office/drawing/2014/main" id="{1DC86A03-027F-AE49-484C-3EAEDEB1E7CA}"/>
                </a:ext>
              </a:extLst>
            </p:cNvPr>
            <p:cNvSpPr/>
            <p:nvPr/>
          </p:nvSpPr>
          <p:spPr>
            <a:xfrm>
              <a:off x="6280173" y="1999199"/>
              <a:ext cx="1274932" cy="215219"/>
            </a:xfrm>
            <a:prstGeom prst="round1Rect">
              <a:avLst>
                <a:gd name="adj" fmla="val 0"/>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 name="Trapezoid 26">
              <a:extLst>
                <a:ext uri="{FF2B5EF4-FFF2-40B4-BE49-F238E27FC236}">
                  <a16:creationId xmlns:a16="http://schemas.microsoft.com/office/drawing/2014/main" id="{DC2757FE-D166-F45A-E7BA-E289462DE195}"/>
                </a:ext>
              </a:extLst>
            </p:cNvPr>
            <p:cNvSpPr/>
            <p:nvPr/>
          </p:nvSpPr>
          <p:spPr>
            <a:xfrm rot="10800000">
              <a:off x="6203509" y="2350696"/>
              <a:ext cx="1433239"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 name="Oval 27">
              <a:extLst>
                <a:ext uri="{FF2B5EF4-FFF2-40B4-BE49-F238E27FC236}">
                  <a16:creationId xmlns:a16="http://schemas.microsoft.com/office/drawing/2014/main" id="{3018133B-56EE-A2CB-546B-2CA0D296F5E6}"/>
                </a:ext>
              </a:extLst>
            </p:cNvPr>
            <p:cNvSpPr/>
            <p:nvPr/>
          </p:nvSpPr>
          <p:spPr>
            <a:xfrm flipH="1">
              <a:off x="5884563" y="1133827"/>
              <a:ext cx="337878" cy="337878"/>
            </a:xfrm>
            <a:prstGeom prst="ellips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 name="Oval 28">
              <a:extLst>
                <a:ext uri="{FF2B5EF4-FFF2-40B4-BE49-F238E27FC236}">
                  <a16:creationId xmlns:a16="http://schemas.microsoft.com/office/drawing/2014/main" id="{061958D7-9E35-CE93-4B51-B8F6701D9301}"/>
                </a:ext>
              </a:extLst>
            </p:cNvPr>
            <p:cNvSpPr/>
            <p:nvPr/>
          </p:nvSpPr>
          <p:spPr>
            <a:xfrm flipH="1">
              <a:off x="5884563" y="2789332"/>
              <a:ext cx="337878" cy="337878"/>
            </a:xfrm>
            <a:prstGeom prst="ellips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30" name="Curved Connector 70">
              <a:extLst>
                <a:ext uri="{FF2B5EF4-FFF2-40B4-BE49-F238E27FC236}">
                  <a16:creationId xmlns:a16="http://schemas.microsoft.com/office/drawing/2014/main" id="{B78EAA57-FA4B-48B6-B68E-E274AF2C67AC}"/>
                </a:ext>
              </a:extLst>
            </p:cNvPr>
            <p:cNvCxnSpPr>
              <a:stCxn id="27" idx="0"/>
              <a:endCxn id="29" idx="2"/>
            </p:cNvCxnSpPr>
            <p:nvPr/>
          </p:nvCxnSpPr>
          <p:spPr>
            <a:xfrm rot="5400000">
              <a:off x="6400594" y="2438737"/>
              <a:ext cx="341382" cy="697687"/>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1" name="Curved Connector 71">
              <a:extLst>
                <a:ext uri="{FF2B5EF4-FFF2-40B4-BE49-F238E27FC236}">
                  <a16:creationId xmlns:a16="http://schemas.microsoft.com/office/drawing/2014/main" id="{8466B36B-F71E-C7F6-5D83-20B8F92A2BC5}"/>
                </a:ext>
              </a:extLst>
            </p:cNvPr>
            <p:cNvCxnSpPr>
              <a:stCxn id="24" idx="0"/>
              <a:endCxn id="29" idx="6"/>
            </p:cNvCxnSpPr>
            <p:nvPr/>
          </p:nvCxnSpPr>
          <p:spPr>
            <a:xfrm rot="16200000" flipH="1">
              <a:off x="5550427" y="2624134"/>
              <a:ext cx="340503" cy="327770"/>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2" name="Curved Connector 72">
              <a:extLst>
                <a:ext uri="{FF2B5EF4-FFF2-40B4-BE49-F238E27FC236}">
                  <a16:creationId xmlns:a16="http://schemas.microsoft.com/office/drawing/2014/main" id="{087F5C10-9CD0-C5E7-3D7D-EE934120C3E5}"/>
                </a:ext>
              </a:extLst>
            </p:cNvPr>
            <p:cNvCxnSpPr>
              <a:stCxn id="28" idx="6"/>
              <a:endCxn id="40" idx="0"/>
            </p:cNvCxnSpPr>
            <p:nvPr/>
          </p:nvCxnSpPr>
          <p:spPr>
            <a:xfrm rot="10800000" flipV="1">
              <a:off x="5238287" y="1302765"/>
              <a:ext cx="646277" cy="281609"/>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3" name="Curved Connector 73">
              <a:extLst>
                <a:ext uri="{FF2B5EF4-FFF2-40B4-BE49-F238E27FC236}">
                  <a16:creationId xmlns:a16="http://schemas.microsoft.com/office/drawing/2014/main" id="{DBC201F5-29F3-6901-B255-853C0AE1915F}"/>
                </a:ext>
              </a:extLst>
            </p:cNvPr>
            <p:cNvCxnSpPr>
              <a:stCxn id="28" idx="2"/>
              <a:endCxn id="25" idx="0"/>
            </p:cNvCxnSpPr>
            <p:nvPr/>
          </p:nvCxnSpPr>
          <p:spPr>
            <a:xfrm>
              <a:off x="6222441" y="1302766"/>
              <a:ext cx="697688" cy="280729"/>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4" name="Straight Arrow Connector 33">
              <a:extLst>
                <a:ext uri="{FF2B5EF4-FFF2-40B4-BE49-F238E27FC236}">
                  <a16:creationId xmlns:a16="http://schemas.microsoft.com/office/drawing/2014/main" id="{EBCE85FB-22E1-11CE-4D0C-921D044691AD}"/>
                </a:ext>
              </a:extLst>
            </p:cNvPr>
            <p:cNvCxnSpPr>
              <a:endCxn id="26" idx="0"/>
            </p:cNvCxnSpPr>
            <p:nvPr/>
          </p:nvCxnSpPr>
          <p:spPr>
            <a:xfrm>
              <a:off x="6917639" y="1849688"/>
              <a:ext cx="0" cy="149511"/>
            </a:xfrm>
            <a:prstGeom prst="straightConnector1">
              <a:avLst/>
            </a:prstGeom>
            <a:noFill/>
            <a:ln w="19050" cap="rnd" cmpd="sng" algn="ctr">
              <a:solidFill>
                <a:sysClr val="windowText" lastClr="000000"/>
              </a:solidFill>
              <a:prstDash val="solid"/>
              <a:headEnd type="none" w="med" len="med"/>
              <a:tailEnd type="triangle"/>
            </a:ln>
            <a:effectLst/>
          </p:spPr>
        </p:cxnSp>
        <p:cxnSp>
          <p:nvCxnSpPr>
            <p:cNvPr id="35" name="Straight Arrow Connector 34">
              <a:extLst>
                <a:ext uri="{FF2B5EF4-FFF2-40B4-BE49-F238E27FC236}">
                  <a16:creationId xmlns:a16="http://schemas.microsoft.com/office/drawing/2014/main" id="{C8FB8021-0EA8-D588-BDCE-AE91CE4140BE}"/>
                </a:ext>
              </a:extLst>
            </p:cNvPr>
            <p:cNvCxnSpPr>
              <a:stCxn id="26" idx="2"/>
              <a:endCxn id="27" idx="2"/>
            </p:cNvCxnSpPr>
            <p:nvPr/>
          </p:nvCxnSpPr>
          <p:spPr>
            <a:xfrm>
              <a:off x="6917639" y="2214418"/>
              <a:ext cx="2489" cy="136278"/>
            </a:xfrm>
            <a:prstGeom prst="straightConnector1">
              <a:avLst/>
            </a:prstGeom>
            <a:noFill/>
            <a:ln w="19050" cap="rnd" cmpd="sng" algn="ctr">
              <a:solidFill>
                <a:sysClr val="windowText" lastClr="000000"/>
              </a:solidFill>
              <a:prstDash val="solid"/>
              <a:headEnd type="none" w="med" len="med"/>
              <a:tailEnd type="triangle"/>
            </a:ln>
            <a:effectLst/>
          </p:spPr>
        </p:cxnSp>
        <p:cxnSp>
          <p:nvCxnSpPr>
            <p:cNvPr id="36" name="Curved Connector 76">
              <a:extLst>
                <a:ext uri="{FF2B5EF4-FFF2-40B4-BE49-F238E27FC236}">
                  <a16:creationId xmlns:a16="http://schemas.microsoft.com/office/drawing/2014/main" id="{99B8F660-FBBA-837A-3FE3-9A2B1F7557C6}"/>
                </a:ext>
              </a:extLst>
            </p:cNvPr>
            <p:cNvCxnSpPr/>
            <p:nvPr/>
          </p:nvCxnSpPr>
          <p:spPr>
            <a:xfrm>
              <a:off x="5304239" y="1767040"/>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cxnSp>
          <p:nvCxnSpPr>
            <p:cNvPr id="37" name="Curved Connector 77">
              <a:extLst>
                <a:ext uri="{FF2B5EF4-FFF2-40B4-BE49-F238E27FC236}">
                  <a16:creationId xmlns:a16="http://schemas.microsoft.com/office/drawing/2014/main" id="{E777FA5F-A7EE-67B3-4C2F-D46D0E352289}"/>
                </a:ext>
              </a:extLst>
            </p:cNvPr>
            <p:cNvCxnSpPr/>
            <p:nvPr/>
          </p:nvCxnSpPr>
          <p:spPr>
            <a:xfrm>
              <a:off x="5158683" y="1767040"/>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cxnSp>
          <p:nvCxnSpPr>
            <p:cNvPr id="38" name="Curved Connector 78">
              <a:extLst>
                <a:ext uri="{FF2B5EF4-FFF2-40B4-BE49-F238E27FC236}">
                  <a16:creationId xmlns:a16="http://schemas.microsoft.com/office/drawing/2014/main" id="{EF083725-87EF-1C1A-5437-F5CCE059B0AB}"/>
                </a:ext>
              </a:extLst>
            </p:cNvPr>
            <p:cNvCxnSpPr/>
            <p:nvPr/>
          </p:nvCxnSpPr>
          <p:spPr>
            <a:xfrm flipH="1">
              <a:off x="5031700" y="1769464"/>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cxnSp>
          <p:nvCxnSpPr>
            <p:cNvPr id="39" name="Curved Connector 79">
              <a:extLst>
                <a:ext uri="{FF2B5EF4-FFF2-40B4-BE49-F238E27FC236}">
                  <a16:creationId xmlns:a16="http://schemas.microsoft.com/office/drawing/2014/main" id="{9858648E-FA0B-DCCE-9F12-1C06B670A10C}"/>
                </a:ext>
              </a:extLst>
            </p:cNvPr>
            <p:cNvCxnSpPr/>
            <p:nvPr/>
          </p:nvCxnSpPr>
          <p:spPr>
            <a:xfrm flipH="1">
              <a:off x="4886144" y="1769464"/>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sp>
          <p:nvSpPr>
            <p:cNvPr id="40" name="Trapezoid 39">
              <a:extLst>
                <a:ext uri="{FF2B5EF4-FFF2-40B4-BE49-F238E27FC236}">
                  <a16:creationId xmlns:a16="http://schemas.microsoft.com/office/drawing/2014/main" id="{8214E22C-6941-FEA4-3EBA-5689A5AAAF06}"/>
                </a:ext>
              </a:extLst>
            </p:cNvPr>
            <p:cNvSpPr/>
            <p:nvPr/>
          </p:nvSpPr>
          <p:spPr>
            <a:xfrm>
              <a:off x="4521666" y="1584375"/>
              <a:ext cx="1433239"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 name="Oval 40">
              <a:extLst>
                <a:ext uri="{FF2B5EF4-FFF2-40B4-BE49-F238E27FC236}">
                  <a16:creationId xmlns:a16="http://schemas.microsoft.com/office/drawing/2014/main" id="{615057F2-862F-BA07-42F4-10FF6DBFA332}"/>
                </a:ext>
              </a:extLst>
            </p:cNvPr>
            <p:cNvSpPr/>
            <p:nvPr/>
          </p:nvSpPr>
          <p:spPr>
            <a:xfrm flipH="1">
              <a:off x="4606493" y="2765318"/>
              <a:ext cx="337878" cy="337878"/>
            </a:xfrm>
            <a:prstGeom prst="ellips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 name="Isosceles Triangle 41">
              <a:extLst>
                <a:ext uri="{FF2B5EF4-FFF2-40B4-BE49-F238E27FC236}">
                  <a16:creationId xmlns:a16="http://schemas.microsoft.com/office/drawing/2014/main" id="{590E9550-1D74-941D-A407-79B252509B56}"/>
                </a:ext>
              </a:extLst>
            </p:cNvPr>
            <p:cNvSpPr/>
            <p:nvPr/>
          </p:nvSpPr>
          <p:spPr>
            <a:xfrm rot="10800000">
              <a:off x="4526365" y="2347479"/>
              <a:ext cx="500871" cy="269409"/>
            </a:xfrm>
            <a:prstGeom prst="triangl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3" name="Curved Connector 83">
              <a:extLst>
                <a:ext uri="{FF2B5EF4-FFF2-40B4-BE49-F238E27FC236}">
                  <a16:creationId xmlns:a16="http://schemas.microsoft.com/office/drawing/2014/main" id="{20C1DCA3-052D-2AFD-216E-28FB825D8D91}"/>
                </a:ext>
              </a:extLst>
            </p:cNvPr>
            <p:cNvCxnSpPr>
              <a:stCxn id="45" idx="2"/>
              <a:endCxn id="42" idx="3"/>
            </p:cNvCxnSpPr>
            <p:nvPr/>
          </p:nvCxnSpPr>
          <p:spPr>
            <a:xfrm rot="5400000">
              <a:off x="4940208" y="2051890"/>
              <a:ext cx="132181" cy="458996"/>
            </a:xfrm>
            <a:prstGeom prst="curvedConnector3">
              <a:avLst>
                <a:gd name="adj1" fmla="val -3216"/>
              </a:avLst>
            </a:prstGeom>
            <a:noFill/>
            <a:ln w="19050" cap="rnd" cmpd="sng" algn="ctr">
              <a:solidFill>
                <a:sysClr val="windowText" lastClr="000000"/>
              </a:solidFill>
              <a:prstDash val="solid"/>
              <a:headEnd type="none" w="med" len="med"/>
              <a:tailEnd type="triangle"/>
            </a:ln>
            <a:effectLst/>
          </p:spPr>
        </p:cxnSp>
        <p:cxnSp>
          <p:nvCxnSpPr>
            <p:cNvPr id="44" name="Curved Connector 84">
              <a:extLst>
                <a:ext uri="{FF2B5EF4-FFF2-40B4-BE49-F238E27FC236}">
                  <a16:creationId xmlns:a16="http://schemas.microsoft.com/office/drawing/2014/main" id="{C4D37ED7-95A1-9457-E480-91336AF6EEDE}"/>
                </a:ext>
              </a:extLst>
            </p:cNvPr>
            <p:cNvCxnSpPr>
              <a:endCxn id="24" idx="2"/>
            </p:cNvCxnSpPr>
            <p:nvPr/>
          </p:nvCxnSpPr>
          <p:spPr>
            <a:xfrm>
              <a:off x="5235797" y="2214418"/>
              <a:ext cx="320996" cy="137157"/>
            </a:xfrm>
            <a:prstGeom prst="curvedConnector2">
              <a:avLst/>
            </a:prstGeom>
            <a:noFill/>
            <a:ln w="19050" cap="rnd" cmpd="sng" algn="ctr">
              <a:solidFill>
                <a:sysClr val="windowText" lastClr="000000"/>
              </a:solidFill>
              <a:prstDash val="solid"/>
              <a:headEnd type="none" w="med" len="med"/>
              <a:tailEnd type="triangle"/>
            </a:ln>
            <a:effectLst/>
          </p:spPr>
        </p:cxnSp>
        <p:sp>
          <p:nvSpPr>
            <p:cNvPr id="45" name="Round Single Corner Rectangle 85">
              <a:extLst>
                <a:ext uri="{FF2B5EF4-FFF2-40B4-BE49-F238E27FC236}">
                  <a16:creationId xmlns:a16="http://schemas.microsoft.com/office/drawing/2014/main" id="{D226F23A-2BB7-5E0C-4875-9E0C1BE00D09}"/>
                </a:ext>
              </a:extLst>
            </p:cNvPr>
            <p:cNvSpPr/>
            <p:nvPr/>
          </p:nvSpPr>
          <p:spPr>
            <a:xfrm>
              <a:off x="4598330" y="2000079"/>
              <a:ext cx="1274932" cy="215219"/>
            </a:xfrm>
            <a:prstGeom prst="round1Rect">
              <a:avLst>
                <a:gd name="adj" fmla="val 0"/>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6" name="Straight Arrow Connector 45">
              <a:extLst>
                <a:ext uri="{FF2B5EF4-FFF2-40B4-BE49-F238E27FC236}">
                  <a16:creationId xmlns:a16="http://schemas.microsoft.com/office/drawing/2014/main" id="{25883E2B-BB84-EDDF-B618-DCE35A9A1A61}"/>
                </a:ext>
              </a:extLst>
            </p:cNvPr>
            <p:cNvCxnSpPr>
              <a:stCxn id="42" idx="0"/>
              <a:endCxn id="41" idx="0"/>
            </p:cNvCxnSpPr>
            <p:nvPr/>
          </p:nvCxnSpPr>
          <p:spPr>
            <a:xfrm flipH="1">
              <a:off x="4775432" y="2616888"/>
              <a:ext cx="1368" cy="148430"/>
            </a:xfrm>
            <a:prstGeom prst="straightConnector1">
              <a:avLst/>
            </a:prstGeom>
            <a:noFill/>
            <a:ln w="19050" cap="rnd" cmpd="sng" algn="ctr">
              <a:solidFill>
                <a:sysClr val="windowText" lastClr="000000"/>
              </a:solidFill>
              <a:prstDash val="solid"/>
              <a:headEnd type="none" w="med" len="med"/>
              <a:tailEnd type="triangle"/>
            </a:ln>
            <a:effectLst/>
          </p:spPr>
        </p:cxnSp>
      </p:grpSp>
      <p:sp>
        <p:nvSpPr>
          <p:cNvPr id="47" name="Right Arrow 89" descr=" 96">
            <a:extLst>
              <a:ext uri="{FF2B5EF4-FFF2-40B4-BE49-F238E27FC236}">
                <a16:creationId xmlns:a16="http://schemas.microsoft.com/office/drawing/2014/main" id="{CA7CFFC4-4317-4031-B9D3-10BC6D3EBBA3}"/>
              </a:ext>
            </a:extLst>
          </p:cNvPr>
          <p:cNvSpPr/>
          <p:nvPr/>
        </p:nvSpPr>
        <p:spPr>
          <a:xfrm>
            <a:off x="3611724" y="5023293"/>
            <a:ext cx="307961"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8" name="TextBox 47" descr=" 99">
            <a:extLst>
              <a:ext uri="{FF2B5EF4-FFF2-40B4-BE49-F238E27FC236}">
                <a16:creationId xmlns:a16="http://schemas.microsoft.com/office/drawing/2014/main" id="{3A9E3F29-E6EB-0428-72AF-847849504F53}"/>
              </a:ext>
            </a:extLst>
          </p:cNvPr>
          <p:cNvSpPr txBox="1"/>
          <p:nvPr/>
        </p:nvSpPr>
        <p:spPr>
          <a:xfrm>
            <a:off x="4110147" y="5889466"/>
            <a:ext cx="2874826"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Graph Transformations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(API, Interactive)</a:t>
            </a:r>
          </a:p>
        </p:txBody>
      </p:sp>
      <p:sp>
        <p:nvSpPr>
          <p:cNvPr id="140" name="Right Arrow 94" descr=" 100">
            <a:extLst>
              <a:ext uri="{FF2B5EF4-FFF2-40B4-BE49-F238E27FC236}">
                <a16:creationId xmlns:a16="http://schemas.microsoft.com/office/drawing/2014/main" id="{D779FD9E-9E54-63F1-2D28-3B174C1214EA}"/>
              </a:ext>
            </a:extLst>
          </p:cNvPr>
          <p:cNvSpPr/>
          <p:nvPr/>
        </p:nvSpPr>
        <p:spPr>
          <a:xfrm flipH="1">
            <a:off x="7284133" y="3968852"/>
            <a:ext cx="1553406"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1" name="TextBox 140" descr=" 102">
            <a:extLst>
              <a:ext uri="{FF2B5EF4-FFF2-40B4-BE49-F238E27FC236}">
                <a16:creationId xmlns:a16="http://schemas.microsoft.com/office/drawing/2014/main" id="{856BDC02-173C-3BE6-8F60-D76140CEA739}"/>
              </a:ext>
            </a:extLst>
          </p:cNvPr>
          <p:cNvSpPr txBox="1"/>
          <p:nvPr/>
        </p:nvSpPr>
        <p:spPr>
          <a:xfrm>
            <a:off x="7325981" y="2891274"/>
            <a:ext cx="142686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Transformed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Dataflow</a:t>
            </a:r>
          </a:p>
        </p:txBody>
      </p:sp>
      <p:sp>
        <p:nvSpPr>
          <p:cNvPr id="142" name="TextBox 141" descr=" 103">
            <a:extLst>
              <a:ext uri="{FF2B5EF4-FFF2-40B4-BE49-F238E27FC236}">
                <a16:creationId xmlns:a16="http://schemas.microsoft.com/office/drawing/2014/main" id="{73448EC2-CB92-3087-394F-5E69A6FD499B}"/>
              </a:ext>
            </a:extLst>
          </p:cNvPr>
          <p:cNvSpPr txBox="1"/>
          <p:nvPr/>
        </p:nvSpPr>
        <p:spPr>
          <a:xfrm>
            <a:off x="7334819" y="4558761"/>
            <a:ext cx="143821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Performance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Results</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3" name="TextBox 142" descr=" 104">
            <a:extLst>
              <a:ext uri="{FF2B5EF4-FFF2-40B4-BE49-F238E27FC236}">
                <a16:creationId xmlns:a16="http://schemas.microsoft.com/office/drawing/2014/main" id="{6CF62833-6E04-D54B-537B-DFD8073F3639}"/>
              </a:ext>
            </a:extLst>
          </p:cNvPr>
          <p:cNvSpPr txBox="1"/>
          <p:nvPr/>
        </p:nvSpPr>
        <p:spPr>
          <a:xfrm>
            <a:off x="8901382" y="5850937"/>
            <a:ext cx="235692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 code generation/runtime</a:t>
            </a:r>
          </a:p>
        </p:txBody>
      </p:sp>
      <p:grpSp>
        <p:nvGrpSpPr>
          <p:cNvPr id="49" name="Group 48" descr=" 107">
            <a:extLst>
              <a:ext uri="{FF2B5EF4-FFF2-40B4-BE49-F238E27FC236}">
                <a16:creationId xmlns:a16="http://schemas.microsoft.com/office/drawing/2014/main" id="{5537026D-A088-855F-8048-CD3CC216911F}"/>
              </a:ext>
            </a:extLst>
          </p:cNvPr>
          <p:cNvGrpSpPr/>
          <p:nvPr/>
        </p:nvGrpSpPr>
        <p:grpSpPr>
          <a:xfrm>
            <a:off x="3979355" y="4446781"/>
            <a:ext cx="3162311" cy="1369076"/>
            <a:chOff x="1831512" y="1299726"/>
            <a:chExt cx="8421456" cy="3645948"/>
          </a:xfrm>
        </p:grpSpPr>
        <p:sp>
          <p:nvSpPr>
            <p:cNvPr id="50" name="Rectangle 49">
              <a:extLst>
                <a:ext uri="{FF2B5EF4-FFF2-40B4-BE49-F238E27FC236}">
                  <a16:creationId xmlns:a16="http://schemas.microsoft.com/office/drawing/2014/main" id="{84CF7F9B-A7F0-71C8-1ADF-9CF4AB057D1F}"/>
                </a:ext>
              </a:extLst>
            </p:cNvPr>
            <p:cNvSpPr/>
            <p:nvPr/>
          </p:nvSpPr>
          <p:spPr>
            <a:xfrm>
              <a:off x="1955158" y="1595822"/>
              <a:ext cx="3269953" cy="3349852"/>
            </a:xfrm>
            <a:prstGeom prst="rect">
              <a:avLst/>
            </a:prstGeom>
            <a:solidFill>
              <a:srgbClr val="E2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38A7402-1E43-7880-96F9-9720EC516FFB}"/>
                    </a:ext>
                  </a:extLst>
                </p:cNvPr>
                <p:cNvSpPr txBox="1"/>
                <p:nvPr/>
              </p:nvSpPr>
              <p:spPr>
                <a:xfrm>
                  <a:off x="1831512" y="1299726"/>
                  <a:ext cx="863823" cy="89747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𝑳</m:t>
                        </m:r>
                      </m:oMath>
                    </m:oMathPara>
                  </a14:m>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51" name="TextBox 50">
                  <a:extLst>
                    <a:ext uri="{FF2B5EF4-FFF2-40B4-BE49-F238E27FC236}">
                      <a16:creationId xmlns:a16="http://schemas.microsoft.com/office/drawing/2014/main" id="{838A7402-1E43-7880-96F9-9720EC516FFB}"/>
                    </a:ext>
                  </a:extLst>
                </p:cNvPr>
                <p:cNvSpPr txBox="1">
                  <a:spLocks noRot="1" noChangeAspect="1" noMove="1" noResize="1" noEditPoints="1" noAdjustHandles="1" noChangeArrowheads="1" noChangeShapeType="1" noTextEdit="1"/>
                </p:cNvSpPr>
                <p:nvPr/>
              </p:nvSpPr>
              <p:spPr>
                <a:xfrm>
                  <a:off x="1831512" y="1299726"/>
                  <a:ext cx="863823" cy="897479"/>
                </a:xfrm>
                <a:prstGeom prst="rect">
                  <a:avLst/>
                </a:prstGeom>
                <a:blipFill>
                  <a:blip r:embed="rId4"/>
                  <a:stretch>
                    <a:fillRect l="-5660" r="-13208" b="-32143"/>
                  </a:stretch>
                </a:blipFill>
              </p:spPr>
              <p:txBody>
                <a:bodyPr/>
                <a:lstStyle/>
                <a:p>
                  <a:r>
                    <a:rPr lang="en-CH">
                      <a:noFill/>
                    </a:rPr>
                    <a:t> </a:t>
                  </a:r>
                </a:p>
              </p:txBody>
            </p:sp>
          </mc:Fallback>
        </mc:AlternateContent>
        <p:grpSp>
          <p:nvGrpSpPr>
            <p:cNvPr id="52" name="Group 51">
              <a:extLst>
                <a:ext uri="{FF2B5EF4-FFF2-40B4-BE49-F238E27FC236}">
                  <a16:creationId xmlns:a16="http://schemas.microsoft.com/office/drawing/2014/main" id="{099DD120-BA72-C976-2A53-180242266FA3}"/>
                </a:ext>
              </a:extLst>
            </p:cNvPr>
            <p:cNvGrpSpPr/>
            <p:nvPr/>
          </p:nvGrpSpPr>
          <p:grpSpPr>
            <a:xfrm>
              <a:off x="6373091" y="1300682"/>
              <a:ext cx="3879877" cy="3644992"/>
              <a:chOff x="6474289" y="774807"/>
              <a:chExt cx="3598351" cy="3369811"/>
            </a:xfrm>
          </p:grpSpPr>
          <p:sp>
            <p:nvSpPr>
              <p:cNvPr id="133" name="Rectangle 132">
                <a:extLst>
                  <a:ext uri="{FF2B5EF4-FFF2-40B4-BE49-F238E27FC236}">
                    <a16:creationId xmlns:a16="http://schemas.microsoft.com/office/drawing/2014/main" id="{1D239997-508A-BB1D-D698-1D03C42204A2}"/>
                  </a:ext>
                </a:extLst>
              </p:cNvPr>
              <p:cNvSpPr/>
              <p:nvPr/>
            </p:nvSpPr>
            <p:spPr>
              <a:xfrm>
                <a:off x="6641816" y="1047665"/>
                <a:ext cx="3430824" cy="3096953"/>
              </a:xfrm>
              <a:prstGeom prst="rect">
                <a:avLst/>
              </a:prstGeom>
              <a:solidFill>
                <a:srgbClr val="E2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BC637E58-E9C9-0604-7155-4D878D6B9050}"/>
                      </a:ext>
                    </a:extLst>
                  </p:cNvPr>
                  <p:cNvSpPr txBox="1"/>
                  <p:nvPr/>
                </p:nvSpPr>
                <p:spPr>
                  <a:xfrm>
                    <a:off x="6474289" y="774807"/>
                    <a:ext cx="873396" cy="8297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𝑹</m:t>
                          </m:r>
                        </m:oMath>
                      </m:oMathPara>
                    </a14:m>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135" name="TextBox 134">
                    <a:extLst>
                      <a:ext uri="{FF2B5EF4-FFF2-40B4-BE49-F238E27FC236}">
                        <a16:creationId xmlns:a16="http://schemas.microsoft.com/office/drawing/2014/main" id="{BC637E58-E9C9-0604-7155-4D878D6B9050}"/>
                      </a:ext>
                    </a:extLst>
                  </p:cNvPr>
                  <p:cNvSpPr txBox="1">
                    <a:spLocks noRot="1" noChangeAspect="1" noMove="1" noResize="1" noEditPoints="1" noAdjustHandles="1" noChangeArrowheads="1" noChangeShapeType="1" noTextEdit="1"/>
                  </p:cNvSpPr>
                  <p:nvPr/>
                </p:nvSpPr>
                <p:spPr>
                  <a:xfrm>
                    <a:off x="6474289" y="774807"/>
                    <a:ext cx="873396" cy="829723"/>
                  </a:xfrm>
                  <a:prstGeom prst="rect">
                    <a:avLst/>
                  </a:prstGeom>
                  <a:blipFill>
                    <a:blip r:embed="rId5"/>
                    <a:stretch>
                      <a:fillRect l="-5172" r="-15517" b="-34545"/>
                    </a:stretch>
                  </a:blipFill>
                </p:spPr>
                <p:txBody>
                  <a:bodyPr/>
                  <a:lstStyle/>
                  <a:p>
                    <a:r>
                      <a:rPr lang="en-CH">
                        <a:noFill/>
                      </a:rPr>
                      <a:t> </a:t>
                    </a:r>
                  </a:p>
                </p:txBody>
              </p:sp>
            </mc:Fallback>
          </mc:AlternateContent>
        </p:grpSp>
        <p:cxnSp>
          <p:nvCxnSpPr>
            <p:cNvPr id="53" name="Straight Arrow Connector 52">
              <a:extLst>
                <a:ext uri="{FF2B5EF4-FFF2-40B4-BE49-F238E27FC236}">
                  <a16:creationId xmlns:a16="http://schemas.microsoft.com/office/drawing/2014/main" id="{4FDAA13D-8008-6AE0-38C3-158385C0BB56}"/>
                </a:ext>
              </a:extLst>
            </p:cNvPr>
            <p:cNvCxnSpPr/>
            <p:nvPr/>
          </p:nvCxnSpPr>
          <p:spPr>
            <a:xfrm>
              <a:off x="3556739" y="3637254"/>
              <a:ext cx="1" cy="6270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C906CBC0-A130-2F1F-1CF7-796BF6D2C669}"/>
                </a:ext>
              </a:extLst>
            </p:cNvPr>
            <p:cNvSpPr/>
            <p:nvPr/>
          </p:nvSpPr>
          <p:spPr>
            <a:xfrm>
              <a:off x="7896583" y="2841434"/>
              <a:ext cx="1481158" cy="456459"/>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 name="Trapezoid 54">
              <a:extLst>
                <a:ext uri="{FF2B5EF4-FFF2-40B4-BE49-F238E27FC236}">
                  <a16:creationId xmlns:a16="http://schemas.microsoft.com/office/drawing/2014/main" id="{B33ADA63-7771-71AF-5508-B3D3075C3305}"/>
                </a:ext>
              </a:extLst>
            </p:cNvPr>
            <p:cNvSpPr/>
            <p:nvPr/>
          </p:nvSpPr>
          <p:spPr>
            <a:xfrm>
              <a:off x="2129705" y="2496755"/>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56" name="Trapezoid 55">
              <a:extLst>
                <a:ext uri="{FF2B5EF4-FFF2-40B4-BE49-F238E27FC236}">
                  <a16:creationId xmlns:a16="http://schemas.microsoft.com/office/drawing/2014/main" id="{F37BFA0A-18BE-1CA9-E3F2-9F370BECF9C2}"/>
                </a:ext>
              </a:extLst>
            </p:cNvPr>
            <p:cNvSpPr/>
            <p:nvPr/>
          </p:nvSpPr>
          <p:spPr>
            <a:xfrm>
              <a:off x="2129705" y="3353389"/>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cxnSp>
          <p:nvCxnSpPr>
            <p:cNvPr id="57" name="Straight Arrow Connector 56">
              <a:extLst>
                <a:ext uri="{FF2B5EF4-FFF2-40B4-BE49-F238E27FC236}">
                  <a16:creationId xmlns:a16="http://schemas.microsoft.com/office/drawing/2014/main" id="{3A5091FA-5CEA-9E35-64B9-1C452ADF8CA3}"/>
                </a:ext>
              </a:extLst>
            </p:cNvPr>
            <p:cNvCxnSpPr>
              <a:stCxn id="55" idx="2"/>
              <a:endCxn id="56" idx="0"/>
            </p:cNvCxnSpPr>
            <p:nvPr/>
          </p:nvCxnSpPr>
          <p:spPr>
            <a:xfrm>
              <a:off x="3543772" y="2907301"/>
              <a:ext cx="0" cy="446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Octagon 57">
              <a:extLst>
                <a:ext uri="{FF2B5EF4-FFF2-40B4-BE49-F238E27FC236}">
                  <a16:creationId xmlns:a16="http://schemas.microsoft.com/office/drawing/2014/main" id="{47E6F647-9C6F-BDCA-0CE0-9296CEC2CB32}"/>
                </a:ext>
              </a:extLst>
            </p:cNvPr>
            <p:cNvSpPr/>
            <p:nvPr/>
          </p:nvSpPr>
          <p:spPr>
            <a:xfrm>
              <a:off x="2373008" y="4263498"/>
              <a:ext cx="2369976" cy="338428"/>
            </a:xfrm>
            <a:prstGeom prst="octagon">
              <a:avLst>
                <a:gd name="adj" fmla="val 3267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59" name="TextBox 58">
              <a:extLst>
                <a:ext uri="{FF2B5EF4-FFF2-40B4-BE49-F238E27FC236}">
                  <a16:creationId xmlns:a16="http://schemas.microsoft.com/office/drawing/2014/main" id="{054190B1-B036-C20B-A185-182929BFA056}"/>
                </a:ext>
              </a:extLst>
            </p:cNvPr>
            <p:cNvSpPr txBox="1"/>
            <p:nvPr/>
          </p:nvSpPr>
          <p:spPr>
            <a:xfrm>
              <a:off x="3668990" y="3771571"/>
              <a:ext cx="359118" cy="5983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0" name="Trapezoid 59">
              <a:extLst>
                <a:ext uri="{FF2B5EF4-FFF2-40B4-BE49-F238E27FC236}">
                  <a16:creationId xmlns:a16="http://schemas.microsoft.com/office/drawing/2014/main" id="{8905C623-DEC5-72B4-CCAC-F464DDDB578B}"/>
                </a:ext>
              </a:extLst>
            </p:cNvPr>
            <p:cNvSpPr/>
            <p:nvPr/>
          </p:nvSpPr>
          <p:spPr>
            <a:xfrm>
              <a:off x="7223095" y="2070236"/>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61" name="Octagon 60">
              <a:extLst>
                <a:ext uri="{FF2B5EF4-FFF2-40B4-BE49-F238E27FC236}">
                  <a16:creationId xmlns:a16="http://schemas.microsoft.com/office/drawing/2014/main" id="{AF25CD8A-132A-E9D9-917C-2F9EE4B7751B}"/>
                </a:ext>
              </a:extLst>
            </p:cNvPr>
            <p:cNvSpPr/>
            <p:nvPr/>
          </p:nvSpPr>
          <p:spPr>
            <a:xfrm>
              <a:off x="7439497" y="4458588"/>
              <a:ext cx="2369976" cy="338428"/>
            </a:xfrm>
            <a:prstGeom prst="octagon">
              <a:avLst>
                <a:gd name="adj" fmla="val 3267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cxnSp>
          <p:nvCxnSpPr>
            <p:cNvPr id="62" name="Straight Arrow Connector 61">
              <a:extLst>
                <a:ext uri="{FF2B5EF4-FFF2-40B4-BE49-F238E27FC236}">
                  <a16:creationId xmlns:a16="http://schemas.microsoft.com/office/drawing/2014/main" id="{613AE450-98FA-3558-75F8-0F6485FEB0CE}"/>
                </a:ext>
              </a:extLst>
            </p:cNvPr>
            <p:cNvCxnSpPr>
              <a:stCxn id="60" idx="2"/>
              <a:endCxn id="54" idx="0"/>
            </p:cNvCxnSpPr>
            <p:nvPr/>
          </p:nvCxnSpPr>
          <p:spPr>
            <a:xfrm>
              <a:off x="8637162" y="2480782"/>
              <a:ext cx="0" cy="3606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CB05ADB-CF36-C0E1-D208-CE181D894616}"/>
                </a:ext>
              </a:extLst>
            </p:cNvPr>
            <p:cNvCxnSpPr/>
            <p:nvPr/>
          </p:nvCxnSpPr>
          <p:spPr>
            <a:xfrm>
              <a:off x="8622014" y="3297893"/>
              <a:ext cx="0" cy="3826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C7BAE58D-C17F-BF7B-5B5A-F77CA1DEB320}"/>
                </a:ext>
              </a:extLst>
            </p:cNvPr>
            <p:cNvCxnSpPr/>
            <p:nvPr/>
          </p:nvCxnSpPr>
          <p:spPr>
            <a:xfrm>
              <a:off x="8622013" y="3822799"/>
              <a:ext cx="1" cy="6270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Trapezoid 128">
              <a:extLst>
                <a:ext uri="{FF2B5EF4-FFF2-40B4-BE49-F238E27FC236}">
                  <a16:creationId xmlns:a16="http://schemas.microsoft.com/office/drawing/2014/main" id="{F7584125-ACDD-F047-1B06-618A069E0AA1}"/>
                </a:ext>
              </a:extLst>
            </p:cNvPr>
            <p:cNvSpPr/>
            <p:nvPr/>
          </p:nvSpPr>
          <p:spPr>
            <a:xfrm>
              <a:off x="7223095" y="3664235"/>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cxnSp>
          <p:nvCxnSpPr>
            <p:cNvPr id="130" name="Straight Arrow Connector 129">
              <a:extLst>
                <a:ext uri="{FF2B5EF4-FFF2-40B4-BE49-F238E27FC236}">
                  <a16:creationId xmlns:a16="http://schemas.microsoft.com/office/drawing/2014/main" id="{58EC516A-C2D0-3303-2750-33AD1514767E}"/>
                </a:ext>
              </a:extLst>
            </p:cNvPr>
            <p:cNvCxnSpPr/>
            <p:nvPr/>
          </p:nvCxnSpPr>
          <p:spPr>
            <a:xfrm flipV="1">
              <a:off x="4952141" y="2496755"/>
              <a:ext cx="2265256" cy="344679"/>
            </a:xfrm>
            <a:prstGeom prst="straightConnector1">
              <a:avLst/>
            </a:prstGeom>
            <a:noFill/>
            <a:ln w="38100">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1" name="Straight Arrow Connector 130">
              <a:extLst>
                <a:ext uri="{FF2B5EF4-FFF2-40B4-BE49-F238E27FC236}">
                  <a16:creationId xmlns:a16="http://schemas.microsoft.com/office/drawing/2014/main" id="{F0E3D986-B80A-ED40-BEAC-7B76FF9154DF}"/>
                </a:ext>
              </a:extLst>
            </p:cNvPr>
            <p:cNvCxnSpPr>
              <a:endCxn id="129" idx="1"/>
            </p:cNvCxnSpPr>
            <p:nvPr/>
          </p:nvCxnSpPr>
          <p:spPr>
            <a:xfrm>
              <a:off x="4791524" y="3514698"/>
              <a:ext cx="2629514" cy="354810"/>
            </a:xfrm>
            <a:prstGeom prst="straightConnector1">
              <a:avLst/>
            </a:prstGeom>
            <a:noFill/>
            <a:ln w="38100">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2" name="Straight Arrow Connector 131">
              <a:extLst>
                <a:ext uri="{FF2B5EF4-FFF2-40B4-BE49-F238E27FC236}">
                  <a16:creationId xmlns:a16="http://schemas.microsoft.com/office/drawing/2014/main" id="{6BD054BD-1D7A-007A-02C7-C2D0600848F9}"/>
                </a:ext>
              </a:extLst>
            </p:cNvPr>
            <p:cNvCxnSpPr/>
            <p:nvPr/>
          </p:nvCxnSpPr>
          <p:spPr>
            <a:xfrm>
              <a:off x="4791524" y="4436947"/>
              <a:ext cx="2620391" cy="171665"/>
            </a:xfrm>
            <a:prstGeom prst="straightConnector1">
              <a:avLst/>
            </a:prstGeom>
            <a:noFill/>
            <a:ln w="38100">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15" name="Right Arrow 129" descr=" 133">
            <a:extLst>
              <a:ext uri="{FF2B5EF4-FFF2-40B4-BE49-F238E27FC236}">
                <a16:creationId xmlns:a16="http://schemas.microsoft.com/office/drawing/2014/main" id="{4202355F-F902-75B9-2904-B1789B96A5C8}"/>
              </a:ext>
            </a:extLst>
          </p:cNvPr>
          <p:cNvSpPr/>
          <p:nvPr/>
        </p:nvSpPr>
        <p:spPr>
          <a:xfrm rot="5400000">
            <a:off x="2039635" y="3726448"/>
            <a:ext cx="307961"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4" name="TextBox 133" descr=" 134">
            <a:extLst>
              <a:ext uri="{FF2B5EF4-FFF2-40B4-BE49-F238E27FC236}">
                <a16:creationId xmlns:a16="http://schemas.microsoft.com/office/drawing/2014/main" id="{8B73897A-F440-4680-99B9-3ECEAB5D90C4}"/>
              </a:ext>
            </a:extLst>
          </p:cNvPr>
          <p:cNvSpPr txBox="1"/>
          <p:nvPr/>
        </p:nvSpPr>
        <p:spPr>
          <a:xfrm>
            <a:off x="-60684" y="6661494"/>
            <a:ext cx="71785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Ben-Nun, de Fine Licht,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Ziogas</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TH: Stateful Dataflow Multigraphs: A Data-Centric Model for High-Performance Parallel Programs, SC19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2" descr=" 1026">
            <a:extLst>
              <a:ext uri="{FF2B5EF4-FFF2-40B4-BE49-F238E27FC236}">
                <a16:creationId xmlns:a16="http://schemas.microsoft.com/office/drawing/2014/main" id="{B06E5AF6-9460-FDA6-F8B0-40EDB58ADA1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644" y="1344382"/>
            <a:ext cx="679113" cy="6873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5">
            <a:extLst>
              <a:ext uri="{FF2B5EF4-FFF2-40B4-BE49-F238E27FC236}">
                <a16:creationId xmlns:a16="http://schemas.microsoft.com/office/drawing/2014/main" id="{8913C18F-A166-1D52-C160-CAB80C6527A7}"/>
              </a:ext>
            </a:extLst>
          </p:cNvPr>
          <p:cNvSpPr txBox="1"/>
          <p:nvPr/>
        </p:nvSpPr>
        <p:spPr>
          <a:xfrm>
            <a:off x="830356" y="1380087"/>
            <a:ext cx="197316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Domain Scientist</a:t>
            </a:r>
          </a:p>
        </p:txBody>
      </p:sp>
      <p:sp>
        <p:nvSpPr>
          <p:cNvPr id="8" name="Rectangle: Rounded Corners 7" descr=" 135">
            <a:extLst>
              <a:ext uri="{FF2B5EF4-FFF2-40B4-BE49-F238E27FC236}">
                <a16:creationId xmlns:a16="http://schemas.microsoft.com/office/drawing/2014/main" id="{0F7C447F-163D-C022-B908-4CD67343ABA5}"/>
              </a:ext>
            </a:extLst>
          </p:cNvPr>
          <p:cNvSpPr/>
          <p:nvPr/>
        </p:nvSpPr>
        <p:spPr>
          <a:xfrm>
            <a:off x="2193616" y="2734384"/>
            <a:ext cx="1253842" cy="421179"/>
          </a:xfrm>
          <a:prstGeom prst="roundRect">
            <a:avLst>
              <a:gd name="adj" fmla="val 70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DSLs</a:t>
            </a:r>
          </a:p>
        </p:txBody>
      </p:sp>
      <p:pic>
        <p:nvPicPr>
          <p:cNvPr id="9" name="Picture 4" descr=" 1028">
            <a:extLst>
              <a:ext uri="{FF2B5EF4-FFF2-40B4-BE49-F238E27FC236}">
                <a16:creationId xmlns:a16="http://schemas.microsoft.com/office/drawing/2014/main" id="{E5872ED3-7EAD-9F81-567C-1891FDBD0A0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0335" y="2636351"/>
            <a:ext cx="1260695" cy="5675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 1030">
            <a:extLst>
              <a:ext uri="{FF2B5EF4-FFF2-40B4-BE49-F238E27FC236}">
                <a16:creationId xmlns:a16="http://schemas.microsoft.com/office/drawing/2014/main" id="{30777DA8-F1B7-8A8E-8CB9-68B30C39FE0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16637" y="2430220"/>
            <a:ext cx="609103" cy="6091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 136">
            <a:extLst>
              <a:ext uri="{FF2B5EF4-FFF2-40B4-BE49-F238E27FC236}">
                <a16:creationId xmlns:a16="http://schemas.microsoft.com/office/drawing/2014/main" id="{593EDD50-1F7F-3296-AAC8-16BE368652C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4880" y="3067800"/>
            <a:ext cx="1449240" cy="486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 137">
            <a:extLst>
              <a:ext uri="{FF2B5EF4-FFF2-40B4-BE49-F238E27FC236}">
                <a16:creationId xmlns:a16="http://schemas.microsoft.com/office/drawing/2014/main" id="{5311095E-C763-04B8-9BFB-3E2D51EBC27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t="37400" b="39290"/>
          <a:stretch/>
        </p:blipFill>
        <p:spPr bwMode="auto">
          <a:xfrm>
            <a:off x="2382405" y="3185240"/>
            <a:ext cx="1221815" cy="2848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 1032">
            <a:extLst>
              <a:ext uri="{FF2B5EF4-FFF2-40B4-BE49-F238E27FC236}">
                <a16:creationId xmlns:a16="http://schemas.microsoft.com/office/drawing/2014/main" id="{8ED0792D-3538-2D55-7C68-DEAE1F5C304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98878" y="2896597"/>
            <a:ext cx="1922317" cy="107649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descr=" 139">
            <a:extLst>
              <a:ext uri="{FF2B5EF4-FFF2-40B4-BE49-F238E27FC236}">
                <a16:creationId xmlns:a16="http://schemas.microsoft.com/office/drawing/2014/main" id="{66B0506A-1C81-7E11-D20C-2A8843ACAAB6}"/>
              </a:ext>
            </a:extLst>
          </p:cNvPr>
          <p:cNvSpPr/>
          <p:nvPr/>
        </p:nvSpPr>
        <p:spPr>
          <a:xfrm>
            <a:off x="980865" y="5507649"/>
            <a:ext cx="2240330" cy="919352"/>
          </a:xfrm>
          <a:prstGeom prst="roundRect">
            <a:avLst>
              <a:gd name="adj" fmla="val 70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SDFG Builder API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Multi-Level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Library Nodes</a:t>
            </a:r>
          </a:p>
        </p:txBody>
      </p:sp>
      <p:pic>
        <p:nvPicPr>
          <p:cNvPr id="17" name="Picture 10" descr=" 1034">
            <a:extLst>
              <a:ext uri="{FF2B5EF4-FFF2-40B4-BE49-F238E27FC236}">
                <a16:creationId xmlns:a16="http://schemas.microsoft.com/office/drawing/2014/main" id="{442BEF9A-B2DB-9549-9CC2-BCF313C157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8432" y="4176888"/>
            <a:ext cx="597655" cy="5976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descr=" 141">
            <a:extLst>
              <a:ext uri="{FF2B5EF4-FFF2-40B4-BE49-F238E27FC236}">
                <a16:creationId xmlns:a16="http://schemas.microsoft.com/office/drawing/2014/main" id="{7B23A7CA-6E8E-CAFB-2211-1CE6801EFC2A}"/>
              </a:ext>
            </a:extLst>
          </p:cNvPr>
          <p:cNvSpPr txBox="1"/>
          <p:nvPr/>
        </p:nvSpPr>
        <p:spPr>
          <a:xfrm>
            <a:off x="803412" y="4226691"/>
            <a:ext cx="196194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Applied Scientist</a:t>
            </a:r>
          </a:p>
        </p:txBody>
      </p:sp>
      <p:sp>
        <p:nvSpPr>
          <p:cNvPr id="19" name="TextBox 18" descr=" 6">
            <a:extLst>
              <a:ext uri="{FF2B5EF4-FFF2-40B4-BE49-F238E27FC236}">
                <a16:creationId xmlns:a16="http://schemas.microsoft.com/office/drawing/2014/main" id="{57784709-26E4-0E94-B234-E726B4036D5F}"/>
              </a:ext>
            </a:extLst>
          </p:cNvPr>
          <p:cNvSpPr txBox="1"/>
          <p:nvPr/>
        </p:nvSpPr>
        <p:spPr>
          <a:xfrm>
            <a:off x="739545" y="4736554"/>
            <a:ext cx="276684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translate DSL into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parametric dataflow graphs</a:t>
            </a:r>
          </a:p>
        </p:txBody>
      </p:sp>
      <p:pic>
        <p:nvPicPr>
          <p:cNvPr id="136" name="Picture 18" descr=" 1042">
            <a:extLst>
              <a:ext uri="{FF2B5EF4-FFF2-40B4-BE49-F238E27FC236}">
                <a16:creationId xmlns:a16="http://schemas.microsoft.com/office/drawing/2014/main" id="{75D56E59-A70B-133A-C5CA-B37E7509E7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07537" y="1337420"/>
            <a:ext cx="618824" cy="618824"/>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136" descr=" 144">
            <a:extLst>
              <a:ext uri="{FF2B5EF4-FFF2-40B4-BE49-F238E27FC236}">
                <a16:creationId xmlns:a16="http://schemas.microsoft.com/office/drawing/2014/main" id="{AE9AE6BC-4A44-B6ED-4D2B-3D9260AC36B7}"/>
              </a:ext>
            </a:extLst>
          </p:cNvPr>
          <p:cNvSpPr txBox="1"/>
          <p:nvPr/>
        </p:nvSpPr>
        <p:spPr>
          <a:xfrm>
            <a:off x="3978952" y="1343837"/>
            <a:ext cx="254909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Performance Engineer</a:t>
            </a:r>
          </a:p>
        </p:txBody>
      </p:sp>
      <p:pic>
        <p:nvPicPr>
          <p:cNvPr id="144" name="Picture 20" descr=" 1044">
            <a:extLst>
              <a:ext uri="{FF2B5EF4-FFF2-40B4-BE49-F238E27FC236}">
                <a16:creationId xmlns:a16="http://schemas.microsoft.com/office/drawing/2014/main" id="{D5FF1CF1-8B12-3A8C-3203-CECCE194849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796313" y="1399233"/>
            <a:ext cx="459689" cy="460115"/>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2" descr=" 1046">
            <a:extLst>
              <a:ext uri="{FF2B5EF4-FFF2-40B4-BE49-F238E27FC236}">
                <a16:creationId xmlns:a16="http://schemas.microsoft.com/office/drawing/2014/main" id="{5EDE8B06-BE93-7A70-DC94-AAF91926E8C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868308" y="1224067"/>
            <a:ext cx="810446" cy="810446"/>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4" descr=" 1048">
            <a:extLst>
              <a:ext uri="{FF2B5EF4-FFF2-40B4-BE49-F238E27FC236}">
                <a16:creationId xmlns:a16="http://schemas.microsoft.com/office/drawing/2014/main" id="{0AB02E17-B895-DFB4-7397-80FDBBEB51A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660396" y="1374349"/>
            <a:ext cx="449101" cy="474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6" descr=" 1050">
            <a:extLst>
              <a:ext uri="{FF2B5EF4-FFF2-40B4-BE49-F238E27FC236}">
                <a16:creationId xmlns:a16="http://schemas.microsoft.com/office/drawing/2014/main" id="{B0F50E7F-A5BA-66C6-F9EA-089497EE1D9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166240" y="1372293"/>
            <a:ext cx="534409" cy="534409"/>
          </a:xfrm>
          <a:prstGeom prst="rect">
            <a:avLst/>
          </a:prstGeom>
          <a:noFill/>
          <a:extLst>
            <a:ext uri="{909E8E84-426E-40DD-AFC4-6F175D3DCCD1}">
              <a14:hiddenFill xmlns:a14="http://schemas.microsoft.com/office/drawing/2010/main">
                <a:solidFill>
                  <a:srgbClr val="FFFFFF"/>
                </a:solidFill>
              </a14:hiddenFill>
            </a:ext>
          </a:extLst>
        </p:spPr>
      </p:pic>
      <p:sp>
        <p:nvSpPr>
          <p:cNvPr id="148" name="Rectangle: Rounded Corners 147" descr=" 146">
            <a:extLst>
              <a:ext uri="{FF2B5EF4-FFF2-40B4-BE49-F238E27FC236}">
                <a16:creationId xmlns:a16="http://schemas.microsoft.com/office/drawing/2014/main" id="{745C5D5B-7E28-15C3-BCD9-5473DBB84E1C}"/>
              </a:ext>
            </a:extLst>
          </p:cNvPr>
          <p:cNvSpPr/>
          <p:nvPr/>
        </p:nvSpPr>
        <p:spPr>
          <a:xfrm>
            <a:off x="9073408" y="2854861"/>
            <a:ext cx="2012876" cy="669783"/>
          </a:xfrm>
          <a:prstGeom prst="roundRect">
            <a:avLst>
              <a:gd name="adj" fmla="val 704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Specialized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Code Generation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Rectangle: Rounded Corners 148" descr=" 147">
            <a:extLst>
              <a:ext uri="{FF2B5EF4-FFF2-40B4-BE49-F238E27FC236}">
                <a16:creationId xmlns:a16="http://schemas.microsoft.com/office/drawing/2014/main" id="{A16D7D3C-18CC-DC16-4988-DC896ABF894A}"/>
              </a:ext>
            </a:extLst>
          </p:cNvPr>
          <p:cNvSpPr/>
          <p:nvPr/>
        </p:nvSpPr>
        <p:spPr>
          <a:xfrm>
            <a:off x="9523234" y="4014688"/>
            <a:ext cx="1694363" cy="484455"/>
          </a:xfrm>
          <a:prstGeom prst="roundRect">
            <a:avLst>
              <a:gd name="adj" fmla="val 704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CPU Code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Rectangle: Rounded Corners 149" descr=" 148">
            <a:extLst>
              <a:ext uri="{FF2B5EF4-FFF2-40B4-BE49-F238E27FC236}">
                <a16:creationId xmlns:a16="http://schemas.microsoft.com/office/drawing/2014/main" id="{D5AB9DDE-6D5A-C94B-19DA-4A2C67EBAC69}"/>
              </a:ext>
            </a:extLst>
          </p:cNvPr>
          <p:cNvSpPr/>
          <p:nvPr/>
        </p:nvSpPr>
        <p:spPr>
          <a:xfrm>
            <a:off x="9523234" y="4636579"/>
            <a:ext cx="1694363" cy="484455"/>
          </a:xfrm>
          <a:prstGeom prst="roundRect">
            <a:avLst>
              <a:gd name="adj" fmla="val 704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GPU Code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Rectangle: Rounded Corners 150" descr=" 149">
            <a:extLst>
              <a:ext uri="{FF2B5EF4-FFF2-40B4-BE49-F238E27FC236}">
                <a16:creationId xmlns:a16="http://schemas.microsoft.com/office/drawing/2014/main" id="{32090216-9D4D-771F-C456-105D46ED72B7}"/>
              </a:ext>
            </a:extLst>
          </p:cNvPr>
          <p:cNvSpPr/>
          <p:nvPr/>
        </p:nvSpPr>
        <p:spPr>
          <a:xfrm>
            <a:off x="9523234" y="5258470"/>
            <a:ext cx="1694363" cy="484455"/>
          </a:xfrm>
          <a:prstGeom prst="roundRect">
            <a:avLst>
              <a:gd name="adj" fmla="val 704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FPGA Code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Rectangle: Rounded Corners 151" descr=" 150">
            <a:extLst>
              <a:ext uri="{FF2B5EF4-FFF2-40B4-BE49-F238E27FC236}">
                <a16:creationId xmlns:a16="http://schemas.microsoft.com/office/drawing/2014/main" id="{E0B7ECB5-21BA-8EF2-6941-2992FD5E5F2F}"/>
              </a:ext>
            </a:extLst>
          </p:cNvPr>
          <p:cNvSpPr/>
          <p:nvPr/>
        </p:nvSpPr>
        <p:spPr>
          <a:xfrm rot="16200000">
            <a:off x="8354429" y="4636578"/>
            <a:ext cx="1728237" cy="484455"/>
          </a:xfrm>
          <a:prstGeom prst="roundRect">
            <a:avLst>
              <a:gd name="adj" fmla="val 7048"/>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Runtime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3" name="Speech Bubble: Rectangle with Corners Rounded 152" descr=" 8">
            <a:extLst>
              <a:ext uri="{FF2B5EF4-FFF2-40B4-BE49-F238E27FC236}">
                <a16:creationId xmlns:a16="http://schemas.microsoft.com/office/drawing/2014/main" id="{04709C5B-D5B6-2517-0416-96D6F9BAF99F}"/>
              </a:ext>
            </a:extLst>
          </p:cNvPr>
          <p:cNvSpPr/>
          <p:nvPr/>
        </p:nvSpPr>
        <p:spPr>
          <a:xfrm>
            <a:off x="191344" y="1372293"/>
            <a:ext cx="1058353" cy="848076"/>
          </a:xfrm>
          <a:prstGeom prst="wedgeRoundRectCallout">
            <a:avLst>
              <a:gd name="adj1" fmla="val 45766"/>
              <a:gd name="adj2" fmla="val 98440"/>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10s of SLOC</a:t>
            </a:r>
          </a:p>
        </p:txBody>
      </p:sp>
      <p:sp>
        <p:nvSpPr>
          <p:cNvPr id="155" name="Speech Bubble: Rectangle with Corners Rounded 154" descr=" 94">
            <a:extLst>
              <a:ext uri="{FF2B5EF4-FFF2-40B4-BE49-F238E27FC236}">
                <a16:creationId xmlns:a16="http://schemas.microsoft.com/office/drawing/2014/main" id="{37159A75-164D-6FB0-1259-9035FE0E8991}"/>
              </a:ext>
            </a:extLst>
          </p:cNvPr>
          <p:cNvSpPr/>
          <p:nvPr/>
        </p:nvSpPr>
        <p:spPr>
          <a:xfrm>
            <a:off x="10166241" y="1895121"/>
            <a:ext cx="1811112" cy="669783"/>
          </a:xfrm>
          <a:prstGeom prst="wedgeRoundRectCallout">
            <a:avLst>
              <a:gd name="adj1" fmla="val -57699"/>
              <a:gd name="adj2" fmla="val 98791"/>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1000s of auto-generated SLOC</a:t>
            </a:r>
          </a:p>
        </p:txBody>
      </p:sp>
      <p:sp>
        <p:nvSpPr>
          <p:cNvPr id="154" name="Speech Bubble: Rectangle with Corners Rounded 153" descr=" 95">
            <a:extLst>
              <a:ext uri="{FF2B5EF4-FFF2-40B4-BE49-F238E27FC236}">
                <a16:creationId xmlns:a16="http://schemas.microsoft.com/office/drawing/2014/main" id="{2A35DAAC-0E50-DF3A-6E91-8EEBE623E8DE}"/>
              </a:ext>
            </a:extLst>
          </p:cNvPr>
          <p:cNvSpPr/>
          <p:nvPr/>
        </p:nvSpPr>
        <p:spPr>
          <a:xfrm>
            <a:off x="6372082" y="2050186"/>
            <a:ext cx="1811112" cy="826611"/>
          </a:xfrm>
          <a:prstGeom prst="wedgeRoundRectCallout">
            <a:avLst>
              <a:gd name="adj1" fmla="val -57699"/>
              <a:gd name="adj2" fmla="val 133360"/>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100s of reusable SLOC</a:t>
            </a:r>
          </a:p>
        </p:txBody>
      </p:sp>
    </p:spTree>
    <p:extLst>
      <p:ext uri="{BB962C8B-B14F-4D97-AF65-F5344CB8AC3E}">
        <p14:creationId xmlns:p14="http://schemas.microsoft.com/office/powerpoint/2010/main" val="1858204730"/>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85AF3-6068-4DB6-8A30-9ABD402F682B}"/>
              </a:ext>
            </a:extLst>
          </p:cNvPr>
          <p:cNvSpPr>
            <a:spLocks noGrp="1"/>
          </p:cNvSpPr>
          <p:nvPr>
            <p:ph type="title"/>
          </p:nvPr>
        </p:nvSpPr>
        <p:spPr/>
        <p:txBody>
          <a:bodyPr/>
          <a:lstStyle/>
          <a:p>
            <a:r>
              <a:rPr lang="en-US" dirty="0"/>
              <a:t>DaFlEx project summary					</a:t>
            </a:r>
            <a:endParaRPr lang="en-CH" dirty="0"/>
          </a:p>
        </p:txBody>
      </p:sp>
      <p:sp>
        <p:nvSpPr>
          <p:cNvPr id="3" name="Slide Number Placeholder 2">
            <a:extLst>
              <a:ext uri="{FF2B5EF4-FFF2-40B4-BE49-F238E27FC236}">
                <a16:creationId xmlns:a16="http://schemas.microsoft.com/office/drawing/2014/main" id="{AAAAFF3A-A4B8-48D3-BDC4-282910697F8E}"/>
              </a:ext>
            </a:extLst>
          </p:cNvPr>
          <p:cNvSpPr>
            <a:spLocks noGrp="1"/>
          </p:cNvSpPr>
          <p:nvPr>
            <p:ph type="sldNum" sz="quarter" idx="2"/>
          </p:nvPr>
        </p:nvSpPr>
        <p:spPr/>
        <p:txBody>
          <a:bodyPr/>
          <a:lstStyle/>
          <a:p>
            <a:fld id="{86CB4B4D-7CA3-9044-876B-883B54F8677D}" type="slidenum">
              <a:rPr lang="en-CH" smtClean="0"/>
              <a:t>14</a:t>
            </a:fld>
            <a:endParaRPr lang="en-CH"/>
          </a:p>
        </p:txBody>
      </p:sp>
      <p:pic>
        <p:nvPicPr>
          <p:cNvPr id="4" name="Graphic 5">
            <a:extLst>
              <a:ext uri="{FF2B5EF4-FFF2-40B4-BE49-F238E27FC236}">
                <a16:creationId xmlns:a16="http://schemas.microsoft.com/office/drawing/2014/main" id="{82407F79-66A0-42C7-8A99-518F81384C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23959" y="1808820"/>
            <a:ext cx="1178267" cy="1239212"/>
          </a:xfrm>
          <a:prstGeom prst="rect">
            <a:avLst/>
          </a:prstGeom>
          <a:effectLst>
            <a:outerShdw blurRad="50800" dist="38100" dir="5400000" algn="t" rotWithShape="0">
              <a:prstClr val="black">
                <a:alpha val="40000"/>
              </a:prstClr>
            </a:outerShdw>
          </a:effectLst>
        </p:spPr>
      </p:pic>
      <p:pic>
        <p:nvPicPr>
          <p:cNvPr id="5" name="Picture 4" descr="Icon&#10;&#10;Description automatically generated">
            <a:extLst>
              <a:ext uri="{FF2B5EF4-FFF2-40B4-BE49-F238E27FC236}">
                <a16:creationId xmlns:a16="http://schemas.microsoft.com/office/drawing/2014/main" id="{224593B4-C20F-4EC2-9330-88A23C2730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84211" y="1249472"/>
            <a:ext cx="869739" cy="895257"/>
          </a:xfrm>
          <a:prstGeom prst="rect">
            <a:avLst/>
          </a:prstGeom>
          <a:effectLst>
            <a:outerShdw blurRad="50800" dist="38100" dir="5400000" algn="t" rotWithShape="0">
              <a:prstClr val="black">
                <a:alpha val="40000"/>
              </a:prstClr>
            </a:outerShdw>
          </a:effectLst>
        </p:spPr>
      </p:pic>
      <p:pic>
        <p:nvPicPr>
          <p:cNvPr id="6" name="Picture 4">
            <a:extLst>
              <a:ext uri="{FF2B5EF4-FFF2-40B4-BE49-F238E27FC236}">
                <a16:creationId xmlns:a16="http://schemas.microsoft.com/office/drawing/2014/main" id="{D7E8CCF6-CAD8-418E-972B-644CC78EC4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4719" y="2201913"/>
            <a:ext cx="580854" cy="6209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F710B18-C27C-48D7-90C8-141CF228F48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84840" y="2976137"/>
            <a:ext cx="704729" cy="6328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Fortran Programming Language - Free Books at EBD">
            <a:extLst>
              <a:ext uri="{FF2B5EF4-FFF2-40B4-BE49-F238E27FC236}">
                <a16:creationId xmlns:a16="http://schemas.microsoft.com/office/drawing/2014/main" id="{22968D17-3800-4B91-9A16-5F5AB70A77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46143" y="3762286"/>
            <a:ext cx="1072780" cy="5064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Useful Preprocessor Macro Trick. Bad practice and Good practice of Macro |  Level Up Coding">
            <a:extLst>
              <a:ext uri="{FF2B5EF4-FFF2-40B4-BE49-F238E27FC236}">
                <a16:creationId xmlns:a16="http://schemas.microsoft.com/office/drawing/2014/main" id="{51C37452-0822-4892-82D0-484E27EFF17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09449" y="4437112"/>
            <a:ext cx="1404156" cy="78769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What is CPU (Central Processing Unit)?">
            <a:extLst>
              <a:ext uri="{FF2B5EF4-FFF2-40B4-BE49-F238E27FC236}">
                <a16:creationId xmlns:a16="http://schemas.microsoft.com/office/drawing/2014/main" id="{FCA79365-409F-4D99-962C-EA945D5793E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56755" y="1325817"/>
            <a:ext cx="637425" cy="6374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NVIDIA's New Ampere Data Center GPU in Full Production | NVIDIA Newsroom">
            <a:extLst>
              <a:ext uri="{FF2B5EF4-FFF2-40B4-BE49-F238E27FC236}">
                <a16:creationId xmlns:a16="http://schemas.microsoft.com/office/drawing/2014/main" id="{04056D3A-8C59-4AA5-AF67-E8665BAD91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047031" y="2078192"/>
            <a:ext cx="829389" cy="7046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Kintex UltraScale+ FPGAs - Xilinx | Mouser">
            <a:extLst>
              <a:ext uri="{FF2B5EF4-FFF2-40B4-BE49-F238E27FC236}">
                <a16:creationId xmlns:a16="http://schemas.microsoft.com/office/drawing/2014/main" id="{89FEF901-EB17-4979-ACB6-8E9B14C019A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016005" y="2901779"/>
            <a:ext cx="843247" cy="612760"/>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107;p16">
            <a:extLst>
              <a:ext uri="{FF2B5EF4-FFF2-40B4-BE49-F238E27FC236}">
                <a16:creationId xmlns:a16="http://schemas.microsoft.com/office/drawing/2014/main" id="{DBC031A5-EA16-41BD-84C1-3BF1C8298A25}"/>
              </a:ext>
            </a:extLst>
          </p:cNvPr>
          <p:cNvSpPr txBox="1">
            <a:spLocks noGrp="1"/>
          </p:cNvSpPr>
          <p:nvPr/>
        </p:nvSpPr>
        <p:spPr>
          <a:xfrm>
            <a:off x="8556662" y="4044559"/>
            <a:ext cx="1259937"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0" lvl="0" indent="0" algn="l" rtl="0">
              <a:spcBef>
                <a:spcPts val="0"/>
              </a:spcBef>
              <a:spcAft>
                <a:spcPts val="0"/>
              </a:spcAft>
              <a:buNone/>
            </a:pPr>
            <a:r>
              <a:rPr lang="en" sz="2400" dirty="0">
                <a:solidFill>
                  <a:schemeClr val="bg2">
                    <a:lumMod val="60000"/>
                    <a:lumOff val="40000"/>
                  </a:schemeClr>
                </a:solidFill>
              </a:rPr>
              <a:t>Snitch</a:t>
            </a:r>
            <a:endParaRPr sz="2400" dirty="0">
              <a:solidFill>
                <a:schemeClr val="bg2">
                  <a:lumMod val="60000"/>
                  <a:lumOff val="40000"/>
                </a:schemeClr>
              </a:solidFill>
            </a:endParaRPr>
          </a:p>
        </p:txBody>
      </p:sp>
      <p:grpSp>
        <p:nvGrpSpPr>
          <p:cNvPr id="20" name="Google Shape;108;p16">
            <a:extLst>
              <a:ext uri="{FF2B5EF4-FFF2-40B4-BE49-F238E27FC236}">
                <a16:creationId xmlns:a16="http://schemas.microsoft.com/office/drawing/2014/main" id="{88AC654D-A9C1-443B-8CDE-CC27E3D8EA36}"/>
              </a:ext>
            </a:extLst>
          </p:cNvPr>
          <p:cNvGrpSpPr/>
          <p:nvPr/>
        </p:nvGrpSpPr>
        <p:grpSpPr>
          <a:xfrm rot="-17900" flipH="1">
            <a:off x="8125402" y="4068867"/>
            <a:ext cx="375833" cy="381393"/>
            <a:chOff x="4284225" y="324725"/>
            <a:chExt cx="965375" cy="1061300"/>
          </a:xfrm>
        </p:grpSpPr>
        <p:sp>
          <p:nvSpPr>
            <p:cNvPr id="21" name="Google Shape;109;p16">
              <a:extLst>
                <a:ext uri="{FF2B5EF4-FFF2-40B4-BE49-F238E27FC236}">
                  <a16:creationId xmlns:a16="http://schemas.microsoft.com/office/drawing/2014/main" id="{6827B666-2496-44B3-9FA8-BD90943C4B38}"/>
                </a:ext>
              </a:extLst>
            </p:cNvPr>
            <p:cNvSpPr/>
            <p:nvPr/>
          </p:nvSpPr>
          <p:spPr>
            <a:xfrm>
              <a:off x="4841900" y="372250"/>
              <a:ext cx="377075" cy="687600"/>
            </a:xfrm>
            <a:custGeom>
              <a:avLst/>
              <a:gdLst/>
              <a:ahLst/>
              <a:cxnLst/>
              <a:rect l="l" t="t" r="r" b="b"/>
              <a:pathLst>
                <a:path w="15083" h="27504" extrusionOk="0">
                  <a:moveTo>
                    <a:pt x="2662" y="0"/>
                  </a:moveTo>
                  <a:cubicBezTo>
                    <a:pt x="1648" y="2451"/>
                    <a:pt x="1267" y="4986"/>
                    <a:pt x="1859" y="8239"/>
                  </a:cubicBezTo>
                  <a:cubicBezTo>
                    <a:pt x="1267" y="7098"/>
                    <a:pt x="972" y="6549"/>
                    <a:pt x="591" y="5831"/>
                  </a:cubicBezTo>
                  <a:lnTo>
                    <a:pt x="591" y="5831"/>
                  </a:lnTo>
                  <a:cubicBezTo>
                    <a:pt x="0" y="8492"/>
                    <a:pt x="1056" y="10605"/>
                    <a:pt x="2788" y="13393"/>
                  </a:cubicBezTo>
                  <a:cubicBezTo>
                    <a:pt x="1479" y="12083"/>
                    <a:pt x="803" y="11407"/>
                    <a:pt x="85" y="10647"/>
                  </a:cubicBezTo>
                  <a:lnTo>
                    <a:pt x="85" y="10647"/>
                  </a:lnTo>
                  <a:cubicBezTo>
                    <a:pt x="254" y="13351"/>
                    <a:pt x="2070" y="14999"/>
                    <a:pt x="3676" y="16731"/>
                  </a:cubicBezTo>
                  <a:cubicBezTo>
                    <a:pt x="3676" y="16773"/>
                    <a:pt x="3718" y="16815"/>
                    <a:pt x="3718" y="16857"/>
                  </a:cubicBezTo>
                  <a:cubicBezTo>
                    <a:pt x="3676" y="16857"/>
                    <a:pt x="3633" y="16857"/>
                    <a:pt x="3591" y="16815"/>
                  </a:cubicBezTo>
                  <a:cubicBezTo>
                    <a:pt x="2788" y="16350"/>
                    <a:pt x="2028" y="15886"/>
                    <a:pt x="1225" y="15379"/>
                  </a:cubicBezTo>
                  <a:lnTo>
                    <a:pt x="1225" y="15379"/>
                  </a:lnTo>
                  <a:cubicBezTo>
                    <a:pt x="1774" y="17660"/>
                    <a:pt x="3211" y="19350"/>
                    <a:pt x="5154" y="21040"/>
                  </a:cubicBezTo>
                  <a:cubicBezTo>
                    <a:pt x="4267" y="20787"/>
                    <a:pt x="3676" y="20660"/>
                    <a:pt x="3000" y="20449"/>
                  </a:cubicBezTo>
                  <a:lnTo>
                    <a:pt x="3000" y="20449"/>
                  </a:lnTo>
                  <a:cubicBezTo>
                    <a:pt x="3126" y="20660"/>
                    <a:pt x="3211" y="20787"/>
                    <a:pt x="3295" y="20913"/>
                  </a:cubicBezTo>
                  <a:cubicBezTo>
                    <a:pt x="3591" y="21209"/>
                    <a:pt x="3887" y="21547"/>
                    <a:pt x="4183" y="21843"/>
                  </a:cubicBezTo>
                  <a:cubicBezTo>
                    <a:pt x="6760" y="21927"/>
                    <a:pt x="9295" y="22223"/>
                    <a:pt x="11365" y="23997"/>
                  </a:cubicBezTo>
                  <a:cubicBezTo>
                    <a:pt x="12632" y="24885"/>
                    <a:pt x="13393" y="26194"/>
                    <a:pt x="14195" y="27504"/>
                  </a:cubicBezTo>
                  <a:cubicBezTo>
                    <a:pt x="15082" y="23279"/>
                    <a:pt x="13055" y="19942"/>
                    <a:pt x="11153" y="16519"/>
                  </a:cubicBezTo>
                  <a:cubicBezTo>
                    <a:pt x="8112" y="11112"/>
                    <a:pt x="2873" y="6845"/>
                    <a:pt x="2662" y="0"/>
                  </a:cubicBezTo>
                  <a:close/>
                </a:path>
              </a:pathLst>
            </a:custGeom>
            <a:solidFill>
              <a:srgbClr val="F7A82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110;p16">
              <a:extLst>
                <a:ext uri="{FF2B5EF4-FFF2-40B4-BE49-F238E27FC236}">
                  <a16:creationId xmlns:a16="http://schemas.microsoft.com/office/drawing/2014/main" id="{FF421137-473B-49B8-BF1A-EA220629BABE}"/>
                </a:ext>
              </a:extLst>
            </p:cNvPr>
            <p:cNvSpPr/>
            <p:nvPr/>
          </p:nvSpPr>
          <p:spPr>
            <a:xfrm>
              <a:off x="4833450" y="915625"/>
              <a:ext cx="369675" cy="444200"/>
            </a:xfrm>
            <a:custGeom>
              <a:avLst/>
              <a:gdLst/>
              <a:ahLst/>
              <a:cxnLst/>
              <a:rect l="l" t="t" r="r" b="b"/>
              <a:pathLst>
                <a:path w="14787" h="17768" extrusionOk="0">
                  <a:moveTo>
                    <a:pt x="5698" y="0"/>
                  </a:moveTo>
                  <a:cubicBezTo>
                    <a:pt x="4809" y="0"/>
                    <a:pt x="4070" y="151"/>
                    <a:pt x="3507" y="319"/>
                  </a:cubicBezTo>
                  <a:cubicBezTo>
                    <a:pt x="4563" y="2769"/>
                    <a:pt x="5450" y="5304"/>
                    <a:pt x="4647" y="8050"/>
                  </a:cubicBezTo>
                  <a:cubicBezTo>
                    <a:pt x="4563" y="9191"/>
                    <a:pt x="4098" y="10374"/>
                    <a:pt x="2873" y="10374"/>
                  </a:cubicBezTo>
                  <a:cubicBezTo>
                    <a:pt x="1267" y="10332"/>
                    <a:pt x="1267" y="8769"/>
                    <a:pt x="1056" y="7586"/>
                  </a:cubicBezTo>
                  <a:cubicBezTo>
                    <a:pt x="1014" y="7205"/>
                    <a:pt x="1098" y="6825"/>
                    <a:pt x="1141" y="6445"/>
                  </a:cubicBezTo>
                  <a:cubicBezTo>
                    <a:pt x="972" y="6445"/>
                    <a:pt x="380" y="6360"/>
                    <a:pt x="338" y="6360"/>
                  </a:cubicBezTo>
                  <a:cubicBezTo>
                    <a:pt x="0" y="11599"/>
                    <a:pt x="4563" y="16627"/>
                    <a:pt x="10773" y="17767"/>
                  </a:cubicBezTo>
                  <a:cubicBezTo>
                    <a:pt x="12674" y="16584"/>
                    <a:pt x="14111" y="14979"/>
                    <a:pt x="14787" y="12824"/>
                  </a:cubicBezTo>
                  <a:lnTo>
                    <a:pt x="14787" y="12824"/>
                  </a:lnTo>
                  <a:cubicBezTo>
                    <a:pt x="12949" y="13962"/>
                    <a:pt x="10991" y="14676"/>
                    <a:pt x="8912" y="14676"/>
                  </a:cubicBezTo>
                  <a:cubicBezTo>
                    <a:pt x="7980" y="14676"/>
                    <a:pt x="7023" y="14533"/>
                    <a:pt x="6041" y="14219"/>
                  </a:cubicBezTo>
                  <a:cubicBezTo>
                    <a:pt x="11069" y="11599"/>
                    <a:pt x="12210" y="7290"/>
                    <a:pt x="11703" y="2178"/>
                  </a:cubicBezTo>
                  <a:cubicBezTo>
                    <a:pt x="9325" y="476"/>
                    <a:pt x="7276" y="0"/>
                    <a:pt x="5698" y="0"/>
                  </a:cubicBezTo>
                  <a:close/>
                </a:path>
              </a:pathLst>
            </a:custGeom>
            <a:solidFill>
              <a:srgbClr val="FDED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111;p16">
              <a:extLst>
                <a:ext uri="{FF2B5EF4-FFF2-40B4-BE49-F238E27FC236}">
                  <a16:creationId xmlns:a16="http://schemas.microsoft.com/office/drawing/2014/main" id="{7865569E-9B7D-4F6F-81FA-78A1517DEBC2}"/>
                </a:ext>
              </a:extLst>
            </p:cNvPr>
            <p:cNvSpPr/>
            <p:nvPr/>
          </p:nvSpPr>
          <p:spPr>
            <a:xfrm>
              <a:off x="4709725" y="1063000"/>
              <a:ext cx="393075" cy="323025"/>
            </a:xfrm>
            <a:custGeom>
              <a:avLst/>
              <a:gdLst/>
              <a:ahLst/>
              <a:cxnLst/>
              <a:rect l="l" t="t" r="r" b="b"/>
              <a:pathLst>
                <a:path w="15723" h="12921" extrusionOk="0">
                  <a:moveTo>
                    <a:pt x="2330" y="1"/>
                  </a:moveTo>
                  <a:cubicBezTo>
                    <a:pt x="0" y="5946"/>
                    <a:pt x="4223" y="12921"/>
                    <a:pt x="11018" y="12921"/>
                  </a:cubicBezTo>
                  <a:cubicBezTo>
                    <a:pt x="12480" y="12921"/>
                    <a:pt x="14061" y="12598"/>
                    <a:pt x="15722" y="11872"/>
                  </a:cubicBezTo>
                  <a:cubicBezTo>
                    <a:pt x="9089" y="9887"/>
                    <a:pt x="5034" y="5789"/>
                    <a:pt x="5287" y="465"/>
                  </a:cubicBezTo>
                  <a:cubicBezTo>
                    <a:pt x="4146" y="296"/>
                    <a:pt x="3470" y="212"/>
                    <a:pt x="2330" y="1"/>
                  </a:cubicBezTo>
                  <a:close/>
                </a:path>
              </a:pathLst>
            </a:custGeom>
            <a:solidFill>
              <a:srgbClr val="FDD74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112;p16">
              <a:extLst>
                <a:ext uri="{FF2B5EF4-FFF2-40B4-BE49-F238E27FC236}">
                  <a16:creationId xmlns:a16="http://schemas.microsoft.com/office/drawing/2014/main" id="{8FAF3E5C-668D-491E-BFA3-B864DC9A585D}"/>
                </a:ext>
              </a:extLst>
            </p:cNvPr>
            <p:cNvSpPr/>
            <p:nvPr/>
          </p:nvSpPr>
          <p:spPr>
            <a:xfrm>
              <a:off x="4984475" y="970050"/>
              <a:ext cx="265125" cy="312500"/>
            </a:xfrm>
            <a:custGeom>
              <a:avLst/>
              <a:gdLst/>
              <a:ahLst/>
              <a:cxnLst/>
              <a:rect l="l" t="t" r="r" b="b"/>
              <a:pathLst>
                <a:path w="10605" h="12500" extrusionOk="0">
                  <a:moveTo>
                    <a:pt x="5662" y="1"/>
                  </a:moveTo>
                  <a:lnTo>
                    <a:pt x="5662" y="1"/>
                  </a:lnTo>
                  <a:cubicBezTo>
                    <a:pt x="6169" y="5113"/>
                    <a:pt x="4986" y="9422"/>
                    <a:pt x="0" y="12042"/>
                  </a:cubicBezTo>
                  <a:cubicBezTo>
                    <a:pt x="982" y="12356"/>
                    <a:pt x="1939" y="12499"/>
                    <a:pt x="2871" y="12499"/>
                  </a:cubicBezTo>
                  <a:cubicBezTo>
                    <a:pt x="4950" y="12499"/>
                    <a:pt x="6908" y="11785"/>
                    <a:pt x="8746" y="10647"/>
                  </a:cubicBezTo>
                  <a:cubicBezTo>
                    <a:pt x="10605" y="5873"/>
                    <a:pt x="8703" y="2409"/>
                    <a:pt x="5662" y="1"/>
                  </a:cubicBezTo>
                  <a:close/>
                </a:path>
              </a:pathLst>
            </a:custGeom>
            <a:solidFill>
              <a:srgbClr val="FDD74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113;p16">
              <a:extLst>
                <a:ext uri="{FF2B5EF4-FFF2-40B4-BE49-F238E27FC236}">
                  <a16:creationId xmlns:a16="http://schemas.microsoft.com/office/drawing/2014/main" id="{21BAEC8D-6A99-40FB-8E51-8E73693E145C}"/>
                </a:ext>
              </a:extLst>
            </p:cNvPr>
            <p:cNvSpPr/>
            <p:nvPr/>
          </p:nvSpPr>
          <p:spPr>
            <a:xfrm>
              <a:off x="4858775" y="1076725"/>
              <a:ext cx="90875" cy="99325"/>
            </a:xfrm>
            <a:custGeom>
              <a:avLst/>
              <a:gdLst/>
              <a:ahLst/>
              <a:cxnLst/>
              <a:rect l="l" t="t" r="r" b="b"/>
              <a:pathLst>
                <a:path w="3635" h="3973" extrusionOk="0">
                  <a:moveTo>
                    <a:pt x="128" y="1"/>
                  </a:moveTo>
                  <a:cubicBezTo>
                    <a:pt x="85" y="381"/>
                    <a:pt x="1" y="761"/>
                    <a:pt x="43" y="1099"/>
                  </a:cubicBezTo>
                  <a:cubicBezTo>
                    <a:pt x="254" y="2282"/>
                    <a:pt x="212" y="3930"/>
                    <a:pt x="1860" y="3972"/>
                  </a:cubicBezTo>
                  <a:cubicBezTo>
                    <a:pt x="3085" y="3972"/>
                    <a:pt x="3550" y="2747"/>
                    <a:pt x="3634" y="1564"/>
                  </a:cubicBezTo>
                  <a:lnTo>
                    <a:pt x="3634" y="1564"/>
                  </a:lnTo>
                  <a:cubicBezTo>
                    <a:pt x="3148" y="1882"/>
                    <a:pt x="2662" y="2092"/>
                    <a:pt x="2241" y="2092"/>
                  </a:cubicBezTo>
                  <a:cubicBezTo>
                    <a:pt x="1712" y="2092"/>
                    <a:pt x="1288" y="1759"/>
                    <a:pt x="1099" y="888"/>
                  </a:cubicBezTo>
                  <a:cubicBezTo>
                    <a:pt x="973" y="85"/>
                    <a:pt x="719" y="1"/>
                    <a:pt x="128" y="1"/>
                  </a:cubicBezTo>
                  <a:close/>
                </a:path>
              </a:pathLst>
            </a:custGeom>
            <a:solidFill>
              <a:srgbClr val="FDD74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114;p16">
              <a:extLst>
                <a:ext uri="{FF2B5EF4-FFF2-40B4-BE49-F238E27FC236}">
                  <a16:creationId xmlns:a16="http://schemas.microsoft.com/office/drawing/2014/main" id="{46E15756-E79A-4BDC-8BD8-B9B7A0FB9D97}"/>
                </a:ext>
              </a:extLst>
            </p:cNvPr>
            <p:cNvSpPr/>
            <p:nvPr/>
          </p:nvSpPr>
          <p:spPr>
            <a:xfrm>
              <a:off x="4845050" y="1075675"/>
              <a:ext cx="3200" cy="25"/>
            </a:xfrm>
            <a:custGeom>
              <a:avLst/>
              <a:gdLst/>
              <a:ahLst/>
              <a:cxnLst/>
              <a:rect l="l" t="t" r="r" b="b"/>
              <a:pathLst>
                <a:path w="128" h="1" extrusionOk="0">
                  <a:moveTo>
                    <a:pt x="128" y="1"/>
                  </a:moveTo>
                  <a:cubicBezTo>
                    <a:pt x="85" y="1"/>
                    <a:pt x="43" y="1"/>
                    <a:pt x="1" y="1"/>
                  </a:cubicBezTo>
                  <a:cubicBezTo>
                    <a:pt x="43" y="1"/>
                    <a:pt x="85" y="1"/>
                    <a:pt x="128" y="1"/>
                  </a:cubicBezTo>
                  <a:close/>
                </a:path>
              </a:pathLst>
            </a:custGeom>
            <a:solidFill>
              <a:srgbClr val="FDD74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115;p16">
              <a:extLst>
                <a:ext uri="{FF2B5EF4-FFF2-40B4-BE49-F238E27FC236}">
                  <a16:creationId xmlns:a16="http://schemas.microsoft.com/office/drawing/2014/main" id="{3474C99E-2959-4ED4-94AE-FF9413D397F4}"/>
                </a:ext>
              </a:extLst>
            </p:cNvPr>
            <p:cNvSpPr/>
            <p:nvPr/>
          </p:nvSpPr>
          <p:spPr>
            <a:xfrm>
              <a:off x="4284225" y="324725"/>
              <a:ext cx="684425" cy="803900"/>
            </a:xfrm>
            <a:custGeom>
              <a:avLst/>
              <a:gdLst/>
              <a:ahLst/>
              <a:cxnLst/>
              <a:rect l="l" t="t" r="r" b="b"/>
              <a:pathLst>
                <a:path w="27377" h="32156" extrusionOk="0">
                  <a:moveTo>
                    <a:pt x="211" y="0"/>
                  </a:moveTo>
                  <a:cubicBezTo>
                    <a:pt x="0" y="3338"/>
                    <a:pt x="549" y="6464"/>
                    <a:pt x="2282" y="9337"/>
                  </a:cubicBezTo>
                  <a:cubicBezTo>
                    <a:pt x="2324" y="9379"/>
                    <a:pt x="2324" y="9422"/>
                    <a:pt x="2324" y="9422"/>
                  </a:cubicBezTo>
                  <a:lnTo>
                    <a:pt x="2239" y="9422"/>
                  </a:lnTo>
                  <a:cubicBezTo>
                    <a:pt x="1521" y="8830"/>
                    <a:pt x="845" y="8281"/>
                    <a:pt x="127" y="7647"/>
                  </a:cubicBezTo>
                  <a:lnTo>
                    <a:pt x="127" y="7647"/>
                  </a:lnTo>
                  <a:cubicBezTo>
                    <a:pt x="634" y="11069"/>
                    <a:pt x="2831" y="13224"/>
                    <a:pt x="5323" y="15294"/>
                  </a:cubicBezTo>
                  <a:cubicBezTo>
                    <a:pt x="4141" y="14703"/>
                    <a:pt x="2958" y="14111"/>
                    <a:pt x="1690" y="13477"/>
                  </a:cubicBezTo>
                  <a:lnTo>
                    <a:pt x="1690" y="13477"/>
                  </a:lnTo>
                  <a:cubicBezTo>
                    <a:pt x="3127" y="16857"/>
                    <a:pt x="6168" y="18378"/>
                    <a:pt x="9802" y="20364"/>
                  </a:cubicBezTo>
                  <a:cubicBezTo>
                    <a:pt x="7816" y="19730"/>
                    <a:pt x="6549" y="19350"/>
                    <a:pt x="5197" y="18927"/>
                  </a:cubicBezTo>
                  <a:lnTo>
                    <a:pt x="5197" y="18927"/>
                  </a:lnTo>
                  <a:cubicBezTo>
                    <a:pt x="6929" y="21589"/>
                    <a:pt x="9506" y="23025"/>
                    <a:pt x="12675" y="24208"/>
                  </a:cubicBezTo>
                  <a:cubicBezTo>
                    <a:pt x="11449" y="24335"/>
                    <a:pt x="10604" y="24377"/>
                    <a:pt x="9633" y="24462"/>
                  </a:cubicBezTo>
                  <a:cubicBezTo>
                    <a:pt x="11914" y="25898"/>
                    <a:pt x="14280" y="26828"/>
                    <a:pt x="17237" y="27377"/>
                  </a:cubicBezTo>
                  <a:cubicBezTo>
                    <a:pt x="16012" y="27462"/>
                    <a:pt x="15209" y="27546"/>
                    <a:pt x="13942" y="27673"/>
                  </a:cubicBezTo>
                  <a:cubicBezTo>
                    <a:pt x="15885" y="28391"/>
                    <a:pt x="17364" y="28940"/>
                    <a:pt x="18885" y="29489"/>
                  </a:cubicBezTo>
                  <a:cubicBezTo>
                    <a:pt x="19983" y="29658"/>
                    <a:pt x="21124" y="29827"/>
                    <a:pt x="22223" y="29996"/>
                  </a:cubicBezTo>
                  <a:cubicBezTo>
                    <a:pt x="22307" y="29996"/>
                    <a:pt x="22349" y="29996"/>
                    <a:pt x="22434" y="30039"/>
                  </a:cubicBezTo>
                  <a:lnTo>
                    <a:pt x="22561" y="30039"/>
                  </a:lnTo>
                  <a:lnTo>
                    <a:pt x="23110" y="30081"/>
                  </a:lnTo>
                  <a:cubicBezTo>
                    <a:pt x="23174" y="30076"/>
                    <a:pt x="23234" y="30074"/>
                    <a:pt x="23291" y="30074"/>
                  </a:cubicBezTo>
                  <a:cubicBezTo>
                    <a:pt x="23755" y="30074"/>
                    <a:pt x="23968" y="30248"/>
                    <a:pt x="24081" y="30926"/>
                  </a:cubicBezTo>
                  <a:cubicBezTo>
                    <a:pt x="24273" y="31812"/>
                    <a:pt x="24709" y="32155"/>
                    <a:pt x="25251" y="32155"/>
                  </a:cubicBezTo>
                  <a:cubicBezTo>
                    <a:pt x="25665" y="32155"/>
                    <a:pt x="26141" y="31955"/>
                    <a:pt x="26616" y="31644"/>
                  </a:cubicBezTo>
                  <a:cubicBezTo>
                    <a:pt x="27377" y="28898"/>
                    <a:pt x="26532" y="26405"/>
                    <a:pt x="25476" y="23913"/>
                  </a:cubicBezTo>
                  <a:cubicBezTo>
                    <a:pt x="22983" y="19350"/>
                    <a:pt x="18716" y="16562"/>
                    <a:pt x="14702" y="13520"/>
                  </a:cubicBezTo>
                  <a:cubicBezTo>
                    <a:pt x="9464" y="9506"/>
                    <a:pt x="2620" y="7140"/>
                    <a:pt x="211" y="0"/>
                  </a:cubicBezTo>
                  <a:close/>
                </a:path>
              </a:pathLst>
            </a:custGeom>
            <a:solidFill>
              <a:srgbClr val="F9C0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28" name="Google Shape;116;p16">
            <a:extLst>
              <a:ext uri="{FF2B5EF4-FFF2-40B4-BE49-F238E27FC236}">
                <a16:creationId xmlns:a16="http://schemas.microsoft.com/office/drawing/2014/main" id="{8BF745F2-8B4E-48CC-9582-DEC6DFB8E12C}"/>
              </a:ext>
            </a:extLst>
          </p:cNvPr>
          <p:cNvPicPr preferRelativeResize="0"/>
          <p:nvPr/>
        </p:nvPicPr>
        <p:blipFill>
          <a:blip r:embed="rId13">
            <a:alphaModFix/>
          </a:blip>
          <a:stretch>
            <a:fillRect/>
          </a:stretch>
        </p:blipFill>
        <p:spPr>
          <a:xfrm>
            <a:off x="8077361" y="4457747"/>
            <a:ext cx="1755231" cy="1119762"/>
          </a:xfrm>
          <a:prstGeom prst="rect">
            <a:avLst/>
          </a:prstGeom>
          <a:noFill/>
          <a:ln>
            <a:noFill/>
          </a:ln>
        </p:spPr>
      </p:pic>
      <p:sp>
        <p:nvSpPr>
          <p:cNvPr id="29" name="Rectangle 28">
            <a:extLst>
              <a:ext uri="{FF2B5EF4-FFF2-40B4-BE49-F238E27FC236}">
                <a16:creationId xmlns:a16="http://schemas.microsoft.com/office/drawing/2014/main" id="{854441B4-DE80-4D4E-905B-79B910262784}"/>
              </a:ext>
            </a:extLst>
          </p:cNvPr>
          <p:cNvSpPr/>
          <p:nvPr/>
        </p:nvSpPr>
        <p:spPr>
          <a:xfrm>
            <a:off x="8054065" y="4041068"/>
            <a:ext cx="1819104" cy="1580388"/>
          </a:xfrm>
          <a:prstGeom prst="rect">
            <a:avLst/>
          </a:prstGeom>
          <a:noFill/>
          <a:ln>
            <a:solidFill>
              <a:schemeClr val="bg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30" name="Rectangle 29">
            <a:extLst>
              <a:ext uri="{FF2B5EF4-FFF2-40B4-BE49-F238E27FC236}">
                <a16:creationId xmlns:a16="http://schemas.microsoft.com/office/drawing/2014/main" id="{B6F6EBCE-7466-4BE1-8015-A6A8BC199048}"/>
              </a:ext>
            </a:extLst>
          </p:cNvPr>
          <p:cNvSpPr/>
          <p:nvPr/>
        </p:nvSpPr>
        <p:spPr>
          <a:xfrm>
            <a:off x="5583176" y="3717755"/>
            <a:ext cx="1685811" cy="2285374"/>
          </a:xfrm>
          <a:prstGeom prst="rect">
            <a:avLst/>
          </a:prstGeom>
          <a:noFill/>
          <a:ln>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31" name="Google Shape;107;p16">
            <a:extLst>
              <a:ext uri="{FF2B5EF4-FFF2-40B4-BE49-F238E27FC236}">
                <a16:creationId xmlns:a16="http://schemas.microsoft.com/office/drawing/2014/main" id="{AE50884D-79A2-4D5B-A2DB-A0BA3BF401DC}"/>
              </a:ext>
            </a:extLst>
          </p:cNvPr>
          <p:cNvSpPr txBox="1">
            <a:spLocks noGrp="1"/>
          </p:cNvSpPr>
          <p:nvPr/>
        </p:nvSpPr>
        <p:spPr>
          <a:xfrm>
            <a:off x="5684332" y="3681028"/>
            <a:ext cx="1613649" cy="5326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0" lvl="0" indent="0" algn="l" rtl="0">
              <a:spcBef>
                <a:spcPts val="0"/>
              </a:spcBef>
              <a:spcAft>
                <a:spcPts val="0"/>
              </a:spcAft>
              <a:buNone/>
            </a:pPr>
            <a:r>
              <a:rPr lang="en" sz="2400" dirty="0">
                <a:solidFill>
                  <a:schemeClr val="bg2">
                    <a:lumMod val="75000"/>
                  </a:schemeClr>
                </a:solidFill>
              </a:rPr>
              <a:t>Dataflow extaction</a:t>
            </a:r>
            <a:endParaRPr sz="2400" dirty="0">
              <a:solidFill>
                <a:schemeClr val="bg2">
                  <a:lumMod val="75000"/>
                </a:schemeClr>
              </a:solidFill>
            </a:endParaRPr>
          </a:p>
        </p:txBody>
      </p:sp>
      <p:sp>
        <p:nvSpPr>
          <p:cNvPr id="33" name="Arrow: Right 32">
            <a:extLst>
              <a:ext uri="{FF2B5EF4-FFF2-40B4-BE49-F238E27FC236}">
                <a16:creationId xmlns:a16="http://schemas.microsoft.com/office/drawing/2014/main" id="{3FEB8405-6029-41D5-80A7-1FE4E5195790}"/>
              </a:ext>
            </a:extLst>
          </p:cNvPr>
          <p:cNvSpPr/>
          <p:nvPr/>
        </p:nvSpPr>
        <p:spPr>
          <a:xfrm>
            <a:off x="4057621" y="4896654"/>
            <a:ext cx="1152128" cy="155094"/>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Arrow: Right 34">
            <a:extLst>
              <a:ext uri="{FF2B5EF4-FFF2-40B4-BE49-F238E27FC236}">
                <a16:creationId xmlns:a16="http://schemas.microsoft.com/office/drawing/2014/main" id="{FFE4802F-03ED-48E8-95E8-C1D24FB16F17}"/>
              </a:ext>
            </a:extLst>
          </p:cNvPr>
          <p:cNvSpPr/>
          <p:nvPr/>
        </p:nvSpPr>
        <p:spPr>
          <a:xfrm rot="16200000">
            <a:off x="6142496" y="3288342"/>
            <a:ext cx="548639" cy="181885"/>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36" name="Google Shape;133;p17">
            <a:extLst>
              <a:ext uri="{FF2B5EF4-FFF2-40B4-BE49-F238E27FC236}">
                <a16:creationId xmlns:a16="http://schemas.microsoft.com/office/drawing/2014/main" id="{B4C903A3-1D16-4420-9808-CD35B612DA9D}"/>
              </a:ext>
            </a:extLst>
          </p:cNvPr>
          <p:cNvPicPr preferRelativeResize="0"/>
          <p:nvPr/>
        </p:nvPicPr>
        <p:blipFill>
          <a:blip r:embed="rId14">
            <a:alphaModFix/>
          </a:blip>
          <a:stretch>
            <a:fillRect/>
          </a:stretch>
        </p:blipFill>
        <p:spPr>
          <a:xfrm>
            <a:off x="5578210" y="4603048"/>
            <a:ext cx="1641908" cy="1256275"/>
          </a:xfrm>
          <a:prstGeom prst="rect">
            <a:avLst/>
          </a:prstGeom>
          <a:noFill/>
          <a:ln>
            <a:noFill/>
          </a:ln>
        </p:spPr>
      </p:pic>
      <p:cxnSp>
        <p:nvCxnSpPr>
          <p:cNvPr id="39" name="Straight Connector 38">
            <a:extLst>
              <a:ext uri="{FF2B5EF4-FFF2-40B4-BE49-F238E27FC236}">
                <a16:creationId xmlns:a16="http://schemas.microsoft.com/office/drawing/2014/main" id="{37D50E31-16FE-4802-85AB-51E86418E775}"/>
              </a:ext>
            </a:extLst>
          </p:cNvPr>
          <p:cNvCxnSpPr>
            <a:cxnSpLocks/>
          </p:cNvCxnSpPr>
          <p:nvPr/>
        </p:nvCxnSpPr>
        <p:spPr>
          <a:xfrm flipV="1">
            <a:off x="2458434" y="3626915"/>
            <a:ext cx="2878038" cy="3316"/>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674C133-9FDB-42E5-8EE0-862A6E6E4A01}"/>
              </a:ext>
            </a:extLst>
          </p:cNvPr>
          <p:cNvCxnSpPr>
            <a:cxnSpLocks/>
          </p:cNvCxnSpPr>
          <p:nvPr/>
        </p:nvCxnSpPr>
        <p:spPr>
          <a:xfrm>
            <a:off x="2473445" y="6174253"/>
            <a:ext cx="4951036" cy="8052"/>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1CC9FC-20BF-4367-A7D7-5C9326115A1D}"/>
              </a:ext>
            </a:extLst>
          </p:cNvPr>
          <p:cNvCxnSpPr>
            <a:cxnSpLocks/>
          </p:cNvCxnSpPr>
          <p:nvPr/>
        </p:nvCxnSpPr>
        <p:spPr>
          <a:xfrm>
            <a:off x="2457200" y="3654939"/>
            <a:ext cx="8706" cy="2493225"/>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FF771D9-AEF4-48D4-BB0F-F820B1E99289}"/>
              </a:ext>
            </a:extLst>
          </p:cNvPr>
          <p:cNvCxnSpPr>
            <a:cxnSpLocks/>
          </p:cNvCxnSpPr>
          <p:nvPr/>
        </p:nvCxnSpPr>
        <p:spPr>
          <a:xfrm>
            <a:off x="5342720" y="1412776"/>
            <a:ext cx="10339" cy="2214139"/>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96AF1AD-CBF5-4C11-AD10-46F729CE6A4F}"/>
              </a:ext>
            </a:extLst>
          </p:cNvPr>
          <p:cNvCxnSpPr>
            <a:cxnSpLocks/>
          </p:cNvCxnSpPr>
          <p:nvPr/>
        </p:nvCxnSpPr>
        <p:spPr>
          <a:xfrm>
            <a:off x="7424481" y="1412776"/>
            <a:ext cx="0" cy="4769529"/>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3D388ED-6C76-429C-9CB6-0DA4B3B24A88}"/>
              </a:ext>
            </a:extLst>
          </p:cNvPr>
          <p:cNvCxnSpPr>
            <a:cxnSpLocks/>
          </p:cNvCxnSpPr>
          <p:nvPr/>
        </p:nvCxnSpPr>
        <p:spPr>
          <a:xfrm flipH="1">
            <a:off x="5348311" y="1412776"/>
            <a:ext cx="2077017" cy="2142"/>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31824E2C-67BE-4723-A5E4-25E17161969F}"/>
              </a:ext>
            </a:extLst>
          </p:cNvPr>
          <p:cNvSpPr txBox="1"/>
          <p:nvPr/>
        </p:nvSpPr>
        <p:spPr>
          <a:xfrm>
            <a:off x="3974417" y="3590477"/>
            <a:ext cx="1334020" cy="523220"/>
          </a:xfrm>
          <a:prstGeom prst="rect">
            <a:avLst/>
          </a:prstGeom>
          <a:noFill/>
        </p:spPr>
        <p:txBody>
          <a:bodyPr wrap="none" rtlCol="0">
            <a:spAutoFit/>
          </a:bodyPr>
          <a:lstStyle/>
          <a:p>
            <a:r>
              <a:rPr lang="en-US" sz="2800" b="1" dirty="0"/>
              <a:t>F2DaCe</a:t>
            </a:r>
            <a:endParaRPr lang="en-CH" sz="2800" b="1" dirty="0"/>
          </a:p>
        </p:txBody>
      </p:sp>
      <p:sp>
        <p:nvSpPr>
          <p:cNvPr id="46" name="Arrow: Right 45">
            <a:extLst>
              <a:ext uri="{FF2B5EF4-FFF2-40B4-BE49-F238E27FC236}">
                <a16:creationId xmlns:a16="http://schemas.microsoft.com/office/drawing/2014/main" id="{C25C8953-BBFF-4A09-B160-0C4767D9D08A}"/>
              </a:ext>
            </a:extLst>
          </p:cNvPr>
          <p:cNvSpPr/>
          <p:nvPr/>
        </p:nvSpPr>
        <p:spPr>
          <a:xfrm>
            <a:off x="4002610" y="1619019"/>
            <a:ext cx="1152128" cy="15509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7" name="Arrow: Right 46">
            <a:extLst>
              <a:ext uri="{FF2B5EF4-FFF2-40B4-BE49-F238E27FC236}">
                <a16:creationId xmlns:a16="http://schemas.microsoft.com/office/drawing/2014/main" id="{C37FBC0D-C64E-47DC-8571-B8C9EBB48C6E}"/>
              </a:ext>
            </a:extLst>
          </p:cNvPr>
          <p:cNvSpPr/>
          <p:nvPr/>
        </p:nvSpPr>
        <p:spPr>
          <a:xfrm>
            <a:off x="4002610" y="2434845"/>
            <a:ext cx="1152128" cy="15509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 name="Arrow: Right 47">
            <a:extLst>
              <a:ext uri="{FF2B5EF4-FFF2-40B4-BE49-F238E27FC236}">
                <a16:creationId xmlns:a16="http://schemas.microsoft.com/office/drawing/2014/main" id="{1D9D20CB-D7C1-4738-AE94-BDF6A48C41B0}"/>
              </a:ext>
            </a:extLst>
          </p:cNvPr>
          <p:cNvSpPr/>
          <p:nvPr/>
        </p:nvSpPr>
        <p:spPr>
          <a:xfrm>
            <a:off x="3989762" y="3211873"/>
            <a:ext cx="1152128" cy="15509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3" name="Arrow: Right 52">
            <a:extLst>
              <a:ext uri="{FF2B5EF4-FFF2-40B4-BE49-F238E27FC236}">
                <a16:creationId xmlns:a16="http://schemas.microsoft.com/office/drawing/2014/main" id="{D0AAD512-67A6-4D14-B405-69D1D7D6BBEA}"/>
              </a:ext>
            </a:extLst>
          </p:cNvPr>
          <p:cNvSpPr/>
          <p:nvPr/>
        </p:nvSpPr>
        <p:spPr>
          <a:xfrm>
            <a:off x="7682813" y="1619019"/>
            <a:ext cx="1152128" cy="15509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5" name="Arrow: Right 54">
            <a:extLst>
              <a:ext uri="{FF2B5EF4-FFF2-40B4-BE49-F238E27FC236}">
                <a16:creationId xmlns:a16="http://schemas.microsoft.com/office/drawing/2014/main" id="{8F5AD36A-1393-4B13-9E42-097A6E09439A}"/>
              </a:ext>
            </a:extLst>
          </p:cNvPr>
          <p:cNvSpPr/>
          <p:nvPr/>
        </p:nvSpPr>
        <p:spPr>
          <a:xfrm>
            <a:off x="7682813" y="2359040"/>
            <a:ext cx="1152128" cy="15509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6" name="Arrow: Right 55">
            <a:extLst>
              <a:ext uri="{FF2B5EF4-FFF2-40B4-BE49-F238E27FC236}">
                <a16:creationId xmlns:a16="http://schemas.microsoft.com/office/drawing/2014/main" id="{9544B1E5-BB84-42AB-8C7D-012FEFA3DC74}"/>
              </a:ext>
            </a:extLst>
          </p:cNvPr>
          <p:cNvSpPr/>
          <p:nvPr/>
        </p:nvSpPr>
        <p:spPr>
          <a:xfrm>
            <a:off x="7682813" y="3099061"/>
            <a:ext cx="1152128" cy="15509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8" name="Arrow: Right 57">
            <a:extLst>
              <a:ext uri="{FF2B5EF4-FFF2-40B4-BE49-F238E27FC236}">
                <a16:creationId xmlns:a16="http://schemas.microsoft.com/office/drawing/2014/main" id="{60F0BB78-F7EF-42E3-9498-0D86825F5B9F}"/>
              </a:ext>
            </a:extLst>
          </p:cNvPr>
          <p:cNvSpPr/>
          <p:nvPr/>
        </p:nvSpPr>
        <p:spPr>
          <a:xfrm>
            <a:off x="7605060" y="4684031"/>
            <a:ext cx="317844" cy="155094"/>
          </a:xfrm>
          <a:prstGeom prst="righ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TextBox 43">
            <a:extLst>
              <a:ext uri="{FF2B5EF4-FFF2-40B4-BE49-F238E27FC236}">
                <a16:creationId xmlns:a16="http://schemas.microsoft.com/office/drawing/2014/main" id="{CBED705B-15CF-44F0-BC52-C3CFB4542BF0}"/>
              </a:ext>
            </a:extLst>
          </p:cNvPr>
          <p:cNvSpPr txBox="1"/>
          <p:nvPr/>
        </p:nvSpPr>
        <p:spPr>
          <a:xfrm>
            <a:off x="5890939" y="1363908"/>
            <a:ext cx="960519" cy="523220"/>
          </a:xfrm>
          <a:prstGeom prst="rect">
            <a:avLst/>
          </a:prstGeom>
          <a:noFill/>
        </p:spPr>
        <p:txBody>
          <a:bodyPr wrap="none" rtlCol="0">
            <a:spAutoFit/>
          </a:bodyPr>
          <a:lstStyle/>
          <a:p>
            <a:r>
              <a:rPr lang="en-US" sz="2800" b="1" dirty="0"/>
              <a:t>DaCe</a:t>
            </a:r>
            <a:endParaRPr lang="en-CH" sz="2800" b="1" dirty="0"/>
          </a:p>
        </p:txBody>
      </p:sp>
      <p:sp>
        <p:nvSpPr>
          <p:cNvPr id="62" name="Arrow: Right 61">
            <a:extLst>
              <a:ext uri="{FF2B5EF4-FFF2-40B4-BE49-F238E27FC236}">
                <a16:creationId xmlns:a16="http://schemas.microsoft.com/office/drawing/2014/main" id="{6C613732-D3FA-4D52-8F7F-998ACD098D36}"/>
              </a:ext>
            </a:extLst>
          </p:cNvPr>
          <p:cNvSpPr/>
          <p:nvPr/>
        </p:nvSpPr>
        <p:spPr>
          <a:xfrm>
            <a:off x="3657004" y="6351247"/>
            <a:ext cx="1152128" cy="15509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 name="TextBox 44">
            <a:extLst>
              <a:ext uri="{FF2B5EF4-FFF2-40B4-BE49-F238E27FC236}">
                <a16:creationId xmlns:a16="http://schemas.microsoft.com/office/drawing/2014/main" id="{AFDE8D2F-142B-49E8-9AA9-5D23872BC0B9}"/>
              </a:ext>
            </a:extLst>
          </p:cNvPr>
          <p:cNvSpPr txBox="1"/>
          <p:nvPr/>
        </p:nvSpPr>
        <p:spPr>
          <a:xfrm>
            <a:off x="3469371" y="6491021"/>
            <a:ext cx="1721292" cy="307777"/>
          </a:xfrm>
          <a:prstGeom prst="rect">
            <a:avLst/>
          </a:prstGeom>
          <a:noFill/>
        </p:spPr>
        <p:txBody>
          <a:bodyPr wrap="square" rtlCol="0">
            <a:spAutoFit/>
          </a:bodyPr>
          <a:lstStyle/>
          <a:p>
            <a:r>
              <a:rPr lang="en-US" sz="1400" dirty="0"/>
              <a:t>available in DaCe</a:t>
            </a:r>
            <a:endParaRPr lang="en-CH" sz="1400" dirty="0"/>
          </a:p>
        </p:txBody>
      </p:sp>
      <p:sp>
        <p:nvSpPr>
          <p:cNvPr id="63" name="Arrow: Right 62">
            <a:extLst>
              <a:ext uri="{FF2B5EF4-FFF2-40B4-BE49-F238E27FC236}">
                <a16:creationId xmlns:a16="http://schemas.microsoft.com/office/drawing/2014/main" id="{E463D296-DB69-4C4D-BA59-E3D166D471D7}"/>
              </a:ext>
            </a:extLst>
          </p:cNvPr>
          <p:cNvSpPr/>
          <p:nvPr/>
        </p:nvSpPr>
        <p:spPr>
          <a:xfrm>
            <a:off x="5349192" y="6362325"/>
            <a:ext cx="1152128" cy="155094"/>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 name="TextBox 63">
            <a:extLst>
              <a:ext uri="{FF2B5EF4-FFF2-40B4-BE49-F238E27FC236}">
                <a16:creationId xmlns:a16="http://schemas.microsoft.com/office/drawing/2014/main" id="{EA37451A-BF23-4420-8277-62928C7E5009}"/>
              </a:ext>
            </a:extLst>
          </p:cNvPr>
          <p:cNvSpPr txBox="1"/>
          <p:nvPr/>
        </p:nvSpPr>
        <p:spPr>
          <a:xfrm>
            <a:off x="5026680" y="6505599"/>
            <a:ext cx="1852269" cy="307777"/>
          </a:xfrm>
          <a:prstGeom prst="rect">
            <a:avLst/>
          </a:prstGeom>
          <a:noFill/>
        </p:spPr>
        <p:txBody>
          <a:bodyPr wrap="square" rtlCol="0">
            <a:spAutoFit/>
          </a:bodyPr>
          <a:lstStyle/>
          <a:p>
            <a:r>
              <a:rPr lang="en-US" sz="1400" dirty="0"/>
              <a:t>developed in DaFlEx</a:t>
            </a:r>
            <a:endParaRPr lang="en-CH" sz="1400" dirty="0"/>
          </a:p>
        </p:txBody>
      </p:sp>
      <p:sp>
        <p:nvSpPr>
          <p:cNvPr id="65" name="TextBox 64">
            <a:extLst>
              <a:ext uri="{FF2B5EF4-FFF2-40B4-BE49-F238E27FC236}">
                <a16:creationId xmlns:a16="http://schemas.microsoft.com/office/drawing/2014/main" id="{5B09365D-9EBC-4EB2-BBC8-D0BA2739C236}"/>
              </a:ext>
            </a:extLst>
          </p:cNvPr>
          <p:cNvSpPr txBox="1"/>
          <p:nvPr/>
        </p:nvSpPr>
        <p:spPr>
          <a:xfrm>
            <a:off x="6747972" y="6496158"/>
            <a:ext cx="2057604" cy="307777"/>
          </a:xfrm>
          <a:prstGeom prst="rect">
            <a:avLst/>
          </a:prstGeom>
          <a:noFill/>
        </p:spPr>
        <p:txBody>
          <a:bodyPr wrap="square" rtlCol="0">
            <a:spAutoFit/>
          </a:bodyPr>
          <a:lstStyle/>
          <a:p>
            <a:r>
              <a:rPr lang="en-US" sz="1400" dirty="0"/>
              <a:t>to be developed in DaFlEx</a:t>
            </a:r>
            <a:endParaRPr lang="en-CH" sz="1400" dirty="0"/>
          </a:p>
        </p:txBody>
      </p:sp>
      <p:sp>
        <p:nvSpPr>
          <p:cNvPr id="66" name="Arrow: Right 65">
            <a:extLst>
              <a:ext uri="{FF2B5EF4-FFF2-40B4-BE49-F238E27FC236}">
                <a16:creationId xmlns:a16="http://schemas.microsoft.com/office/drawing/2014/main" id="{FA946531-2C5B-4051-B3C9-F641B0ACE504}"/>
              </a:ext>
            </a:extLst>
          </p:cNvPr>
          <p:cNvSpPr/>
          <p:nvPr/>
        </p:nvSpPr>
        <p:spPr>
          <a:xfrm>
            <a:off x="7149392" y="6351247"/>
            <a:ext cx="1175853" cy="155094"/>
          </a:xfrm>
          <a:prstGeom prst="righ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10" name="Picture 9">
            <a:extLst>
              <a:ext uri="{FF2B5EF4-FFF2-40B4-BE49-F238E27FC236}">
                <a16:creationId xmlns:a16="http://schemas.microsoft.com/office/drawing/2014/main" id="{1A671D23-FDBA-6A30-C96D-C3E8BD419D9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64368" y="5224809"/>
            <a:ext cx="712831" cy="822717"/>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329CBAAD-9637-F987-B353-3B44E85F076B}"/>
              </a:ext>
            </a:extLst>
          </p:cNvPr>
          <p:cNvSpPr/>
          <p:nvPr/>
        </p:nvSpPr>
        <p:spPr>
          <a:xfrm>
            <a:off x="4062587" y="5906926"/>
            <a:ext cx="1152128" cy="155094"/>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TextBox 14">
            <a:extLst>
              <a:ext uri="{FF2B5EF4-FFF2-40B4-BE49-F238E27FC236}">
                <a16:creationId xmlns:a16="http://schemas.microsoft.com/office/drawing/2014/main" id="{D3DC5546-E4BF-DB83-F08E-B5EBB5431AB2}"/>
              </a:ext>
            </a:extLst>
          </p:cNvPr>
          <p:cNvSpPr txBox="1"/>
          <p:nvPr/>
        </p:nvSpPr>
        <p:spPr>
          <a:xfrm>
            <a:off x="3657004" y="5333307"/>
            <a:ext cx="1835759" cy="523220"/>
          </a:xfrm>
          <a:prstGeom prst="rect">
            <a:avLst/>
          </a:prstGeom>
          <a:noFill/>
        </p:spPr>
        <p:txBody>
          <a:bodyPr wrap="none" rtlCol="0">
            <a:spAutoFit/>
          </a:bodyPr>
          <a:lstStyle/>
          <a:p>
            <a:r>
              <a:rPr lang="en-US" sz="2800" b="1" dirty="0"/>
              <a:t>MLIR-DaCe</a:t>
            </a:r>
            <a:endParaRPr lang="en-CH" sz="2800" b="1" dirty="0"/>
          </a:p>
        </p:txBody>
      </p:sp>
      <p:sp>
        <p:nvSpPr>
          <p:cNvPr id="13" name="Arrow: Right 12">
            <a:extLst>
              <a:ext uri="{FF2B5EF4-FFF2-40B4-BE49-F238E27FC236}">
                <a16:creationId xmlns:a16="http://schemas.microsoft.com/office/drawing/2014/main" id="{6C478379-319F-4820-865D-8C78B09AAE43}"/>
              </a:ext>
            </a:extLst>
          </p:cNvPr>
          <p:cNvSpPr/>
          <p:nvPr/>
        </p:nvSpPr>
        <p:spPr>
          <a:xfrm>
            <a:off x="4092809" y="4011114"/>
            <a:ext cx="1152128" cy="155094"/>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 name="TextBox 31">
            <a:extLst>
              <a:ext uri="{FF2B5EF4-FFF2-40B4-BE49-F238E27FC236}">
                <a16:creationId xmlns:a16="http://schemas.microsoft.com/office/drawing/2014/main" id="{397FF1E6-62D2-DB87-8A4E-022C767AE641}"/>
              </a:ext>
            </a:extLst>
          </p:cNvPr>
          <p:cNvSpPr txBox="1"/>
          <p:nvPr/>
        </p:nvSpPr>
        <p:spPr>
          <a:xfrm>
            <a:off x="3985859" y="4401108"/>
            <a:ext cx="1334020" cy="523220"/>
          </a:xfrm>
          <a:prstGeom prst="rect">
            <a:avLst/>
          </a:prstGeom>
          <a:noFill/>
        </p:spPr>
        <p:txBody>
          <a:bodyPr wrap="none" rtlCol="0">
            <a:spAutoFit/>
          </a:bodyPr>
          <a:lstStyle/>
          <a:p>
            <a:r>
              <a:rPr lang="en-US" sz="2800" b="1" dirty="0"/>
              <a:t>C2DaCe</a:t>
            </a:r>
            <a:endParaRPr lang="en-CH" sz="2800" b="1" dirty="0"/>
          </a:p>
        </p:txBody>
      </p:sp>
    </p:spTree>
    <p:extLst>
      <p:ext uri="{BB962C8B-B14F-4D97-AF65-F5344CB8AC3E}">
        <p14:creationId xmlns:p14="http://schemas.microsoft.com/office/powerpoint/2010/main" val="38347374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42EFB7-5D93-8DC3-CD6D-B5DAE233ABCA}"/>
              </a:ext>
            </a:extLst>
          </p:cNvPr>
          <p:cNvSpPr>
            <a:spLocks noGrp="1"/>
          </p:cNvSpPr>
          <p:nvPr>
            <p:ph type="sldNum" sz="quarter" idx="12"/>
          </p:nvPr>
        </p:nvSpPr>
        <p:spPr/>
        <p:txBody>
          <a:bodyPr/>
          <a:lstStyle/>
          <a:p>
            <a:fld id="{6C6AE60A-B69C-4790-82F7-3882EDF23186}" type="slidenum">
              <a:rPr lang="de-DE" smtClean="0"/>
              <a:pPr/>
              <a:t>15</a:t>
            </a:fld>
            <a:endParaRPr lang="de-DE" dirty="0"/>
          </a:p>
        </p:txBody>
      </p:sp>
      <p:sp>
        <p:nvSpPr>
          <p:cNvPr id="4" name="Title 3">
            <a:extLst>
              <a:ext uri="{FF2B5EF4-FFF2-40B4-BE49-F238E27FC236}">
                <a16:creationId xmlns:a16="http://schemas.microsoft.com/office/drawing/2014/main" id="{BF75BB58-0ADE-944B-7BC4-D7F3B9273CAB}"/>
              </a:ext>
            </a:extLst>
          </p:cNvPr>
          <p:cNvSpPr>
            <a:spLocks noGrp="1"/>
          </p:cNvSpPr>
          <p:nvPr>
            <p:ph type="title"/>
          </p:nvPr>
        </p:nvSpPr>
        <p:spPr/>
        <p:txBody>
          <a:bodyPr/>
          <a:lstStyle/>
          <a:p>
            <a:r>
              <a:rPr lang="en-US" dirty="0"/>
              <a:t>Data movement dominates energy costs!</a:t>
            </a:r>
            <a:endParaRPr lang="en-CH" dirty="0"/>
          </a:p>
        </p:txBody>
      </p:sp>
      <p:pic>
        <p:nvPicPr>
          <p:cNvPr id="5" name="Picture 4">
            <a:extLst>
              <a:ext uri="{FF2B5EF4-FFF2-40B4-BE49-F238E27FC236}">
                <a16:creationId xmlns:a16="http://schemas.microsoft.com/office/drawing/2014/main" id="{F3AAB8DA-6A17-5D37-B507-994580478243}"/>
              </a:ext>
            </a:extLst>
          </p:cNvPr>
          <p:cNvPicPr>
            <a:picLocks noChangeAspect="1"/>
          </p:cNvPicPr>
          <p:nvPr/>
        </p:nvPicPr>
        <p:blipFill>
          <a:blip r:embed="rId3"/>
          <a:stretch>
            <a:fillRect/>
          </a:stretch>
        </p:blipFill>
        <p:spPr>
          <a:xfrm>
            <a:off x="426982" y="2035871"/>
            <a:ext cx="5616912" cy="3596370"/>
          </a:xfrm>
          <a:prstGeom prst="rect">
            <a:avLst/>
          </a:prstGeom>
        </p:spPr>
      </p:pic>
      <p:sp>
        <p:nvSpPr>
          <p:cNvPr id="6" name="TextBox 5">
            <a:extLst>
              <a:ext uri="{FF2B5EF4-FFF2-40B4-BE49-F238E27FC236}">
                <a16:creationId xmlns:a16="http://schemas.microsoft.com/office/drawing/2014/main" id="{CC524F64-19D8-F769-9282-1048C2B6F78E}"/>
              </a:ext>
            </a:extLst>
          </p:cNvPr>
          <p:cNvSpPr txBox="1"/>
          <p:nvPr/>
        </p:nvSpPr>
        <p:spPr>
          <a:xfrm>
            <a:off x="2386936" y="5618121"/>
            <a:ext cx="1697003" cy="276999"/>
          </a:xfrm>
          <a:prstGeom prst="rect">
            <a:avLst/>
          </a:prstGeom>
          <a:noFill/>
        </p:spPr>
        <p:txBody>
          <a:bodyPr wrap="none" rtlCol="0">
            <a:spAutoFit/>
          </a:bodyPr>
          <a:lstStyle/>
          <a:p>
            <a:pPr algn="ctr"/>
            <a:r>
              <a:rPr lang="en-US" sz="1200" dirty="0"/>
              <a:t>Slide courtesy of NVIDIA</a:t>
            </a:r>
          </a:p>
        </p:txBody>
      </p:sp>
      <p:pic>
        <p:nvPicPr>
          <p:cNvPr id="7" name="Picture 6">
            <a:extLst>
              <a:ext uri="{FF2B5EF4-FFF2-40B4-BE49-F238E27FC236}">
                <a16:creationId xmlns:a16="http://schemas.microsoft.com/office/drawing/2014/main" id="{C2B78A18-676E-31F3-185F-A73D4A25E144}"/>
              </a:ext>
            </a:extLst>
          </p:cNvPr>
          <p:cNvPicPr>
            <a:picLocks noChangeAspect="1"/>
          </p:cNvPicPr>
          <p:nvPr/>
        </p:nvPicPr>
        <p:blipFill>
          <a:blip r:embed="rId4"/>
          <a:stretch>
            <a:fillRect/>
          </a:stretch>
        </p:blipFill>
        <p:spPr>
          <a:xfrm>
            <a:off x="7032317" y="1922905"/>
            <a:ext cx="4660280" cy="3980566"/>
          </a:xfrm>
          <a:prstGeom prst="rect">
            <a:avLst/>
          </a:prstGeom>
        </p:spPr>
      </p:pic>
      <p:sp>
        <p:nvSpPr>
          <p:cNvPr id="8" name="Rectangle 7">
            <a:extLst>
              <a:ext uri="{FF2B5EF4-FFF2-40B4-BE49-F238E27FC236}">
                <a16:creationId xmlns:a16="http://schemas.microsoft.com/office/drawing/2014/main" id="{FE78F901-553C-C432-B45B-A9BCF7752A81}"/>
              </a:ext>
            </a:extLst>
          </p:cNvPr>
          <p:cNvSpPr/>
          <p:nvPr/>
        </p:nvSpPr>
        <p:spPr>
          <a:xfrm>
            <a:off x="839416" y="2996952"/>
            <a:ext cx="792088" cy="540060"/>
          </a:xfrm>
          <a:prstGeom prst="rect">
            <a:avLst/>
          </a:prstGeom>
          <a:solidFill>
            <a:srgbClr val="FFFF00">
              <a:alpha val="34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49B654E3-C40F-EAEB-F1D8-C9C2DAF11466}"/>
              </a:ext>
            </a:extLst>
          </p:cNvPr>
          <p:cNvSpPr/>
          <p:nvPr/>
        </p:nvSpPr>
        <p:spPr>
          <a:xfrm>
            <a:off x="3971764" y="2996952"/>
            <a:ext cx="1368152" cy="540060"/>
          </a:xfrm>
          <a:prstGeom prst="rect">
            <a:avLst/>
          </a:prstGeom>
          <a:solidFill>
            <a:srgbClr val="FFFF00">
              <a:alpha val="34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6932ABA-5E12-F174-8F57-045FBAA903E2}"/>
              </a:ext>
            </a:extLst>
          </p:cNvPr>
          <p:cNvPicPr>
            <a:picLocks noChangeAspect="1"/>
          </p:cNvPicPr>
          <p:nvPr/>
        </p:nvPicPr>
        <p:blipFill>
          <a:blip r:embed="rId5"/>
          <a:stretch>
            <a:fillRect/>
          </a:stretch>
        </p:blipFill>
        <p:spPr>
          <a:xfrm>
            <a:off x="2811199" y="1440963"/>
            <a:ext cx="6569601" cy="4944449"/>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A533E52F-9D37-E745-9517-0DF63F80E126}"/>
              </a:ext>
            </a:extLst>
          </p:cNvPr>
          <p:cNvSpPr txBox="1"/>
          <p:nvPr/>
        </p:nvSpPr>
        <p:spPr>
          <a:xfrm>
            <a:off x="5267908" y="6141557"/>
            <a:ext cx="1880387" cy="276999"/>
          </a:xfrm>
          <a:prstGeom prst="rect">
            <a:avLst/>
          </a:prstGeom>
          <a:noFill/>
        </p:spPr>
        <p:txBody>
          <a:bodyPr wrap="none" rtlCol="0">
            <a:spAutoFit/>
          </a:bodyPr>
          <a:lstStyle/>
          <a:p>
            <a:r>
              <a:rPr lang="de-CH" sz="1200" dirty="0"/>
              <a:t>Source</a:t>
            </a:r>
            <a:r>
              <a:rPr lang="en-US" sz="1200" dirty="0"/>
              <a:t>: </a:t>
            </a:r>
            <a:r>
              <a:rPr lang="en-US" sz="1200" dirty="0" err="1"/>
              <a:t>Fatollahi-Fard</a:t>
            </a:r>
            <a:r>
              <a:rPr lang="en-US" sz="1200" dirty="0"/>
              <a:t> et al.</a:t>
            </a:r>
            <a:endParaRPr lang="en-CH" sz="1200" dirty="0"/>
          </a:p>
        </p:txBody>
      </p:sp>
    </p:spTree>
    <p:extLst>
      <p:ext uri="{BB962C8B-B14F-4D97-AF65-F5344CB8AC3E}">
        <p14:creationId xmlns:p14="http://schemas.microsoft.com/office/powerpoint/2010/main" val="3935725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C9C3CD-0E65-ABC2-5A79-6E97E7494995}"/>
              </a:ext>
            </a:extLst>
          </p:cNvPr>
          <p:cNvSpPr>
            <a:spLocks noGrp="1"/>
          </p:cNvSpPr>
          <p:nvPr>
            <p:ph type="sldNum" sz="quarter" idx="12"/>
          </p:nvPr>
        </p:nvSpPr>
        <p:spPr/>
        <p:txBody>
          <a:bodyPr/>
          <a:lstStyle/>
          <a:p>
            <a:fld id="{6C6AE60A-B69C-4790-82F7-3882EDF23186}" type="slidenum">
              <a:rPr lang="de-DE" smtClean="0"/>
              <a:pPr/>
              <a:t>16</a:t>
            </a:fld>
            <a:endParaRPr lang="de-DE" dirty="0"/>
          </a:p>
        </p:txBody>
      </p:sp>
      <p:sp>
        <p:nvSpPr>
          <p:cNvPr id="4" name="Title 3">
            <a:extLst>
              <a:ext uri="{FF2B5EF4-FFF2-40B4-BE49-F238E27FC236}">
                <a16:creationId xmlns:a16="http://schemas.microsoft.com/office/drawing/2014/main" id="{4A8EAAB4-C545-743D-984A-C13482A91A9F}"/>
              </a:ext>
            </a:extLst>
          </p:cNvPr>
          <p:cNvSpPr>
            <a:spLocks noGrp="1"/>
          </p:cNvSpPr>
          <p:nvPr>
            <p:ph type="title"/>
          </p:nvPr>
        </p:nvSpPr>
        <p:spPr/>
        <p:txBody>
          <a:bodyPr/>
          <a:lstStyle/>
          <a:p>
            <a:r>
              <a:rPr lang="en-US" dirty="0"/>
              <a:t>Efficient data movement is hard!</a:t>
            </a:r>
            <a:endParaRPr lang="en-CH" dirty="0"/>
          </a:p>
        </p:txBody>
      </p:sp>
      <p:pic>
        <p:nvPicPr>
          <p:cNvPr id="6" name="Picture 5">
            <a:extLst>
              <a:ext uri="{FF2B5EF4-FFF2-40B4-BE49-F238E27FC236}">
                <a16:creationId xmlns:a16="http://schemas.microsoft.com/office/drawing/2014/main" id="{C0F7994A-169B-E5AC-08FF-98A1527052FC}"/>
              </a:ext>
            </a:extLst>
          </p:cNvPr>
          <p:cNvPicPr>
            <a:picLocks noChangeAspect="1"/>
          </p:cNvPicPr>
          <p:nvPr/>
        </p:nvPicPr>
        <p:blipFill>
          <a:blip r:embed="rId3"/>
          <a:stretch>
            <a:fillRect/>
          </a:stretch>
        </p:blipFill>
        <p:spPr>
          <a:xfrm>
            <a:off x="269807" y="1246820"/>
            <a:ext cx="5826193" cy="293826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137D45ED-D18E-DE98-86EF-36B63D9E48BC}"/>
              </a:ext>
            </a:extLst>
          </p:cNvPr>
          <p:cNvPicPr>
            <a:picLocks noChangeAspect="1"/>
          </p:cNvPicPr>
          <p:nvPr/>
        </p:nvPicPr>
        <p:blipFill>
          <a:blip r:embed="rId4"/>
          <a:stretch>
            <a:fillRect/>
          </a:stretch>
        </p:blipFill>
        <p:spPr>
          <a:xfrm>
            <a:off x="731404" y="2348880"/>
            <a:ext cx="6967955" cy="297800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742E0EBC-6AD4-C376-E323-3399DE68B332}"/>
              </a:ext>
            </a:extLst>
          </p:cNvPr>
          <p:cNvPicPr>
            <a:picLocks noChangeAspect="1"/>
          </p:cNvPicPr>
          <p:nvPr/>
        </p:nvPicPr>
        <p:blipFill>
          <a:blip r:embed="rId5"/>
          <a:stretch>
            <a:fillRect/>
          </a:stretch>
        </p:blipFill>
        <p:spPr>
          <a:xfrm>
            <a:off x="2063552" y="3573016"/>
            <a:ext cx="6967954" cy="403640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a:extLst>
              <a:ext uri="{FF2B5EF4-FFF2-40B4-BE49-F238E27FC236}">
                <a16:creationId xmlns:a16="http://schemas.microsoft.com/office/drawing/2014/main" id="{4155B0D1-28E1-BCA2-76C1-9DAABD7848F0}"/>
              </a:ext>
            </a:extLst>
          </p:cNvPr>
          <p:cNvPicPr>
            <a:picLocks noChangeAspect="1"/>
          </p:cNvPicPr>
          <p:nvPr/>
        </p:nvPicPr>
        <p:blipFill>
          <a:blip r:embed="rId6"/>
          <a:stretch>
            <a:fillRect/>
          </a:stretch>
        </p:blipFill>
        <p:spPr>
          <a:xfrm>
            <a:off x="2963652" y="1246820"/>
            <a:ext cx="6967955" cy="400070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a:extLst>
              <a:ext uri="{FF2B5EF4-FFF2-40B4-BE49-F238E27FC236}">
                <a16:creationId xmlns:a16="http://schemas.microsoft.com/office/drawing/2014/main" id="{ADA619D1-0128-B17E-AF29-1A0DB4B7D5D0}"/>
              </a:ext>
            </a:extLst>
          </p:cNvPr>
          <p:cNvPicPr>
            <a:picLocks noChangeAspect="1"/>
          </p:cNvPicPr>
          <p:nvPr/>
        </p:nvPicPr>
        <p:blipFill>
          <a:blip r:embed="rId7"/>
          <a:stretch>
            <a:fillRect/>
          </a:stretch>
        </p:blipFill>
        <p:spPr>
          <a:xfrm>
            <a:off x="4445666" y="2348880"/>
            <a:ext cx="7014930" cy="491880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6" name="Picture 15">
            <a:extLst>
              <a:ext uri="{FF2B5EF4-FFF2-40B4-BE49-F238E27FC236}">
                <a16:creationId xmlns:a16="http://schemas.microsoft.com/office/drawing/2014/main" id="{CDBF8B8D-D8FA-3E88-FADF-40FD10EDE82F}"/>
              </a:ext>
            </a:extLst>
          </p:cNvPr>
          <p:cNvPicPr>
            <a:picLocks noChangeAspect="1"/>
          </p:cNvPicPr>
          <p:nvPr/>
        </p:nvPicPr>
        <p:blipFill>
          <a:blip r:embed="rId8"/>
          <a:stretch>
            <a:fillRect/>
          </a:stretch>
        </p:blipFill>
        <p:spPr>
          <a:xfrm>
            <a:off x="6096000" y="3573492"/>
            <a:ext cx="5200216" cy="435395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 name="Picture 19">
            <a:extLst>
              <a:ext uri="{FF2B5EF4-FFF2-40B4-BE49-F238E27FC236}">
                <a16:creationId xmlns:a16="http://schemas.microsoft.com/office/drawing/2014/main" id="{4A27447B-D105-5812-A6C0-B8B46027E8B2}"/>
              </a:ext>
            </a:extLst>
          </p:cNvPr>
          <p:cNvPicPr>
            <a:picLocks noChangeAspect="1"/>
          </p:cNvPicPr>
          <p:nvPr/>
        </p:nvPicPr>
        <p:blipFill>
          <a:blip r:embed="rId9"/>
          <a:stretch>
            <a:fillRect/>
          </a:stretch>
        </p:blipFill>
        <p:spPr>
          <a:xfrm>
            <a:off x="6881449" y="1246638"/>
            <a:ext cx="5200216" cy="43042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2" name="Picture 21">
            <a:extLst>
              <a:ext uri="{FF2B5EF4-FFF2-40B4-BE49-F238E27FC236}">
                <a16:creationId xmlns:a16="http://schemas.microsoft.com/office/drawing/2014/main" id="{D17ACE19-7B7E-0D05-DF64-718C31B6942B}"/>
              </a:ext>
            </a:extLst>
          </p:cNvPr>
          <p:cNvPicPr>
            <a:picLocks noChangeAspect="1"/>
          </p:cNvPicPr>
          <p:nvPr/>
        </p:nvPicPr>
        <p:blipFill>
          <a:blip r:embed="rId10"/>
          <a:stretch>
            <a:fillRect/>
          </a:stretch>
        </p:blipFill>
        <p:spPr>
          <a:xfrm>
            <a:off x="7309702" y="2536902"/>
            <a:ext cx="4771963" cy="394205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4" name="Picture 23">
            <a:extLst>
              <a:ext uri="{FF2B5EF4-FFF2-40B4-BE49-F238E27FC236}">
                <a16:creationId xmlns:a16="http://schemas.microsoft.com/office/drawing/2014/main" id="{9B05F80A-5BCC-9625-ADC1-69561B50741A}"/>
              </a:ext>
            </a:extLst>
          </p:cNvPr>
          <p:cNvPicPr>
            <a:picLocks noChangeAspect="1"/>
          </p:cNvPicPr>
          <p:nvPr/>
        </p:nvPicPr>
        <p:blipFill>
          <a:blip r:embed="rId11"/>
          <a:stretch>
            <a:fillRect/>
          </a:stretch>
        </p:blipFill>
        <p:spPr>
          <a:xfrm>
            <a:off x="277681" y="2696081"/>
            <a:ext cx="4772077" cy="491880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6" name="Picture 25">
            <a:extLst>
              <a:ext uri="{FF2B5EF4-FFF2-40B4-BE49-F238E27FC236}">
                <a16:creationId xmlns:a16="http://schemas.microsoft.com/office/drawing/2014/main" id="{9D3351E8-975B-0443-1674-D576265654D3}"/>
              </a:ext>
            </a:extLst>
          </p:cNvPr>
          <p:cNvPicPr>
            <a:picLocks noChangeAspect="1"/>
          </p:cNvPicPr>
          <p:nvPr/>
        </p:nvPicPr>
        <p:blipFill>
          <a:blip r:embed="rId12"/>
          <a:stretch>
            <a:fillRect/>
          </a:stretch>
        </p:blipFill>
        <p:spPr>
          <a:xfrm>
            <a:off x="2448341" y="1943735"/>
            <a:ext cx="5416833" cy="44531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942EF01C-3A27-62F8-FF00-76ECC087FCF0}"/>
              </a:ext>
            </a:extLst>
          </p:cNvPr>
          <p:cNvPicPr>
            <a:picLocks noChangeAspect="1"/>
          </p:cNvPicPr>
          <p:nvPr/>
        </p:nvPicPr>
        <p:blipFill>
          <a:blip r:embed="rId13"/>
          <a:stretch>
            <a:fillRect/>
          </a:stretch>
        </p:blipFill>
        <p:spPr>
          <a:xfrm>
            <a:off x="4974485" y="2696081"/>
            <a:ext cx="6493320" cy="43511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BE9A648B-74F4-18B3-6A0A-19D1406441B0}"/>
              </a:ext>
            </a:extLst>
          </p:cNvPr>
          <p:cNvPicPr>
            <a:picLocks noChangeAspect="1"/>
          </p:cNvPicPr>
          <p:nvPr/>
        </p:nvPicPr>
        <p:blipFill>
          <a:blip r:embed="rId14"/>
          <a:stretch>
            <a:fillRect/>
          </a:stretch>
        </p:blipFill>
        <p:spPr>
          <a:xfrm>
            <a:off x="967283" y="3466262"/>
            <a:ext cx="5065707" cy="42129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65242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fill="hold"/>
                                        <p:tgtEl>
                                          <p:spTgt spid="26"/>
                                        </p:tgtEl>
                                        <p:attrNameLst>
                                          <p:attrName>ppt_x</p:attrName>
                                        </p:attrNameLst>
                                      </p:cBhvr>
                                      <p:tavLst>
                                        <p:tav tm="0">
                                          <p:val>
                                            <p:strVal val="#ppt_x"/>
                                          </p:val>
                                        </p:tav>
                                        <p:tav tm="100000">
                                          <p:val>
                                            <p:strVal val="#ppt_x"/>
                                          </p:val>
                                        </p:tav>
                                      </p:tavLst>
                                    </p:anim>
                                    <p:anim calcmode="lin" valueType="num">
                                      <p:cBhvr additive="base">
                                        <p:cTn id="53" dur="500" fill="hold"/>
                                        <p:tgtEl>
                                          <p:spTgt spid="26"/>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fill="hold"/>
                                        <p:tgtEl>
                                          <p:spTgt spid="5"/>
                                        </p:tgtEl>
                                        <p:attrNameLst>
                                          <p:attrName>ppt_x</p:attrName>
                                        </p:attrNameLst>
                                      </p:cBhvr>
                                      <p:tavLst>
                                        <p:tav tm="0">
                                          <p:val>
                                            <p:strVal val="#ppt_x"/>
                                          </p:val>
                                        </p:tav>
                                        <p:tav tm="100000">
                                          <p:val>
                                            <p:strVal val="#ppt_x"/>
                                          </p:val>
                                        </p:tav>
                                      </p:tavLst>
                                    </p:anim>
                                    <p:anim calcmode="lin" valueType="num">
                                      <p:cBhvr additive="base">
                                        <p:cTn id="58" dur="500" fill="hold"/>
                                        <p:tgtEl>
                                          <p:spTgt spid="5"/>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additive="base">
                                        <p:cTn id="62" dur="500" fill="hold"/>
                                        <p:tgtEl>
                                          <p:spTgt spid="9"/>
                                        </p:tgtEl>
                                        <p:attrNameLst>
                                          <p:attrName>ppt_x</p:attrName>
                                        </p:attrNameLst>
                                      </p:cBhvr>
                                      <p:tavLst>
                                        <p:tav tm="0">
                                          <p:val>
                                            <p:strVal val="#ppt_x"/>
                                          </p:val>
                                        </p:tav>
                                        <p:tav tm="100000">
                                          <p:val>
                                            <p:strVal val="#ppt_x"/>
                                          </p:val>
                                        </p:tav>
                                      </p:tavLst>
                                    </p:anim>
                                    <p:anim calcmode="lin" valueType="num">
                                      <p:cBhvr additive="base">
                                        <p:cTn id="6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C9C3CD-0E65-ABC2-5A79-6E97E7494995}"/>
              </a:ext>
            </a:extLst>
          </p:cNvPr>
          <p:cNvSpPr>
            <a:spLocks noGrp="1"/>
          </p:cNvSpPr>
          <p:nvPr>
            <p:ph type="sldNum" sz="quarter" idx="12"/>
          </p:nvPr>
        </p:nvSpPr>
        <p:spPr/>
        <p:txBody>
          <a:bodyPr/>
          <a:lstStyle/>
          <a:p>
            <a:fld id="{6C6AE60A-B69C-4790-82F7-3882EDF23186}" type="slidenum">
              <a:rPr lang="de-DE" smtClean="0"/>
              <a:pPr/>
              <a:t>17</a:t>
            </a:fld>
            <a:endParaRPr lang="de-DE" dirty="0"/>
          </a:p>
        </p:txBody>
      </p:sp>
      <p:sp>
        <p:nvSpPr>
          <p:cNvPr id="4" name="Title 3">
            <a:extLst>
              <a:ext uri="{FF2B5EF4-FFF2-40B4-BE49-F238E27FC236}">
                <a16:creationId xmlns:a16="http://schemas.microsoft.com/office/drawing/2014/main" id="{4A8EAAB4-C545-743D-984A-C13482A91A9F}"/>
              </a:ext>
            </a:extLst>
          </p:cNvPr>
          <p:cNvSpPr>
            <a:spLocks noGrp="1"/>
          </p:cNvSpPr>
          <p:nvPr>
            <p:ph type="title"/>
          </p:nvPr>
        </p:nvSpPr>
        <p:spPr/>
        <p:txBody>
          <a:bodyPr/>
          <a:lstStyle/>
          <a:p>
            <a:r>
              <a:rPr lang="en-US" dirty="0"/>
              <a:t>Efficient data movement is hard!</a:t>
            </a:r>
            <a:endParaRPr lang="en-CH" dirty="0"/>
          </a:p>
        </p:txBody>
      </p:sp>
      <p:pic>
        <p:nvPicPr>
          <p:cNvPr id="6" name="Picture 5">
            <a:extLst>
              <a:ext uri="{FF2B5EF4-FFF2-40B4-BE49-F238E27FC236}">
                <a16:creationId xmlns:a16="http://schemas.microsoft.com/office/drawing/2014/main" id="{C0F7994A-169B-E5AC-08FF-98A1527052FC}"/>
              </a:ext>
            </a:extLst>
          </p:cNvPr>
          <p:cNvPicPr>
            <a:picLocks noChangeAspect="1"/>
          </p:cNvPicPr>
          <p:nvPr/>
        </p:nvPicPr>
        <p:blipFill>
          <a:blip r:embed="rId3"/>
          <a:stretch>
            <a:fillRect/>
          </a:stretch>
        </p:blipFill>
        <p:spPr>
          <a:xfrm>
            <a:off x="269807" y="1246820"/>
            <a:ext cx="5826193" cy="293826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137D45ED-D18E-DE98-86EF-36B63D9E48BC}"/>
              </a:ext>
            </a:extLst>
          </p:cNvPr>
          <p:cNvPicPr>
            <a:picLocks noChangeAspect="1"/>
          </p:cNvPicPr>
          <p:nvPr/>
        </p:nvPicPr>
        <p:blipFill>
          <a:blip r:embed="rId4"/>
          <a:stretch>
            <a:fillRect/>
          </a:stretch>
        </p:blipFill>
        <p:spPr>
          <a:xfrm>
            <a:off x="731404" y="2348880"/>
            <a:ext cx="6967955" cy="297800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742E0EBC-6AD4-C376-E323-3399DE68B332}"/>
              </a:ext>
            </a:extLst>
          </p:cNvPr>
          <p:cNvPicPr>
            <a:picLocks noChangeAspect="1"/>
          </p:cNvPicPr>
          <p:nvPr/>
        </p:nvPicPr>
        <p:blipFill>
          <a:blip r:embed="rId5"/>
          <a:stretch>
            <a:fillRect/>
          </a:stretch>
        </p:blipFill>
        <p:spPr>
          <a:xfrm>
            <a:off x="2063552" y="3573016"/>
            <a:ext cx="6967954" cy="403640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a:extLst>
              <a:ext uri="{FF2B5EF4-FFF2-40B4-BE49-F238E27FC236}">
                <a16:creationId xmlns:a16="http://schemas.microsoft.com/office/drawing/2014/main" id="{4155B0D1-28E1-BCA2-76C1-9DAABD7848F0}"/>
              </a:ext>
            </a:extLst>
          </p:cNvPr>
          <p:cNvPicPr>
            <a:picLocks noChangeAspect="1"/>
          </p:cNvPicPr>
          <p:nvPr/>
        </p:nvPicPr>
        <p:blipFill>
          <a:blip r:embed="rId6"/>
          <a:stretch>
            <a:fillRect/>
          </a:stretch>
        </p:blipFill>
        <p:spPr>
          <a:xfrm>
            <a:off x="2963652" y="1246820"/>
            <a:ext cx="6967955" cy="400070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a:extLst>
              <a:ext uri="{FF2B5EF4-FFF2-40B4-BE49-F238E27FC236}">
                <a16:creationId xmlns:a16="http://schemas.microsoft.com/office/drawing/2014/main" id="{ADA619D1-0128-B17E-AF29-1A0DB4B7D5D0}"/>
              </a:ext>
            </a:extLst>
          </p:cNvPr>
          <p:cNvPicPr>
            <a:picLocks noChangeAspect="1"/>
          </p:cNvPicPr>
          <p:nvPr/>
        </p:nvPicPr>
        <p:blipFill>
          <a:blip r:embed="rId7"/>
          <a:stretch>
            <a:fillRect/>
          </a:stretch>
        </p:blipFill>
        <p:spPr>
          <a:xfrm>
            <a:off x="4445666" y="2348880"/>
            <a:ext cx="7014930" cy="491880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6" name="Picture 15">
            <a:extLst>
              <a:ext uri="{FF2B5EF4-FFF2-40B4-BE49-F238E27FC236}">
                <a16:creationId xmlns:a16="http://schemas.microsoft.com/office/drawing/2014/main" id="{CDBF8B8D-D8FA-3E88-FADF-40FD10EDE82F}"/>
              </a:ext>
            </a:extLst>
          </p:cNvPr>
          <p:cNvPicPr>
            <a:picLocks noChangeAspect="1"/>
          </p:cNvPicPr>
          <p:nvPr/>
        </p:nvPicPr>
        <p:blipFill>
          <a:blip r:embed="rId8"/>
          <a:stretch>
            <a:fillRect/>
          </a:stretch>
        </p:blipFill>
        <p:spPr>
          <a:xfrm>
            <a:off x="6096000" y="3573492"/>
            <a:ext cx="5200216" cy="435395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 name="Picture 19">
            <a:extLst>
              <a:ext uri="{FF2B5EF4-FFF2-40B4-BE49-F238E27FC236}">
                <a16:creationId xmlns:a16="http://schemas.microsoft.com/office/drawing/2014/main" id="{4A27447B-D105-5812-A6C0-B8B46027E8B2}"/>
              </a:ext>
            </a:extLst>
          </p:cNvPr>
          <p:cNvPicPr>
            <a:picLocks noChangeAspect="1"/>
          </p:cNvPicPr>
          <p:nvPr/>
        </p:nvPicPr>
        <p:blipFill>
          <a:blip r:embed="rId9"/>
          <a:stretch>
            <a:fillRect/>
          </a:stretch>
        </p:blipFill>
        <p:spPr>
          <a:xfrm>
            <a:off x="6881449" y="1246638"/>
            <a:ext cx="5200216" cy="43042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2" name="Picture 21">
            <a:extLst>
              <a:ext uri="{FF2B5EF4-FFF2-40B4-BE49-F238E27FC236}">
                <a16:creationId xmlns:a16="http://schemas.microsoft.com/office/drawing/2014/main" id="{D17ACE19-7B7E-0D05-DF64-718C31B6942B}"/>
              </a:ext>
            </a:extLst>
          </p:cNvPr>
          <p:cNvPicPr>
            <a:picLocks noChangeAspect="1"/>
          </p:cNvPicPr>
          <p:nvPr/>
        </p:nvPicPr>
        <p:blipFill>
          <a:blip r:embed="rId10"/>
          <a:stretch>
            <a:fillRect/>
          </a:stretch>
        </p:blipFill>
        <p:spPr>
          <a:xfrm>
            <a:off x="7309702" y="2536902"/>
            <a:ext cx="4771963" cy="394205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4" name="Picture 23">
            <a:extLst>
              <a:ext uri="{FF2B5EF4-FFF2-40B4-BE49-F238E27FC236}">
                <a16:creationId xmlns:a16="http://schemas.microsoft.com/office/drawing/2014/main" id="{9B05F80A-5BCC-9625-ADC1-69561B50741A}"/>
              </a:ext>
            </a:extLst>
          </p:cNvPr>
          <p:cNvPicPr>
            <a:picLocks noChangeAspect="1"/>
          </p:cNvPicPr>
          <p:nvPr/>
        </p:nvPicPr>
        <p:blipFill>
          <a:blip r:embed="rId11"/>
          <a:stretch>
            <a:fillRect/>
          </a:stretch>
        </p:blipFill>
        <p:spPr>
          <a:xfrm>
            <a:off x="277681" y="2696081"/>
            <a:ext cx="4772077" cy="491880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6" name="Picture 25">
            <a:extLst>
              <a:ext uri="{FF2B5EF4-FFF2-40B4-BE49-F238E27FC236}">
                <a16:creationId xmlns:a16="http://schemas.microsoft.com/office/drawing/2014/main" id="{9D3351E8-975B-0443-1674-D576265654D3}"/>
              </a:ext>
            </a:extLst>
          </p:cNvPr>
          <p:cNvPicPr>
            <a:picLocks noChangeAspect="1"/>
          </p:cNvPicPr>
          <p:nvPr/>
        </p:nvPicPr>
        <p:blipFill>
          <a:blip r:embed="rId12"/>
          <a:stretch>
            <a:fillRect/>
          </a:stretch>
        </p:blipFill>
        <p:spPr>
          <a:xfrm>
            <a:off x="2448341" y="1943735"/>
            <a:ext cx="5416833" cy="44531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942EF01C-3A27-62F8-FF00-76ECC087FCF0}"/>
              </a:ext>
            </a:extLst>
          </p:cNvPr>
          <p:cNvPicPr>
            <a:picLocks noChangeAspect="1"/>
          </p:cNvPicPr>
          <p:nvPr/>
        </p:nvPicPr>
        <p:blipFill>
          <a:blip r:embed="rId13"/>
          <a:stretch>
            <a:fillRect/>
          </a:stretch>
        </p:blipFill>
        <p:spPr>
          <a:xfrm>
            <a:off x="4974485" y="2696081"/>
            <a:ext cx="6493320" cy="43511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BE9A648B-74F4-18B3-6A0A-19D1406441B0}"/>
              </a:ext>
            </a:extLst>
          </p:cNvPr>
          <p:cNvPicPr>
            <a:picLocks noChangeAspect="1"/>
          </p:cNvPicPr>
          <p:nvPr/>
        </p:nvPicPr>
        <p:blipFill>
          <a:blip r:embed="rId14"/>
          <a:stretch>
            <a:fillRect/>
          </a:stretch>
        </p:blipFill>
        <p:spPr>
          <a:xfrm>
            <a:off x="967283" y="3466262"/>
            <a:ext cx="5065707" cy="42129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a:extLst>
              <a:ext uri="{FF2B5EF4-FFF2-40B4-BE49-F238E27FC236}">
                <a16:creationId xmlns:a16="http://schemas.microsoft.com/office/drawing/2014/main" id="{3D12F88E-0661-5BBC-4930-F3E5684E47AC}"/>
              </a:ext>
            </a:extLst>
          </p:cNvPr>
          <p:cNvSpPr/>
          <p:nvPr/>
        </p:nvSpPr>
        <p:spPr>
          <a:xfrm>
            <a:off x="148682" y="1066800"/>
            <a:ext cx="12043317" cy="5791200"/>
          </a:xfrm>
          <a:prstGeom prst="rect">
            <a:avLst/>
          </a:prstGeom>
          <a:solidFill>
            <a:schemeClr val="bg1">
              <a:lumMod val="85000"/>
              <a:alpha val="94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7" name="Rectangle: Rounded Corners 6">
            <a:extLst>
              <a:ext uri="{FF2B5EF4-FFF2-40B4-BE49-F238E27FC236}">
                <a16:creationId xmlns:a16="http://schemas.microsoft.com/office/drawing/2014/main" id="{C7D53070-2A23-B2F2-430E-D09436A40825}"/>
              </a:ext>
            </a:extLst>
          </p:cNvPr>
          <p:cNvSpPr/>
          <p:nvPr/>
        </p:nvSpPr>
        <p:spPr>
          <a:xfrm>
            <a:off x="5083397" y="1934655"/>
            <a:ext cx="4619767" cy="93720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Multi-target IR</a:t>
            </a:r>
            <a:r>
              <a:rPr lang="en-US" sz="2400" dirty="0"/>
              <a:t>: LLVM, HPVM</a:t>
            </a:r>
            <a:endParaRPr lang="en-CH" sz="2400" dirty="0"/>
          </a:p>
        </p:txBody>
      </p:sp>
      <p:sp>
        <p:nvSpPr>
          <p:cNvPr id="19" name="Rectangle: Rounded Corners 18">
            <a:extLst>
              <a:ext uri="{FF2B5EF4-FFF2-40B4-BE49-F238E27FC236}">
                <a16:creationId xmlns:a16="http://schemas.microsoft.com/office/drawing/2014/main" id="{D7CE2053-CADB-CC90-F1EB-2662641ED4A7}"/>
              </a:ext>
            </a:extLst>
          </p:cNvPr>
          <p:cNvSpPr/>
          <p:nvPr/>
        </p:nvSpPr>
        <p:spPr>
          <a:xfrm>
            <a:off x="1685806" y="3544833"/>
            <a:ext cx="2263410" cy="93720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CH" dirty="0"/>
          </a:p>
        </p:txBody>
      </p:sp>
      <p:pic>
        <p:nvPicPr>
          <p:cNvPr id="17" name="Picture 12" descr="Useful Preprocessor Macro Trick. Bad practice and Good practice of Macro |  Level Up Coding">
            <a:extLst>
              <a:ext uri="{FF2B5EF4-FFF2-40B4-BE49-F238E27FC236}">
                <a16:creationId xmlns:a16="http://schemas.microsoft.com/office/drawing/2014/main" id="{6D9BA6E8-8703-42E6-0DB6-8650538F70B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069369" y="3642224"/>
            <a:ext cx="1404156" cy="78769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0">
            <a:extLst>
              <a:ext uri="{FF2B5EF4-FFF2-40B4-BE49-F238E27FC236}">
                <a16:creationId xmlns:a16="http://schemas.microsoft.com/office/drawing/2014/main" id="{005ABB99-7D38-73F6-178E-9D609AC7C6B5}"/>
              </a:ext>
            </a:extLst>
          </p:cNvPr>
          <p:cNvSpPr/>
          <p:nvPr/>
        </p:nvSpPr>
        <p:spPr>
          <a:xfrm>
            <a:off x="5069785" y="3544833"/>
            <a:ext cx="4619767" cy="93720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Polyhedral compilers</a:t>
            </a:r>
            <a:r>
              <a:rPr lang="en-US" sz="2400" dirty="0"/>
              <a:t>: Pluto, Polly</a:t>
            </a:r>
            <a:endParaRPr lang="en-CH" sz="2400" dirty="0"/>
          </a:p>
        </p:txBody>
      </p:sp>
      <p:sp>
        <p:nvSpPr>
          <p:cNvPr id="23" name="Rectangle: Rounded Corners 22">
            <a:extLst>
              <a:ext uri="{FF2B5EF4-FFF2-40B4-BE49-F238E27FC236}">
                <a16:creationId xmlns:a16="http://schemas.microsoft.com/office/drawing/2014/main" id="{695FB6BD-AF9E-0060-E568-7F7FA87FF59F}"/>
              </a:ext>
            </a:extLst>
          </p:cNvPr>
          <p:cNvSpPr/>
          <p:nvPr/>
        </p:nvSpPr>
        <p:spPr>
          <a:xfrm>
            <a:off x="5049758" y="5256602"/>
            <a:ext cx="4619767" cy="93720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General compilers</a:t>
            </a:r>
            <a:r>
              <a:rPr lang="en-US" sz="2400" dirty="0"/>
              <a:t>: GCC, Clang, ICC</a:t>
            </a:r>
            <a:endParaRPr lang="en-CH" sz="2400" dirty="0"/>
          </a:p>
        </p:txBody>
      </p:sp>
    </p:spTree>
    <p:extLst>
      <p:ext uri="{BB962C8B-B14F-4D97-AF65-F5344CB8AC3E}">
        <p14:creationId xmlns:p14="http://schemas.microsoft.com/office/powerpoint/2010/main" val="23117794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BF045-E2C7-3ECB-F57D-612FDD5C52EC}"/>
              </a:ext>
            </a:extLst>
          </p:cNvPr>
          <p:cNvSpPr>
            <a:spLocks noGrp="1"/>
          </p:cNvSpPr>
          <p:nvPr>
            <p:ph type="title"/>
          </p:nvPr>
        </p:nvSpPr>
        <p:spPr/>
        <p:txBody>
          <a:bodyPr/>
          <a:lstStyle/>
          <a:p>
            <a:r>
              <a:rPr lang="en-US" dirty="0"/>
              <a:t>C to DaCe: </a:t>
            </a:r>
            <a:r>
              <a:rPr lang="en-US" dirty="0" err="1"/>
              <a:t>SpMV</a:t>
            </a:r>
            <a:endParaRPr lang="en-CH" dirty="0"/>
          </a:p>
        </p:txBody>
      </p:sp>
      <p:sp>
        <p:nvSpPr>
          <p:cNvPr id="4" name="Slide Number Placeholder 3">
            <a:extLst>
              <a:ext uri="{FF2B5EF4-FFF2-40B4-BE49-F238E27FC236}">
                <a16:creationId xmlns:a16="http://schemas.microsoft.com/office/drawing/2014/main" id="{8346EA18-3EC4-D2D9-AA64-21BA1F57B393}"/>
              </a:ext>
            </a:extLst>
          </p:cNvPr>
          <p:cNvSpPr>
            <a:spLocks noGrp="1"/>
          </p:cNvSpPr>
          <p:nvPr>
            <p:ph type="sldNum" sz="quarter" idx="2"/>
          </p:nvPr>
        </p:nvSpPr>
        <p:spPr/>
        <p:txBody>
          <a:bodyPr/>
          <a:lstStyle/>
          <a:p>
            <a:fld id="{86CB4B4D-7CA3-9044-876B-883B54F8677D}" type="slidenum">
              <a:rPr lang="en-CH" smtClean="0"/>
              <a:t>18</a:t>
            </a:fld>
            <a:endParaRPr lang="en-CH"/>
          </a:p>
        </p:txBody>
      </p:sp>
      <p:sp>
        <p:nvSpPr>
          <p:cNvPr id="7" name="TextBox 6">
            <a:extLst>
              <a:ext uri="{FF2B5EF4-FFF2-40B4-BE49-F238E27FC236}">
                <a16:creationId xmlns:a16="http://schemas.microsoft.com/office/drawing/2014/main" id="{5A92CF36-CD8F-441A-C8B2-FC6DADD55240}"/>
              </a:ext>
            </a:extLst>
          </p:cNvPr>
          <p:cNvSpPr txBox="1"/>
          <p:nvPr/>
        </p:nvSpPr>
        <p:spPr>
          <a:xfrm>
            <a:off x="437476" y="1412776"/>
            <a:ext cx="2450414" cy="369332"/>
          </a:xfrm>
          <a:prstGeom prst="rect">
            <a:avLst/>
          </a:prstGeom>
          <a:noFill/>
        </p:spPr>
        <p:txBody>
          <a:bodyPr wrap="none" rtlCol="0">
            <a:spAutoFit/>
          </a:bodyPr>
          <a:lstStyle/>
          <a:p>
            <a:pPr marL="342900" indent="-342900">
              <a:buAutoNum type="arabicPeriod"/>
            </a:pPr>
            <a:r>
              <a:rPr lang="en-US" dirty="0"/>
              <a:t>AST Transformations</a:t>
            </a:r>
            <a:endParaRPr lang="en-CH" dirty="0"/>
          </a:p>
        </p:txBody>
      </p:sp>
      <p:sp>
        <p:nvSpPr>
          <p:cNvPr id="9" name="TextBox 8">
            <a:extLst>
              <a:ext uri="{FF2B5EF4-FFF2-40B4-BE49-F238E27FC236}">
                <a16:creationId xmlns:a16="http://schemas.microsoft.com/office/drawing/2014/main" id="{828CCB4A-FA14-71D5-BC62-EE0509AE60E7}"/>
              </a:ext>
            </a:extLst>
          </p:cNvPr>
          <p:cNvSpPr txBox="1"/>
          <p:nvPr/>
        </p:nvSpPr>
        <p:spPr>
          <a:xfrm>
            <a:off x="4223792" y="1424574"/>
            <a:ext cx="6912768" cy="1754326"/>
          </a:xfrm>
          <a:prstGeom prst="rect">
            <a:avLst/>
          </a:prstGeom>
          <a:noFill/>
        </p:spPr>
        <p:txBody>
          <a:bodyPr wrap="square">
            <a:spAutoFit/>
          </a:bodyPr>
          <a:lstStyle/>
          <a:p>
            <a:r>
              <a:rPr lang="de-DE" b="0" dirty="0">
                <a:solidFill>
                  <a:srgbClr val="000000"/>
                </a:solidFill>
                <a:effectLst/>
                <a:latin typeface="Consolas" panose="020B0609020204030204" pitchFamily="49" charset="0"/>
              </a:rPr>
              <a:t>   </a:t>
            </a:r>
            <a:r>
              <a:rPr lang="de-DE" b="0" dirty="0" err="1">
                <a:solidFill>
                  <a:srgbClr val="AF00DB"/>
                </a:solidFill>
                <a:effectLst/>
                <a:latin typeface="Consolas" panose="020B0609020204030204" pitchFamily="49" charset="0"/>
              </a:rPr>
              <a:t>for</a:t>
            </a:r>
            <a:r>
              <a:rPr lang="de-DE" b="0" dirty="0">
                <a:solidFill>
                  <a:srgbClr val="000000"/>
                </a:solidFill>
                <a:effectLst/>
                <a:latin typeface="Consolas" panose="020B0609020204030204" pitchFamily="49" charset="0"/>
              </a:rPr>
              <a:t> (</a:t>
            </a:r>
            <a:r>
              <a:rPr lang="de-DE" b="0" dirty="0" err="1">
                <a:solidFill>
                  <a:srgbClr val="0000FF"/>
                </a:solidFill>
                <a:effectLst/>
                <a:latin typeface="Consolas" panose="020B0609020204030204" pitchFamily="49" charset="0"/>
              </a:rPr>
              <a:t>int</a:t>
            </a:r>
            <a:r>
              <a:rPr lang="de-DE" b="0" dirty="0">
                <a:solidFill>
                  <a:srgbClr val="000000"/>
                </a:solidFill>
                <a:effectLst/>
                <a:latin typeface="Consolas" panose="020B0609020204030204" pitchFamily="49" charset="0"/>
              </a:rPr>
              <a:t> i = </a:t>
            </a:r>
            <a:r>
              <a:rPr lang="de-DE" b="0" dirty="0">
                <a:solidFill>
                  <a:srgbClr val="098658"/>
                </a:solidFill>
                <a:effectLst/>
                <a:latin typeface="Consolas" panose="020B0609020204030204" pitchFamily="49" charset="0"/>
              </a:rPr>
              <a:t>0</a:t>
            </a:r>
            <a:r>
              <a:rPr lang="de-DE" b="0" dirty="0">
                <a:solidFill>
                  <a:srgbClr val="000000"/>
                </a:solidFill>
                <a:effectLst/>
                <a:latin typeface="Consolas" panose="020B0609020204030204" pitchFamily="49" charset="0"/>
              </a:rPr>
              <a:t>; i &lt; N ; i++)</a:t>
            </a:r>
          </a:p>
          <a:p>
            <a:endParaRPr lang="de-DE" b="0" dirty="0">
              <a:solidFill>
                <a:srgbClr val="000000"/>
              </a:solidFill>
              <a:effectLst/>
              <a:latin typeface="Consolas" panose="020B0609020204030204" pitchFamily="49" charset="0"/>
            </a:endParaRPr>
          </a:p>
          <a:p>
            <a:r>
              <a:rPr lang="de-DE" b="0" dirty="0">
                <a:solidFill>
                  <a:srgbClr val="000000"/>
                </a:solidFill>
                <a:effectLst/>
                <a:latin typeface="Consolas" panose="020B0609020204030204" pitchFamily="49" charset="0"/>
              </a:rPr>
              <a:t>      </a:t>
            </a:r>
            <a:r>
              <a:rPr lang="de-DE" b="0" dirty="0" err="1">
                <a:solidFill>
                  <a:srgbClr val="AF00DB"/>
                </a:solidFill>
                <a:effectLst/>
                <a:latin typeface="Consolas" panose="020B0609020204030204" pitchFamily="49" charset="0"/>
              </a:rPr>
              <a:t>for</a:t>
            </a:r>
            <a:r>
              <a:rPr lang="de-DE" b="0" dirty="0">
                <a:solidFill>
                  <a:srgbClr val="000000"/>
                </a:solidFill>
                <a:effectLst/>
                <a:latin typeface="Consolas" panose="020B0609020204030204" pitchFamily="49" charset="0"/>
              </a:rPr>
              <a:t> (</a:t>
            </a:r>
            <a:r>
              <a:rPr lang="de-DE" b="0" dirty="0" err="1">
                <a:solidFill>
                  <a:srgbClr val="0000FF"/>
                </a:solidFill>
                <a:effectLst/>
                <a:latin typeface="Consolas" panose="020B0609020204030204" pitchFamily="49" charset="0"/>
              </a:rPr>
              <a:t>int</a:t>
            </a:r>
            <a:r>
              <a:rPr lang="de-DE" b="0" dirty="0">
                <a:solidFill>
                  <a:srgbClr val="000000"/>
                </a:solidFill>
                <a:effectLst/>
                <a:latin typeface="Consolas" panose="020B0609020204030204" pitchFamily="49" charset="0"/>
              </a:rPr>
              <a:t> j = </a:t>
            </a:r>
            <a:r>
              <a:rPr lang="de-DE" b="0" dirty="0" err="1">
                <a:solidFill>
                  <a:srgbClr val="001080"/>
                </a:solidFill>
                <a:effectLst/>
                <a:latin typeface="Consolas" panose="020B0609020204030204" pitchFamily="49" charset="0"/>
              </a:rPr>
              <a:t>row_ptr</a:t>
            </a:r>
            <a:r>
              <a:rPr lang="de-DE" b="0" dirty="0">
                <a:solidFill>
                  <a:srgbClr val="000000"/>
                </a:solidFill>
                <a:effectLst/>
                <a:latin typeface="Consolas" panose="020B0609020204030204" pitchFamily="49" charset="0"/>
              </a:rPr>
              <a:t>[i]; j &lt; </a:t>
            </a:r>
            <a:r>
              <a:rPr lang="de-DE" b="0" dirty="0" err="1">
                <a:solidFill>
                  <a:srgbClr val="001080"/>
                </a:solidFill>
                <a:effectLst/>
                <a:latin typeface="Consolas" panose="020B0609020204030204" pitchFamily="49" charset="0"/>
              </a:rPr>
              <a:t>row_ptr</a:t>
            </a:r>
            <a:r>
              <a:rPr lang="de-DE" b="0" dirty="0">
                <a:solidFill>
                  <a:srgbClr val="000000"/>
                </a:solidFill>
                <a:effectLst/>
                <a:latin typeface="Consolas" panose="020B0609020204030204" pitchFamily="49" charset="0"/>
              </a:rPr>
              <a:t>[i+</a:t>
            </a:r>
            <a:r>
              <a:rPr lang="de-DE" b="0" dirty="0">
                <a:solidFill>
                  <a:srgbClr val="098658"/>
                </a:solidFill>
                <a:effectLst/>
                <a:latin typeface="Consolas" panose="020B0609020204030204" pitchFamily="49" charset="0"/>
              </a:rPr>
              <a:t>1</a:t>
            </a:r>
            <a:r>
              <a:rPr lang="de-DE" b="0" dirty="0">
                <a:solidFill>
                  <a:srgbClr val="000000"/>
                </a:solidFill>
                <a:effectLst/>
                <a:latin typeface="Consolas" panose="020B0609020204030204" pitchFamily="49" charset="0"/>
              </a:rPr>
              <a:t>]; </a:t>
            </a:r>
            <a:r>
              <a:rPr lang="de-DE" b="0" dirty="0" err="1">
                <a:solidFill>
                  <a:srgbClr val="000000"/>
                </a:solidFill>
                <a:effectLst/>
                <a:latin typeface="Consolas" panose="020B0609020204030204" pitchFamily="49" charset="0"/>
              </a:rPr>
              <a:t>j++</a:t>
            </a:r>
            <a:r>
              <a:rPr lang="de-DE" b="0" dirty="0">
                <a:solidFill>
                  <a:srgbClr val="000000"/>
                </a:solidFill>
                <a:effectLst/>
                <a:latin typeface="Consolas" panose="020B0609020204030204" pitchFamily="49" charset="0"/>
              </a:rPr>
              <a:t>)</a:t>
            </a:r>
          </a:p>
          <a:p>
            <a:endParaRPr lang="de-DE" dirty="0">
              <a:solidFill>
                <a:srgbClr val="000000"/>
              </a:solidFill>
              <a:latin typeface="Consolas" panose="020B0609020204030204" pitchFamily="49" charset="0"/>
            </a:endParaRPr>
          </a:p>
          <a:p>
            <a:endParaRPr lang="de-DE" b="0" dirty="0">
              <a:solidFill>
                <a:srgbClr val="000000"/>
              </a:solidFill>
              <a:effectLst/>
              <a:latin typeface="Consolas" panose="020B0609020204030204" pitchFamily="49" charset="0"/>
            </a:endParaRPr>
          </a:p>
          <a:p>
            <a:r>
              <a:rPr lang="de-DE" b="0" dirty="0">
                <a:solidFill>
                  <a:srgbClr val="000000"/>
                </a:solidFill>
                <a:effectLst/>
                <a:latin typeface="Consolas" panose="020B0609020204030204" pitchFamily="49" charset="0"/>
              </a:rPr>
              <a:t>          </a:t>
            </a:r>
            <a:r>
              <a:rPr lang="de-DE" b="0" dirty="0">
                <a:solidFill>
                  <a:srgbClr val="001080"/>
                </a:solidFill>
                <a:effectLst/>
                <a:latin typeface="Consolas" panose="020B0609020204030204" pitchFamily="49" charset="0"/>
              </a:rPr>
              <a:t>y</a:t>
            </a:r>
            <a:r>
              <a:rPr lang="de-DE" b="0" dirty="0">
                <a:solidFill>
                  <a:srgbClr val="000000"/>
                </a:solidFill>
                <a:effectLst/>
                <a:latin typeface="Consolas" panose="020B0609020204030204" pitchFamily="49" charset="0"/>
              </a:rPr>
              <a:t>[i] +=  </a:t>
            </a:r>
            <a:r>
              <a:rPr lang="de-DE" b="0" dirty="0">
                <a:solidFill>
                  <a:srgbClr val="001080"/>
                </a:solidFill>
                <a:effectLst/>
                <a:latin typeface="Consolas" panose="020B0609020204030204" pitchFamily="49" charset="0"/>
              </a:rPr>
              <a:t>A</a:t>
            </a:r>
            <a:r>
              <a:rPr lang="de-DE" b="0" dirty="0">
                <a:solidFill>
                  <a:srgbClr val="000000"/>
                </a:solidFill>
                <a:effectLst/>
                <a:latin typeface="Consolas" panose="020B0609020204030204" pitchFamily="49" charset="0"/>
              </a:rPr>
              <a:t>[j] * </a:t>
            </a:r>
            <a:r>
              <a:rPr lang="de-DE" b="0" dirty="0">
                <a:solidFill>
                  <a:srgbClr val="001080"/>
                </a:solidFill>
                <a:effectLst/>
                <a:latin typeface="Consolas" panose="020B0609020204030204" pitchFamily="49" charset="0"/>
              </a:rPr>
              <a:t>x</a:t>
            </a:r>
            <a:r>
              <a:rPr lang="de-DE" b="0" dirty="0">
                <a:solidFill>
                  <a:srgbClr val="000000"/>
                </a:solidFill>
                <a:effectLst/>
                <a:latin typeface="Consolas" panose="020B0609020204030204" pitchFamily="49" charset="0"/>
              </a:rPr>
              <a:t>[</a:t>
            </a:r>
            <a:r>
              <a:rPr lang="de-DE" b="0" dirty="0" err="1">
                <a:solidFill>
                  <a:srgbClr val="001080"/>
                </a:solidFill>
                <a:effectLst/>
                <a:latin typeface="Consolas" panose="020B0609020204030204" pitchFamily="49" charset="0"/>
              </a:rPr>
              <a:t>col_idx</a:t>
            </a:r>
            <a:r>
              <a:rPr lang="de-DE" b="0" dirty="0">
                <a:solidFill>
                  <a:srgbClr val="000000"/>
                </a:solidFill>
                <a:effectLst/>
                <a:latin typeface="Consolas" panose="020B0609020204030204" pitchFamily="49" charset="0"/>
              </a:rPr>
              <a:t>[j]]; </a:t>
            </a:r>
          </a:p>
        </p:txBody>
      </p:sp>
      <p:sp>
        <p:nvSpPr>
          <p:cNvPr id="3" name="Rectangle 2">
            <a:extLst>
              <a:ext uri="{FF2B5EF4-FFF2-40B4-BE49-F238E27FC236}">
                <a16:creationId xmlns:a16="http://schemas.microsoft.com/office/drawing/2014/main" id="{7669BBE5-BA20-4EE1-BA2B-63380A1B0D86}"/>
              </a:ext>
            </a:extLst>
          </p:cNvPr>
          <p:cNvSpPr/>
          <p:nvPr/>
        </p:nvSpPr>
        <p:spPr>
          <a:xfrm>
            <a:off x="11228407" y="538538"/>
            <a:ext cx="792088" cy="52826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WP 1</a:t>
            </a:r>
            <a:endParaRPr lang="en-CH" dirty="0"/>
          </a:p>
        </p:txBody>
      </p:sp>
    </p:spTree>
    <p:extLst>
      <p:ext uri="{BB962C8B-B14F-4D97-AF65-F5344CB8AC3E}">
        <p14:creationId xmlns:p14="http://schemas.microsoft.com/office/powerpoint/2010/main" val="2123885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BF045-E2C7-3ECB-F57D-612FDD5C52EC}"/>
              </a:ext>
            </a:extLst>
          </p:cNvPr>
          <p:cNvSpPr>
            <a:spLocks noGrp="1"/>
          </p:cNvSpPr>
          <p:nvPr>
            <p:ph type="title"/>
          </p:nvPr>
        </p:nvSpPr>
        <p:spPr/>
        <p:txBody>
          <a:bodyPr/>
          <a:lstStyle/>
          <a:p>
            <a:r>
              <a:rPr lang="en-US" dirty="0"/>
              <a:t>C to DaCe: </a:t>
            </a:r>
            <a:r>
              <a:rPr lang="en-US" dirty="0" err="1"/>
              <a:t>SpMV</a:t>
            </a:r>
            <a:endParaRPr lang="en-CH" dirty="0"/>
          </a:p>
        </p:txBody>
      </p:sp>
      <p:sp>
        <p:nvSpPr>
          <p:cNvPr id="4" name="Slide Number Placeholder 3">
            <a:extLst>
              <a:ext uri="{FF2B5EF4-FFF2-40B4-BE49-F238E27FC236}">
                <a16:creationId xmlns:a16="http://schemas.microsoft.com/office/drawing/2014/main" id="{8346EA18-3EC4-D2D9-AA64-21BA1F57B393}"/>
              </a:ext>
            </a:extLst>
          </p:cNvPr>
          <p:cNvSpPr>
            <a:spLocks noGrp="1"/>
          </p:cNvSpPr>
          <p:nvPr>
            <p:ph type="sldNum" sz="quarter" idx="2"/>
          </p:nvPr>
        </p:nvSpPr>
        <p:spPr/>
        <p:txBody>
          <a:bodyPr/>
          <a:lstStyle/>
          <a:p>
            <a:fld id="{86CB4B4D-7CA3-9044-876B-883B54F8677D}" type="slidenum">
              <a:rPr lang="en-CH" smtClean="0"/>
              <a:t>19</a:t>
            </a:fld>
            <a:endParaRPr lang="en-CH"/>
          </a:p>
        </p:txBody>
      </p:sp>
      <p:sp>
        <p:nvSpPr>
          <p:cNvPr id="9" name="TextBox 8">
            <a:extLst>
              <a:ext uri="{FF2B5EF4-FFF2-40B4-BE49-F238E27FC236}">
                <a16:creationId xmlns:a16="http://schemas.microsoft.com/office/drawing/2014/main" id="{9E633A3D-C976-097E-52E2-E214A6F624A6}"/>
              </a:ext>
            </a:extLst>
          </p:cNvPr>
          <p:cNvSpPr txBox="1"/>
          <p:nvPr/>
        </p:nvSpPr>
        <p:spPr>
          <a:xfrm>
            <a:off x="437476" y="1412776"/>
            <a:ext cx="2450414" cy="369332"/>
          </a:xfrm>
          <a:prstGeom prst="rect">
            <a:avLst/>
          </a:prstGeom>
          <a:noFill/>
        </p:spPr>
        <p:txBody>
          <a:bodyPr wrap="none" rtlCol="0">
            <a:spAutoFit/>
          </a:bodyPr>
          <a:lstStyle/>
          <a:p>
            <a:pPr marL="342900" indent="-342900">
              <a:buAutoNum type="arabicPeriod"/>
            </a:pPr>
            <a:r>
              <a:rPr lang="en-US" dirty="0"/>
              <a:t>AST Transformations</a:t>
            </a:r>
          </a:p>
        </p:txBody>
      </p:sp>
      <p:sp>
        <p:nvSpPr>
          <p:cNvPr id="7" name="TextBox 6">
            <a:extLst>
              <a:ext uri="{FF2B5EF4-FFF2-40B4-BE49-F238E27FC236}">
                <a16:creationId xmlns:a16="http://schemas.microsoft.com/office/drawing/2014/main" id="{BE32629F-23AB-E209-9E82-998A6F1330DB}"/>
              </a:ext>
            </a:extLst>
          </p:cNvPr>
          <p:cNvSpPr txBox="1"/>
          <p:nvPr/>
        </p:nvSpPr>
        <p:spPr>
          <a:xfrm>
            <a:off x="431800" y="1754169"/>
            <a:ext cx="6097772" cy="369332"/>
          </a:xfrm>
          <a:prstGeom prst="rect">
            <a:avLst/>
          </a:prstGeom>
          <a:noFill/>
        </p:spPr>
        <p:txBody>
          <a:bodyPr wrap="square">
            <a:spAutoFit/>
          </a:bodyPr>
          <a:lstStyle/>
          <a:p>
            <a:pPr marL="800100" lvl="1" indent="-342900">
              <a:buFont typeface="Arial" panose="020B0604020202020204" pitchFamily="34" charset="0"/>
              <a:buChar char="•"/>
            </a:pPr>
            <a:r>
              <a:rPr lang="en-US" dirty="0"/>
              <a:t>Make basic blocks explicit</a:t>
            </a:r>
          </a:p>
        </p:txBody>
      </p:sp>
      <p:sp>
        <p:nvSpPr>
          <p:cNvPr id="12" name="TextBox 11">
            <a:extLst>
              <a:ext uri="{FF2B5EF4-FFF2-40B4-BE49-F238E27FC236}">
                <a16:creationId xmlns:a16="http://schemas.microsoft.com/office/drawing/2014/main" id="{2A77E27B-9E53-E585-646F-97CC2713E1A8}"/>
              </a:ext>
            </a:extLst>
          </p:cNvPr>
          <p:cNvSpPr txBox="1"/>
          <p:nvPr/>
        </p:nvSpPr>
        <p:spPr>
          <a:xfrm>
            <a:off x="4223792" y="1424574"/>
            <a:ext cx="7308812" cy="2308324"/>
          </a:xfrm>
          <a:prstGeom prst="rect">
            <a:avLst/>
          </a:prstGeom>
          <a:noFill/>
        </p:spPr>
        <p:txBody>
          <a:bodyPr wrap="square">
            <a:spAutoFit/>
          </a:bodyPr>
          <a:lstStyle/>
          <a:p>
            <a:r>
              <a:rPr lang="de-DE" b="0" dirty="0">
                <a:solidFill>
                  <a:srgbClr val="000000"/>
                </a:solidFill>
                <a:effectLst/>
                <a:latin typeface="Consolas" panose="020B0609020204030204" pitchFamily="49" charset="0"/>
              </a:rPr>
              <a:t>   </a:t>
            </a:r>
            <a:r>
              <a:rPr lang="de-DE" b="0" dirty="0" err="1">
                <a:solidFill>
                  <a:srgbClr val="AF00DB"/>
                </a:solidFill>
                <a:effectLst/>
                <a:latin typeface="Consolas" panose="020B0609020204030204" pitchFamily="49" charset="0"/>
              </a:rPr>
              <a:t>for</a:t>
            </a:r>
            <a:r>
              <a:rPr lang="de-DE" b="0" dirty="0">
                <a:solidFill>
                  <a:srgbClr val="000000"/>
                </a:solidFill>
                <a:effectLst/>
                <a:latin typeface="Consolas" panose="020B0609020204030204" pitchFamily="49" charset="0"/>
              </a:rPr>
              <a:t> (</a:t>
            </a:r>
            <a:r>
              <a:rPr lang="de-DE" b="0" dirty="0" err="1">
                <a:solidFill>
                  <a:srgbClr val="0000FF"/>
                </a:solidFill>
                <a:effectLst/>
                <a:latin typeface="Consolas" panose="020B0609020204030204" pitchFamily="49" charset="0"/>
              </a:rPr>
              <a:t>int</a:t>
            </a:r>
            <a:r>
              <a:rPr lang="de-DE" b="0" dirty="0">
                <a:solidFill>
                  <a:srgbClr val="000000"/>
                </a:solidFill>
                <a:effectLst/>
                <a:latin typeface="Consolas" panose="020B0609020204030204" pitchFamily="49" charset="0"/>
              </a:rPr>
              <a:t> i = </a:t>
            </a:r>
            <a:r>
              <a:rPr lang="de-DE" b="0" dirty="0">
                <a:solidFill>
                  <a:srgbClr val="098658"/>
                </a:solidFill>
                <a:effectLst/>
                <a:latin typeface="Consolas" panose="020B0609020204030204" pitchFamily="49" charset="0"/>
              </a:rPr>
              <a:t>0</a:t>
            </a:r>
            <a:r>
              <a:rPr lang="de-DE" b="0" dirty="0">
                <a:solidFill>
                  <a:srgbClr val="000000"/>
                </a:solidFill>
                <a:effectLst/>
                <a:latin typeface="Consolas" panose="020B0609020204030204" pitchFamily="49" charset="0"/>
              </a:rPr>
              <a:t>; i &lt; N ; i++){</a:t>
            </a:r>
          </a:p>
          <a:p>
            <a:endParaRPr lang="de-DE" b="0" dirty="0">
              <a:solidFill>
                <a:srgbClr val="000000"/>
              </a:solidFill>
              <a:effectLst/>
              <a:latin typeface="Consolas" panose="020B0609020204030204" pitchFamily="49" charset="0"/>
            </a:endParaRPr>
          </a:p>
          <a:p>
            <a:r>
              <a:rPr lang="de-DE" b="0" dirty="0">
                <a:solidFill>
                  <a:srgbClr val="000000"/>
                </a:solidFill>
                <a:effectLst/>
                <a:latin typeface="Consolas" panose="020B0609020204030204" pitchFamily="49" charset="0"/>
              </a:rPr>
              <a:t>      </a:t>
            </a:r>
            <a:r>
              <a:rPr lang="de-DE" b="0" dirty="0" err="1">
                <a:solidFill>
                  <a:srgbClr val="AF00DB"/>
                </a:solidFill>
                <a:effectLst/>
                <a:latin typeface="Consolas" panose="020B0609020204030204" pitchFamily="49" charset="0"/>
              </a:rPr>
              <a:t>for</a:t>
            </a:r>
            <a:r>
              <a:rPr lang="de-DE" b="0" dirty="0">
                <a:solidFill>
                  <a:srgbClr val="000000"/>
                </a:solidFill>
                <a:effectLst/>
                <a:latin typeface="Consolas" panose="020B0609020204030204" pitchFamily="49" charset="0"/>
              </a:rPr>
              <a:t> (</a:t>
            </a:r>
            <a:r>
              <a:rPr lang="de-DE" b="0" dirty="0" err="1">
                <a:solidFill>
                  <a:srgbClr val="0000FF"/>
                </a:solidFill>
                <a:effectLst/>
                <a:latin typeface="Consolas" panose="020B0609020204030204" pitchFamily="49" charset="0"/>
              </a:rPr>
              <a:t>int</a:t>
            </a:r>
            <a:r>
              <a:rPr lang="de-DE" b="0" dirty="0">
                <a:solidFill>
                  <a:srgbClr val="000000"/>
                </a:solidFill>
                <a:effectLst/>
                <a:latin typeface="Consolas" panose="020B0609020204030204" pitchFamily="49" charset="0"/>
              </a:rPr>
              <a:t> j = </a:t>
            </a:r>
            <a:r>
              <a:rPr lang="de-DE" b="0" dirty="0" err="1">
                <a:solidFill>
                  <a:srgbClr val="001080"/>
                </a:solidFill>
                <a:effectLst/>
                <a:latin typeface="Consolas" panose="020B0609020204030204" pitchFamily="49" charset="0"/>
              </a:rPr>
              <a:t>row_ptr</a:t>
            </a:r>
            <a:r>
              <a:rPr lang="de-DE" b="0" dirty="0">
                <a:solidFill>
                  <a:srgbClr val="000000"/>
                </a:solidFill>
                <a:effectLst/>
                <a:latin typeface="Consolas" panose="020B0609020204030204" pitchFamily="49" charset="0"/>
              </a:rPr>
              <a:t>[i]; j &lt; </a:t>
            </a:r>
            <a:r>
              <a:rPr lang="de-DE" b="0" dirty="0" err="1">
                <a:solidFill>
                  <a:srgbClr val="001080"/>
                </a:solidFill>
                <a:effectLst/>
                <a:latin typeface="Consolas" panose="020B0609020204030204" pitchFamily="49" charset="0"/>
              </a:rPr>
              <a:t>row_ptr</a:t>
            </a:r>
            <a:r>
              <a:rPr lang="de-DE" b="0" dirty="0">
                <a:solidFill>
                  <a:srgbClr val="000000"/>
                </a:solidFill>
                <a:effectLst/>
                <a:latin typeface="Consolas" panose="020B0609020204030204" pitchFamily="49" charset="0"/>
              </a:rPr>
              <a:t>[i+</a:t>
            </a:r>
            <a:r>
              <a:rPr lang="de-DE" b="0" dirty="0">
                <a:solidFill>
                  <a:srgbClr val="098658"/>
                </a:solidFill>
                <a:effectLst/>
                <a:latin typeface="Consolas" panose="020B0609020204030204" pitchFamily="49" charset="0"/>
              </a:rPr>
              <a:t>1</a:t>
            </a:r>
            <a:r>
              <a:rPr lang="de-DE" b="0" dirty="0">
                <a:solidFill>
                  <a:srgbClr val="000000"/>
                </a:solidFill>
                <a:effectLst/>
                <a:latin typeface="Consolas" panose="020B0609020204030204" pitchFamily="49" charset="0"/>
              </a:rPr>
              <a:t>]; </a:t>
            </a:r>
            <a:r>
              <a:rPr lang="de-DE" b="0" dirty="0" err="1">
                <a:solidFill>
                  <a:srgbClr val="000000"/>
                </a:solidFill>
                <a:effectLst/>
                <a:latin typeface="Consolas" panose="020B0609020204030204" pitchFamily="49" charset="0"/>
              </a:rPr>
              <a:t>j++</a:t>
            </a:r>
            <a:r>
              <a:rPr lang="de-DE" dirty="0">
                <a:solidFill>
                  <a:srgbClr val="000000"/>
                </a:solidFill>
                <a:latin typeface="Consolas" panose="020B0609020204030204" pitchFamily="49" charset="0"/>
              </a:rPr>
              <a:t>)</a:t>
            </a:r>
            <a:r>
              <a:rPr lang="de-DE" b="0" dirty="0">
                <a:solidFill>
                  <a:srgbClr val="000000"/>
                </a:solidFill>
                <a:effectLst/>
                <a:latin typeface="Consolas" panose="020B0609020204030204" pitchFamily="49" charset="0"/>
              </a:rPr>
              <a:t>{</a:t>
            </a:r>
          </a:p>
          <a:p>
            <a:endParaRPr lang="de-DE" dirty="0">
              <a:solidFill>
                <a:srgbClr val="000000"/>
              </a:solidFill>
              <a:latin typeface="Consolas" panose="020B0609020204030204" pitchFamily="49" charset="0"/>
            </a:endParaRPr>
          </a:p>
          <a:p>
            <a:endParaRPr lang="de-DE" b="0" dirty="0">
              <a:solidFill>
                <a:srgbClr val="000000"/>
              </a:solidFill>
              <a:effectLst/>
              <a:latin typeface="Consolas" panose="020B0609020204030204" pitchFamily="49" charset="0"/>
            </a:endParaRPr>
          </a:p>
          <a:p>
            <a:r>
              <a:rPr lang="de-DE" b="0" dirty="0">
                <a:solidFill>
                  <a:srgbClr val="000000"/>
                </a:solidFill>
                <a:effectLst/>
                <a:latin typeface="Consolas" panose="020B0609020204030204" pitchFamily="49" charset="0"/>
              </a:rPr>
              <a:t>          </a:t>
            </a:r>
            <a:r>
              <a:rPr lang="de-DE" b="0" dirty="0">
                <a:solidFill>
                  <a:srgbClr val="001080"/>
                </a:solidFill>
                <a:effectLst/>
                <a:latin typeface="Consolas" panose="020B0609020204030204" pitchFamily="49" charset="0"/>
              </a:rPr>
              <a:t>y</a:t>
            </a:r>
            <a:r>
              <a:rPr lang="de-DE" b="0" dirty="0">
                <a:solidFill>
                  <a:srgbClr val="000000"/>
                </a:solidFill>
                <a:effectLst/>
                <a:latin typeface="Consolas" panose="020B0609020204030204" pitchFamily="49" charset="0"/>
              </a:rPr>
              <a:t>[i] +=  </a:t>
            </a:r>
            <a:r>
              <a:rPr lang="de-DE" b="0" dirty="0">
                <a:solidFill>
                  <a:srgbClr val="001080"/>
                </a:solidFill>
                <a:effectLst/>
                <a:latin typeface="Consolas" panose="020B0609020204030204" pitchFamily="49" charset="0"/>
              </a:rPr>
              <a:t>A</a:t>
            </a:r>
            <a:r>
              <a:rPr lang="de-DE" b="0" dirty="0">
                <a:solidFill>
                  <a:srgbClr val="000000"/>
                </a:solidFill>
                <a:effectLst/>
                <a:latin typeface="Consolas" panose="020B0609020204030204" pitchFamily="49" charset="0"/>
              </a:rPr>
              <a:t>[j] * </a:t>
            </a:r>
            <a:r>
              <a:rPr lang="de-DE" b="0" dirty="0">
                <a:solidFill>
                  <a:srgbClr val="001080"/>
                </a:solidFill>
                <a:effectLst/>
                <a:latin typeface="Consolas" panose="020B0609020204030204" pitchFamily="49" charset="0"/>
              </a:rPr>
              <a:t>x</a:t>
            </a:r>
            <a:r>
              <a:rPr lang="de-DE" b="0" dirty="0">
                <a:solidFill>
                  <a:srgbClr val="000000"/>
                </a:solidFill>
                <a:effectLst/>
                <a:latin typeface="Consolas" panose="020B0609020204030204" pitchFamily="49" charset="0"/>
              </a:rPr>
              <a:t>[</a:t>
            </a:r>
            <a:r>
              <a:rPr lang="de-DE" b="0" dirty="0" err="1">
                <a:solidFill>
                  <a:srgbClr val="000000"/>
                </a:solidFill>
                <a:effectLst/>
                <a:latin typeface="Consolas" panose="020B0609020204030204" pitchFamily="49" charset="0"/>
              </a:rPr>
              <a:t>c</a:t>
            </a:r>
            <a:r>
              <a:rPr lang="de-DE" b="0" dirty="0" err="1">
                <a:solidFill>
                  <a:srgbClr val="001080"/>
                </a:solidFill>
                <a:effectLst/>
                <a:latin typeface="Consolas" panose="020B0609020204030204" pitchFamily="49" charset="0"/>
              </a:rPr>
              <a:t>ol_idx</a:t>
            </a:r>
            <a:r>
              <a:rPr lang="de-DE" b="0" dirty="0">
                <a:solidFill>
                  <a:srgbClr val="000000"/>
                </a:solidFill>
                <a:effectLst/>
                <a:latin typeface="Consolas" panose="020B0609020204030204" pitchFamily="49" charset="0"/>
              </a:rPr>
              <a:t>[j]]; </a:t>
            </a:r>
          </a:p>
          <a:p>
            <a:r>
              <a:rPr lang="de-DE" dirty="0">
                <a:solidFill>
                  <a:srgbClr val="000000"/>
                </a:solidFill>
                <a:latin typeface="Consolas" panose="020B0609020204030204" pitchFamily="49" charset="0"/>
              </a:rPr>
              <a:t>      }</a:t>
            </a:r>
          </a:p>
          <a:p>
            <a:r>
              <a:rPr lang="de-DE" dirty="0">
                <a:solidFill>
                  <a:srgbClr val="000000"/>
                </a:solidFill>
                <a:latin typeface="Consolas" panose="020B0609020204030204" pitchFamily="49" charset="0"/>
              </a:rPr>
              <a:t>   }</a:t>
            </a:r>
            <a:endParaRPr lang="de-DE" b="0" dirty="0">
              <a:solidFill>
                <a:srgbClr val="000000"/>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4F3818B6-79D4-72F1-57FD-BEB0904C4564}"/>
              </a:ext>
            </a:extLst>
          </p:cNvPr>
          <p:cNvSpPr/>
          <p:nvPr/>
        </p:nvSpPr>
        <p:spPr>
          <a:xfrm>
            <a:off x="11228407" y="538538"/>
            <a:ext cx="792088" cy="52826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WP 1</a:t>
            </a:r>
            <a:endParaRPr lang="en-CH" dirty="0"/>
          </a:p>
        </p:txBody>
      </p:sp>
    </p:spTree>
    <p:extLst>
      <p:ext uri="{BB962C8B-B14F-4D97-AF65-F5344CB8AC3E}">
        <p14:creationId xmlns:p14="http://schemas.microsoft.com/office/powerpoint/2010/main" val="2289077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desc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1</a:t>
            </a:r>
          </a:p>
        </p:txBody>
      </p:sp>
      <p:sp>
        <p:nvSpPr>
          <p:cNvPr id="2" name="Title 1" descr=" 2"/>
          <p:cNvSpPr>
            <a:spLocks noGrp="1"/>
          </p:cNvSpPr>
          <p:nvPr>
            <p:ph type="title"/>
          </p:nvPr>
        </p:nvSpPr>
        <p:spPr/>
        <p:txBody>
          <a:bodyPr/>
          <a:lstStyle/>
          <a:p>
            <a:r>
              <a:rPr lang="en-US" dirty="0">
                <a:solidFill>
                  <a:srgbClr val="C00000"/>
                </a:solidFill>
              </a:rPr>
              <a:t>Performance Metaprogramming </a:t>
            </a:r>
            <a:r>
              <a:rPr lang="en-US" dirty="0"/>
              <a:t>for Performance Portability</a:t>
            </a:r>
          </a:p>
        </p:txBody>
      </p:sp>
      <p:sp>
        <p:nvSpPr>
          <p:cNvPr id="134" name="TextBox 133" descr=" 134">
            <a:extLst>
              <a:ext uri="{FF2B5EF4-FFF2-40B4-BE49-F238E27FC236}">
                <a16:creationId xmlns:a16="http://schemas.microsoft.com/office/drawing/2014/main" id="{8B73897A-F440-4680-99B9-3ECEAB5D90C4}"/>
              </a:ext>
            </a:extLst>
          </p:cNvPr>
          <p:cNvSpPr txBox="1"/>
          <p:nvPr/>
        </p:nvSpPr>
        <p:spPr>
          <a:xfrm>
            <a:off x="-60684" y="6661494"/>
            <a:ext cx="71785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Ben-Nun, de Fine Licht,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Ziogas</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TH: Stateful Dataflow Multigraphs: A Data-Centric Model for High-Performance Parallel Programs, SC19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283295"/>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BF045-E2C7-3ECB-F57D-612FDD5C52EC}"/>
              </a:ext>
            </a:extLst>
          </p:cNvPr>
          <p:cNvSpPr>
            <a:spLocks noGrp="1"/>
          </p:cNvSpPr>
          <p:nvPr>
            <p:ph type="title"/>
          </p:nvPr>
        </p:nvSpPr>
        <p:spPr/>
        <p:txBody>
          <a:bodyPr/>
          <a:lstStyle/>
          <a:p>
            <a:r>
              <a:rPr lang="en-US" dirty="0"/>
              <a:t>C to DaCe: </a:t>
            </a:r>
            <a:r>
              <a:rPr lang="en-US" dirty="0" err="1"/>
              <a:t>SpMV</a:t>
            </a:r>
            <a:endParaRPr lang="en-CH" dirty="0"/>
          </a:p>
        </p:txBody>
      </p:sp>
      <p:sp>
        <p:nvSpPr>
          <p:cNvPr id="4" name="Slide Number Placeholder 3">
            <a:extLst>
              <a:ext uri="{FF2B5EF4-FFF2-40B4-BE49-F238E27FC236}">
                <a16:creationId xmlns:a16="http://schemas.microsoft.com/office/drawing/2014/main" id="{8346EA18-3EC4-D2D9-AA64-21BA1F57B393}"/>
              </a:ext>
            </a:extLst>
          </p:cNvPr>
          <p:cNvSpPr>
            <a:spLocks noGrp="1"/>
          </p:cNvSpPr>
          <p:nvPr>
            <p:ph type="sldNum" sz="quarter" idx="2"/>
          </p:nvPr>
        </p:nvSpPr>
        <p:spPr/>
        <p:txBody>
          <a:bodyPr/>
          <a:lstStyle/>
          <a:p>
            <a:fld id="{86CB4B4D-7CA3-9044-876B-883B54F8677D}" type="slidenum">
              <a:rPr lang="en-CH" smtClean="0"/>
              <a:t>20</a:t>
            </a:fld>
            <a:endParaRPr lang="en-CH"/>
          </a:p>
        </p:txBody>
      </p:sp>
      <p:sp>
        <p:nvSpPr>
          <p:cNvPr id="9" name="TextBox 8">
            <a:extLst>
              <a:ext uri="{FF2B5EF4-FFF2-40B4-BE49-F238E27FC236}">
                <a16:creationId xmlns:a16="http://schemas.microsoft.com/office/drawing/2014/main" id="{9E633A3D-C976-097E-52E2-E214A6F624A6}"/>
              </a:ext>
            </a:extLst>
          </p:cNvPr>
          <p:cNvSpPr txBox="1"/>
          <p:nvPr/>
        </p:nvSpPr>
        <p:spPr>
          <a:xfrm>
            <a:off x="437476" y="1412776"/>
            <a:ext cx="2450414" cy="369332"/>
          </a:xfrm>
          <a:prstGeom prst="rect">
            <a:avLst/>
          </a:prstGeom>
          <a:noFill/>
        </p:spPr>
        <p:txBody>
          <a:bodyPr wrap="none" rtlCol="0">
            <a:spAutoFit/>
          </a:bodyPr>
          <a:lstStyle/>
          <a:p>
            <a:pPr marL="342900" indent="-342900">
              <a:buAutoNum type="arabicPeriod"/>
            </a:pPr>
            <a:r>
              <a:rPr lang="en-US" dirty="0"/>
              <a:t>AST Transformations</a:t>
            </a:r>
          </a:p>
        </p:txBody>
      </p:sp>
      <p:sp>
        <p:nvSpPr>
          <p:cNvPr id="7" name="TextBox 6">
            <a:extLst>
              <a:ext uri="{FF2B5EF4-FFF2-40B4-BE49-F238E27FC236}">
                <a16:creationId xmlns:a16="http://schemas.microsoft.com/office/drawing/2014/main" id="{BE32629F-23AB-E209-9E82-998A6F1330DB}"/>
              </a:ext>
            </a:extLst>
          </p:cNvPr>
          <p:cNvSpPr txBox="1"/>
          <p:nvPr/>
        </p:nvSpPr>
        <p:spPr>
          <a:xfrm>
            <a:off x="431800" y="1754169"/>
            <a:ext cx="6097772" cy="369332"/>
          </a:xfrm>
          <a:prstGeom prst="rect">
            <a:avLst/>
          </a:prstGeom>
          <a:noFill/>
        </p:spPr>
        <p:txBody>
          <a:bodyPr wrap="square">
            <a:spAutoFit/>
          </a:bodyPr>
          <a:lstStyle/>
          <a:p>
            <a:pPr marL="800100" lvl="1" indent="-342900">
              <a:buFont typeface="Arial" panose="020B0604020202020204" pitchFamily="34" charset="0"/>
              <a:buChar char="•"/>
            </a:pPr>
            <a:r>
              <a:rPr lang="en-US" dirty="0"/>
              <a:t>Make basic blocks explicit</a:t>
            </a:r>
          </a:p>
        </p:txBody>
      </p:sp>
      <p:sp>
        <p:nvSpPr>
          <p:cNvPr id="12" name="TextBox 11">
            <a:extLst>
              <a:ext uri="{FF2B5EF4-FFF2-40B4-BE49-F238E27FC236}">
                <a16:creationId xmlns:a16="http://schemas.microsoft.com/office/drawing/2014/main" id="{5055B289-88ED-5CBE-0F4D-F9E898CDB56A}"/>
              </a:ext>
            </a:extLst>
          </p:cNvPr>
          <p:cNvSpPr txBox="1"/>
          <p:nvPr/>
        </p:nvSpPr>
        <p:spPr>
          <a:xfrm>
            <a:off x="431800" y="2098840"/>
            <a:ext cx="3251932" cy="369332"/>
          </a:xfrm>
          <a:prstGeom prst="rect">
            <a:avLst/>
          </a:prstGeom>
          <a:noFill/>
        </p:spPr>
        <p:txBody>
          <a:bodyPr wrap="square">
            <a:spAutoFit/>
          </a:bodyPr>
          <a:lstStyle/>
          <a:p>
            <a:pPr marL="800100" lvl="1" indent="-342900">
              <a:buFont typeface="Arial" panose="020B0604020202020204" pitchFamily="34" charset="0"/>
              <a:buChar char="•"/>
            </a:pPr>
            <a:r>
              <a:rPr lang="en-US" dirty="0"/>
              <a:t>Extract array indices*</a:t>
            </a:r>
          </a:p>
        </p:txBody>
      </p:sp>
      <p:sp>
        <p:nvSpPr>
          <p:cNvPr id="18" name="TextBox 17">
            <a:extLst>
              <a:ext uri="{FF2B5EF4-FFF2-40B4-BE49-F238E27FC236}">
                <a16:creationId xmlns:a16="http://schemas.microsoft.com/office/drawing/2014/main" id="{47658285-0B14-30B5-2B86-9E168B75EBFC}"/>
              </a:ext>
            </a:extLst>
          </p:cNvPr>
          <p:cNvSpPr txBox="1"/>
          <p:nvPr/>
        </p:nvSpPr>
        <p:spPr>
          <a:xfrm>
            <a:off x="1910597" y="4037277"/>
            <a:ext cx="1764196" cy="400110"/>
          </a:xfrm>
          <a:prstGeom prst="rect">
            <a:avLst/>
          </a:prstGeom>
          <a:noFill/>
        </p:spPr>
        <p:txBody>
          <a:bodyPr wrap="square">
            <a:spAutoFit/>
          </a:bodyPr>
          <a:lstStyle/>
          <a:p>
            <a:r>
              <a:rPr lang="de-DE" sz="2000" b="0" dirty="0">
                <a:solidFill>
                  <a:srgbClr val="9CDCFE"/>
                </a:solidFill>
                <a:effectLst/>
                <a:latin typeface="Consolas" panose="020B0609020204030204" pitchFamily="49" charset="0"/>
              </a:rPr>
              <a:t>    </a:t>
            </a:r>
            <a:endParaRPr lang="en-CH" sz="2000" dirty="0">
              <a:solidFill>
                <a:schemeClr val="accent6">
                  <a:lumMod val="60000"/>
                  <a:lumOff val="40000"/>
                </a:schemeClr>
              </a:solidFill>
            </a:endParaRPr>
          </a:p>
        </p:txBody>
      </p:sp>
      <p:sp>
        <p:nvSpPr>
          <p:cNvPr id="19" name="TextBox 18">
            <a:extLst>
              <a:ext uri="{FF2B5EF4-FFF2-40B4-BE49-F238E27FC236}">
                <a16:creationId xmlns:a16="http://schemas.microsoft.com/office/drawing/2014/main" id="{E9313682-6EC7-E3FD-5C13-E9FB0AA8A1C2}"/>
              </a:ext>
            </a:extLst>
          </p:cNvPr>
          <p:cNvSpPr txBox="1"/>
          <p:nvPr/>
        </p:nvSpPr>
        <p:spPr>
          <a:xfrm>
            <a:off x="431800" y="2432768"/>
            <a:ext cx="3251932" cy="369332"/>
          </a:xfrm>
          <a:prstGeom prst="rect">
            <a:avLst/>
          </a:prstGeom>
          <a:noFill/>
        </p:spPr>
        <p:txBody>
          <a:bodyPr wrap="square">
            <a:spAutoFit/>
          </a:bodyPr>
          <a:lstStyle/>
          <a:p>
            <a:pPr marL="800100" lvl="1" indent="-342900">
              <a:buFont typeface="Arial" panose="020B0604020202020204" pitchFamily="34" charset="0"/>
              <a:buChar char="•"/>
            </a:pPr>
            <a:r>
              <a:rPr lang="en-US" dirty="0"/>
              <a:t>And many others…</a:t>
            </a:r>
          </a:p>
        </p:txBody>
      </p:sp>
      <p:sp>
        <p:nvSpPr>
          <p:cNvPr id="5" name="Rectangle: Rounded Corners 4">
            <a:extLst>
              <a:ext uri="{FF2B5EF4-FFF2-40B4-BE49-F238E27FC236}">
                <a16:creationId xmlns:a16="http://schemas.microsoft.com/office/drawing/2014/main" id="{EE0912F0-47A3-15FE-C539-2D769006A218}"/>
              </a:ext>
            </a:extLst>
          </p:cNvPr>
          <p:cNvSpPr/>
          <p:nvPr/>
        </p:nvSpPr>
        <p:spPr>
          <a:xfrm>
            <a:off x="2279576" y="4654690"/>
            <a:ext cx="7812868" cy="122413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AST Transformations </a:t>
            </a:r>
            <a:r>
              <a:rPr lang="en-US" sz="2000" i="1" dirty="0"/>
              <a:t>canonicalize </a:t>
            </a:r>
            <a:r>
              <a:rPr lang="en-US" sz="2000" dirty="0"/>
              <a:t>the program representation and allows the translation to SDFG to make simplifying assumptions.  </a:t>
            </a:r>
            <a:endParaRPr lang="en-CH" sz="2000" dirty="0"/>
          </a:p>
        </p:txBody>
      </p:sp>
      <p:sp>
        <p:nvSpPr>
          <p:cNvPr id="6" name="TextBox 5">
            <a:extLst>
              <a:ext uri="{FF2B5EF4-FFF2-40B4-BE49-F238E27FC236}">
                <a16:creationId xmlns:a16="http://schemas.microsoft.com/office/drawing/2014/main" id="{C32D681A-89E2-1CFD-DE57-D4CCD9DA89BC}"/>
              </a:ext>
            </a:extLst>
          </p:cNvPr>
          <p:cNvSpPr txBox="1"/>
          <p:nvPr/>
        </p:nvSpPr>
        <p:spPr>
          <a:xfrm>
            <a:off x="1514521" y="6281222"/>
            <a:ext cx="9162958" cy="369332"/>
          </a:xfrm>
          <a:prstGeom prst="rect">
            <a:avLst/>
          </a:prstGeom>
          <a:noFill/>
        </p:spPr>
        <p:txBody>
          <a:bodyPr wrap="none" rtlCol="0">
            <a:spAutoFit/>
          </a:bodyPr>
          <a:lstStyle/>
          <a:p>
            <a:r>
              <a:rPr lang="en-US" dirty="0"/>
              <a:t>*All array indices are extracted, including </a:t>
            </a:r>
            <a:r>
              <a:rPr lang="en-US" b="1" dirty="0" err="1"/>
              <a:t>i</a:t>
            </a:r>
            <a:r>
              <a:rPr lang="en-US" dirty="0"/>
              <a:t>, </a:t>
            </a:r>
            <a:r>
              <a:rPr lang="en-US" b="1" dirty="0"/>
              <a:t>i+1</a:t>
            </a:r>
            <a:r>
              <a:rPr lang="en-US" dirty="0"/>
              <a:t>, </a:t>
            </a:r>
            <a:r>
              <a:rPr lang="en-US" b="1" dirty="0"/>
              <a:t>j</a:t>
            </a:r>
            <a:r>
              <a:rPr lang="en-US" dirty="0"/>
              <a:t>. They are omitted here for simplicity and space</a:t>
            </a:r>
            <a:endParaRPr lang="en-CH" dirty="0"/>
          </a:p>
        </p:txBody>
      </p:sp>
      <p:sp>
        <p:nvSpPr>
          <p:cNvPr id="20" name="TextBox 19">
            <a:extLst>
              <a:ext uri="{FF2B5EF4-FFF2-40B4-BE49-F238E27FC236}">
                <a16:creationId xmlns:a16="http://schemas.microsoft.com/office/drawing/2014/main" id="{05B67FAB-CD95-9BE8-BF4F-28CDBB211076}"/>
              </a:ext>
            </a:extLst>
          </p:cNvPr>
          <p:cNvSpPr txBox="1"/>
          <p:nvPr/>
        </p:nvSpPr>
        <p:spPr>
          <a:xfrm>
            <a:off x="4223792" y="1424574"/>
            <a:ext cx="7308812" cy="2308324"/>
          </a:xfrm>
          <a:prstGeom prst="rect">
            <a:avLst/>
          </a:prstGeom>
          <a:noFill/>
        </p:spPr>
        <p:txBody>
          <a:bodyPr wrap="square">
            <a:spAutoFit/>
          </a:bodyPr>
          <a:lstStyle/>
          <a:p>
            <a:r>
              <a:rPr lang="de-DE" b="0" dirty="0">
                <a:solidFill>
                  <a:srgbClr val="000000"/>
                </a:solidFill>
                <a:effectLst/>
                <a:latin typeface="Consolas" panose="020B0609020204030204" pitchFamily="49" charset="0"/>
              </a:rPr>
              <a:t>   </a:t>
            </a:r>
            <a:r>
              <a:rPr lang="de-DE" b="0" dirty="0" err="1">
                <a:solidFill>
                  <a:srgbClr val="AF00DB"/>
                </a:solidFill>
                <a:effectLst/>
                <a:latin typeface="Consolas" panose="020B0609020204030204" pitchFamily="49" charset="0"/>
              </a:rPr>
              <a:t>for</a:t>
            </a:r>
            <a:r>
              <a:rPr lang="de-DE" b="0" dirty="0">
                <a:solidFill>
                  <a:srgbClr val="000000"/>
                </a:solidFill>
                <a:effectLst/>
                <a:latin typeface="Consolas" panose="020B0609020204030204" pitchFamily="49" charset="0"/>
              </a:rPr>
              <a:t> (</a:t>
            </a:r>
            <a:r>
              <a:rPr lang="de-DE" b="0" dirty="0" err="1">
                <a:solidFill>
                  <a:srgbClr val="0000FF"/>
                </a:solidFill>
                <a:effectLst/>
                <a:latin typeface="Consolas" panose="020B0609020204030204" pitchFamily="49" charset="0"/>
              </a:rPr>
              <a:t>int</a:t>
            </a:r>
            <a:r>
              <a:rPr lang="de-DE" b="0" dirty="0">
                <a:solidFill>
                  <a:srgbClr val="000000"/>
                </a:solidFill>
                <a:effectLst/>
                <a:latin typeface="Consolas" panose="020B0609020204030204" pitchFamily="49" charset="0"/>
              </a:rPr>
              <a:t> i = </a:t>
            </a:r>
            <a:r>
              <a:rPr lang="de-DE" b="0" dirty="0">
                <a:solidFill>
                  <a:srgbClr val="098658"/>
                </a:solidFill>
                <a:effectLst/>
                <a:latin typeface="Consolas" panose="020B0609020204030204" pitchFamily="49" charset="0"/>
              </a:rPr>
              <a:t>0</a:t>
            </a:r>
            <a:r>
              <a:rPr lang="de-DE" b="0" dirty="0">
                <a:solidFill>
                  <a:srgbClr val="000000"/>
                </a:solidFill>
                <a:effectLst/>
                <a:latin typeface="Consolas" panose="020B0609020204030204" pitchFamily="49" charset="0"/>
              </a:rPr>
              <a:t>; i &lt; N ; i++){</a:t>
            </a:r>
          </a:p>
          <a:p>
            <a:endParaRPr lang="de-DE" b="0" dirty="0">
              <a:solidFill>
                <a:srgbClr val="000000"/>
              </a:solidFill>
              <a:effectLst/>
              <a:latin typeface="Consolas" panose="020B0609020204030204" pitchFamily="49" charset="0"/>
            </a:endParaRPr>
          </a:p>
          <a:p>
            <a:r>
              <a:rPr lang="de-DE" b="0" dirty="0">
                <a:solidFill>
                  <a:srgbClr val="000000"/>
                </a:solidFill>
                <a:effectLst/>
                <a:latin typeface="Consolas" panose="020B0609020204030204" pitchFamily="49" charset="0"/>
              </a:rPr>
              <a:t>      </a:t>
            </a:r>
            <a:r>
              <a:rPr lang="de-DE" b="0" dirty="0" err="1">
                <a:solidFill>
                  <a:srgbClr val="AF00DB"/>
                </a:solidFill>
                <a:effectLst/>
                <a:latin typeface="Consolas" panose="020B0609020204030204" pitchFamily="49" charset="0"/>
              </a:rPr>
              <a:t>for</a:t>
            </a:r>
            <a:r>
              <a:rPr lang="de-DE" b="0" dirty="0">
                <a:solidFill>
                  <a:srgbClr val="000000"/>
                </a:solidFill>
                <a:effectLst/>
                <a:latin typeface="Consolas" panose="020B0609020204030204" pitchFamily="49" charset="0"/>
              </a:rPr>
              <a:t> (</a:t>
            </a:r>
            <a:r>
              <a:rPr lang="de-DE" b="0" dirty="0" err="1">
                <a:solidFill>
                  <a:srgbClr val="0000FF"/>
                </a:solidFill>
                <a:effectLst/>
                <a:latin typeface="Consolas" panose="020B0609020204030204" pitchFamily="49" charset="0"/>
              </a:rPr>
              <a:t>int</a:t>
            </a:r>
            <a:r>
              <a:rPr lang="de-DE" b="0" dirty="0">
                <a:solidFill>
                  <a:srgbClr val="000000"/>
                </a:solidFill>
                <a:effectLst/>
                <a:latin typeface="Consolas" panose="020B0609020204030204" pitchFamily="49" charset="0"/>
              </a:rPr>
              <a:t> j = </a:t>
            </a:r>
            <a:r>
              <a:rPr lang="de-DE" b="0" dirty="0" err="1">
                <a:solidFill>
                  <a:srgbClr val="001080"/>
                </a:solidFill>
                <a:effectLst/>
                <a:latin typeface="Consolas" panose="020B0609020204030204" pitchFamily="49" charset="0"/>
              </a:rPr>
              <a:t>row_ptr</a:t>
            </a:r>
            <a:r>
              <a:rPr lang="de-DE" b="0" dirty="0">
                <a:solidFill>
                  <a:srgbClr val="000000"/>
                </a:solidFill>
                <a:effectLst/>
                <a:latin typeface="Consolas" panose="020B0609020204030204" pitchFamily="49" charset="0"/>
              </a:rPr>
              <a:t>[i]; j &lt; </a:t>
            </a:r>
            <a:r>
              <a:rPr lang="de-DE" b="0" dirty="0" err="1">
                <a:solidFill>
                  <a:srgbClr val="001080"/>
                </a:solidFill>
                <a:effectLst/>
                <a:latin typeface="Consolas" panose="020B0609020204030204" pitchFamily="49" charset="0"/>
              </a:rPr>
              <a:t>row_ptr</a:t>
            </a:r>
            <a:r>
              <a:rPr lang="de-DE" b="0" dirty="0">
                <a:solidFill>
                  <a:srgbClr val="000000"/>
                </a:solidFill>
                <a:effectLst/>
                <a:latin typeface="Consolas" panose="020B0609020204030204" pitchFamily="49" charset="0"/>
              </a:rPr>
              <a:t>[i+</a:t>
            </a:r>
            <a:r>
              <a:rPr lang="de-DE" b="0" dirty="0">
                <a:solidFill>
                  <a:srgbClr val="098658"/>
                </a:solidFill>
                <a:effectLst/>
                <a:latin typeface="Consolas" panose="020B0609020204030204" pitchFamily="49" charset="0"/>
              </a:rPr>
              <a:t>1</a:t>
            </a:r>
            <a:r>
              <a:rPr lang="de-DE" b="0" dirty="0">
                <a:solidFill>
                  <a:srgbClr val="000000"/>
                </a:solidFill>
                <a:effectLst/>
                <a:latin typeface="Consolas" panose="020B0609020204030204" pitchFamily="49" charset="0"/>
              </a:rPr>
              <a:t>]; </a:t>
            </a:r>
            <a:r>
              <a:rPr lang="de-DE" b="0" dirty="0" err="1">
                <a:solidFill>
                  <a:srgbClr val="000000"/>
                </a:solidFill>
                <a:effectLst/>
                <a:latin typeface="Consolas" panose="020B0609020204030204" pitchFamily="49" charset="0"/>
              </a:rPr>
              <a:t>j++</a:t>
            </a:r>
            <a:r>
              <a:rPr lang="de-DE" dirty="0">
                <a:solidFill>
                  <a:srgbClr val="000000"/>
                </a:solidFill>
                <a:latin typeface="Consolas" panose="020B0609020204030204" pitchFamily="49" charset="0"/>
              </a:rPr>
              <a:t>)</a:t>
            </a:r>
            <a:r>
              <a:rPr lang="de-DE" b="0" dirty="0">
                <a:solidFill>
                  <a:srgbClr val="000000"/>
                </a:solidFill>
                <a:effectLst/>
                <a:latin typeface="Consolas" panose="020B0609020204030204" pitchFamily="49" charset="0"/>
              </a:rPr>
              <a:t>{</a:t>
            </a:r>
          </a:p>
          <a:p>
            <a:endParaRPr lang="de-DE" dirty="0">
              <a:solidFill>
                <a:srgbClr val="000000"/>
              </a:solidFill>
              <a:latin typeface="Consolas" panose="020B0609020204030204" pitchFamily="49" charset="0"/>
            </a:endParaRPr>
          </a:p>
          <a:p>
            <a:r>
              <a:rPr lang="de-DE" b="0" dirty="0">
                <a:solidFill>
                  <a:srgbClr val="000000"/>
                </a:solidFill>
                <a:effectLst/>
                <a:latin typeface="Consolas" panose="020B0609020204030204" pitchFamily="49" charset="0"/>
              </a:rPr>
              <a:t>	   </a:t>
            </a:r>
            <a:r>
              <a:rPr lang="fr-FR" b="0" dirty="0" err="1">
                <a:solidFill>
                  <a:srgbClr val="0000FF"/>
                </a:solidFill>
                <a:effectLst/>
                <a:latin typeface="Consolas" panose="020B0609020204030204" pitchFamily="49" charset="0"/>
              </a:rPr>
              <a:t>int</a:t>
            </a:r>
            <a:r>
              <a:rPr lang="fr-FR" b="0" dirty="0">
                <a:solidFill>
                  <a:srgbClr val="000000"/>
                </a:solidFill>
                <a:effectLst/>
                <a:latin typeface="Consolas" panose="020B0609020204030204" pitchFamily="49" charset="0"/>
              </a:rPr>
              <a:t> </a:t>
            </a:r>
            <a:r>
              <a:rPr lang="fr-FR" b="0" dirty="0" err="1">
                <a:solidFill>
                  <a:schemeClr val="accent6">
                    <a:lumMod val="60000"/>
                    <a:lumOff val="40000"/>
                  </a:schemeClr>
                </a:solidFill>
                <a:effectLst/>
                <a:latin typeface="Consolas" panose="020B0609020204030204" pitchFamily="49" charset="0"/>
              </a:rPr>
              <a:t>idx</a:t>
            </a:r>
            <a:r>
              <a:rPr lang="fr-FR" b="0" dirty="0">
                <a:solidFill>
                  <a:srgbClr val="000000"/>
                </a:solidFill>
                <a:effectLst/>
                <a:latin typeface="Consolas" panose="020B0609020204030204" pitchFamily="49" charset="0"/>
              </a:rPr>
              <a:t> =  </a:t>
            </a:r>
            <a:r>
              <a:rPr lang="fr-FR" b="0" dirty="0" err="1">
                <a:solidFill>
                  <a:srgbClr val="001080"/>
                </a:solidFill>
                <a:effectLst/>
                <a:latin typeface="Consolas" panose="020B0609020204030204" pitchFamily="49" charset="0"/>
              </a:rPr>
              <a:t>col_idx</a:t>
            </a:r>
            <a:r>
              <a:rPr lang="fr-FR" b="0" dirty="0">
                <a:solidFill>
                  <a:srgbClr val="000000"/>
                </a:solidFill>
                <a:effectLst/>
                <a:latin typeface="Consolas" panose="020B0609020204030204" pitchFamily="49" charset="0"/>
              </a:rPr>
              <a:t>[j]; </a:t>
            </a:r>
          </a:p>
          <a:p>
            <a:r>
              <a:rPr lang="de-DE" b="0" dirty="0">
                <a:solidFill>
                  <a:srgbClr val="000000"/>
                </a:solidFill>
                <a:effectLst/>
                <a:latin typeface="Consolas" panose="020B0609020204030204" pitchFamily="49" charset="0"/>
              </a:rPr>
              <a:t>          </a:t>
            </a:r>
            <a:r>
              <a:rPr lang="de-DE" b="0" dirty="0">
                <a:solidFill>
                  <a:srgbClr val="001080"/>
                </a:solidFill>
                <a:effectLst/>
                <a:latin typeface="Consolas" panose="020B0609020204030204" pitchFamily="49" charset="0"/>
              </a:rPr>
              <a:t>y</a:t>
            </a:r>
            <a:r>
              <a:rPr lang="de-DE" b="0" dirty="0">
                <a:solidFill>
                  <a:srgbClr val="000000"/>
                </a:solidFill>
                <a:effectLst/>
                <a:latin typeface="Consolas" panose="020B0609020204030204" pitchFamily="49" charset="0"/>
              </a:rPr>
              <a:t>[i] +=  </a:t>
            </a:r>
            <a:r>
              <a:rPr lang="de-DE" b="0" dirty="0">
                <a:solidFill>
                  <a:srgbClr val="001080"/>
                </a:solidFill>
                <a:effectLst/>
                <a:latin typeface="Consolas" panose="020B0609020204030204" pitchFamily="49" charset="0"/>
              </a:rPr>
              <a:t>A</a:t>
            </a:r>
            <a:r>
              <a:rPr lang="de-DE" b="0" dirty="0">
                <a:solidFill>
                  <a:srgbClr val="000000"/>
                </a:solidFill>
                <a:effectLst/>
                <a:latin typeface="Consolas" panose="020B0609020204030204" pitchFamily="49" charset="0"/>
              </a:rPr>
              <a:t>[j] * </a:t>
            </a:r>
            <a:r>
              <a:rPr lang="de-DE" b="0" dirty="0">
                <a:solidFill>
                  <a:srgbClr val="001080"/>
                </a:solidFill>
                <a:effectLst/>
                <a:latin typeface="Consolas" panose="020B0609020204030204" pitchFamily="49" charset="0"/>
              </a:rPr>
              <a:t>x</a:t>
            </a:r>
            <a:r>
              <a:rPr lang="de-DE" b="0" dirty="0">
                <a:solidFill>
                  <a:srgbClr val="000000"/>
                </a:solidFill>
                <a:effectLst/>
                <a:latin typeface="Consolas" panose="020B0609020204030204" pitchFamily="49" charset="0"/>
              </a:rPr>
              <a:t>[</a:t>
            </a:r>
            <a:r>
              <a:rPr lang="fr-FR" b="0" dirty="0" err="1">
                <a:solidFill>
                  <a:schemeClr val="accent6">
                    <a:lumMod val="60000"/>
                    <a:lumOff val="40000"/>
                  </a:schemeClr>
                </a:solidFill>
                <a:effectLst/>
                <a:latin typeface="Consolas" panose="020B0609020204030204" pitchFamily="49" charset="0"/>
              </a:rPr>
              <a:t>idx</a:t>
            </a:r>
            <a:r>
              <a:rPr lang="de-DE" b="0" dirty="0">
                <a:solidFill>
                  <a:srgbClr val="000000"/>
                </a:solidFill>
                <a:effectLst/>
                <a:latin typeface="Consolas" panose="020B0609020204030204" pitchFamily="49" charset="0"/>
              </a:rPr>
              <a:t>]; </a:t>
            </a:r>
          </a:p>
          <a:p>
            <a:r>
              <a:rPr lang="de-DE" dirty="0">
                <a:solidFill>
                  <a:srgbClr val="000000"/>
                </a:solidFill>
                <a:latin typeface="Consolas" panose="020B0609020204030204" pitchFamily="49" charset="0"/>
              </a:rPr>
              <a:t>      }</a:t>
            </a:r>
          </a:p>
          <a:p>
            <a:r>
              <a:rPr lang="de-DE" dirty="0">
                <a:solidFill>
                  <a:srgbClr val="000000"/>
                </a:solidFill>
                <a:latin typeface="Consolas" panose="020B0609020204030204" pitchFamily="49" charset="0"/>
              </a:rPr>
              <a:t>   }</a:t>
            </a:r>
            <a:endParaRPr lang="de-DE" b="0" dirty="0">
              <a:solidFill>
                <a:srgbClr val="000000"/>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0027E7DD-4869-611E-2A9A-DD001E06B531}"/>
              </a:ext>
            </a:extLst>
          </p:cNvPr>
          <p:cNvSpPr/>
          <p:nvPr/>
        </p:nvSpPr>
        <p:spPr>
          <a:xfrm>
            <a:off x="11228407" y="538538"/>
            <a:ext cx="792088" cy="52826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WP 1</a:t>
            </a:r>
            <a:endParaRPr lang="en-CH" dirty="0"/>
          </a:p>
        </p:txBody>
      </p:sp>
    </p:spTree>
    <p:extLst>
      <p:ext uri="{BB962C8B-B14F-4D97-AF65-F5344CB8AC3E}">
        <p14:creationId xmlns:p14="http://schemas.microsoft.com/office/powerpoint/2010/main" val="155473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BF045-E2C7-3ECB-F57D-612FDD5C52EC}"/>
              </a:ext>
            </a:extLst>
          </p:cNvPr>
          <p:cNvSpPr>
            <a:spLocks noGrp="1"/>
          </p:cNvSpPr>
          <p:nvPr>
            <p:ph type="title"/>
          </p:nvPr>
        </p:nvSpPr>
        <p:spPr/>
        <p:txBody>
          <a:bodyPr/>
          <a:lstStyle/>
          <a:p>
            <a:r>
              <a:rPr lang="en-US" dirty="0"/>
              <a:t>C to DaCe: </a:t>
            </a:r>
            <a:r>
              <a:rPr lang="en-US" dirty="0" err="1"/>
              <a:t>SpMV</a:t>
            </a:r>
            <a:endParaRPr lang="en-CH" dirty="0"/>
          </a:p>
        </p:txBody>
      </p:sp>
      <p:sp>
        <p:nvSpPr>
          <p:cNvPr id="4" name="Slide Number Placeholder 3">
            <a:extLst>
              <a:ext uri="{FF2B5EF4-FFF2-40B4-BE49-F238E27FC236}">
                <a16:creationId xmlns:a16="http://schemas.microsoft.com/office/drawing/2014/main" id="{8346EA18-3EC4-D2D9-AA64-21BA1F57B393}"/>
              </a:ext>
            </a:extLst>
          </p:cNvPr>
          <p:cNvSpPr>
            <a:spLocks noGrp="1"/>
          </p:cNvSpPr>
          <p:nvPr>
            <p:ph type="sldNum" sz="quarter" idx="2"/>
          </p:nvPr>
        </p:nvSpPr>
        <p:spPr/>
        <p:txBody>
          <a:bodyPr/>
          <a:lstStyle/>
          <a:p>
            <a:fld id="{86CB4B4D-7CA3-9044-876B-883B54F8677D}" type="slidenum">
              <a:rPr lang="en-CH" smtClean="0"/>
              <a:t>21</a:t>
            </a:fld>
            <a:endParaRPr lang="en-CH"/>
          </a:p>
        </p:txBody>
      </p:sp>
      <p:sp>
        <p:nvSpPr>
          <p:cNvPr id="9" name="TextBox 8">
            <a:extLst>
              <a:ext uri="{FF2B5EF4-FFF2-40B4-BE49-F238E27FC236}">
                <a16:creationId xmlns:a16="http://schemas.microsoft.com/office/drawing/2014/main" id="{9E633A3D-C976-097E-52E2-E214A6F624A6}"/>
              </a:ext>
            </a:extLst>
          </p:cNvPr>
          <p:cNvSpPr txBox="1"/>
          <p:nvPr/>
        </p:nvSpPr>
        <p:spPr>
          <a:xfrm>
            <a:off x="437476" y="1412776"/>
            <a:ext cx="2450414" cy="369332"/>
          </a:xfrm>
          <a:prstGeom prst="rect">
            <a:avLst/>
          </a:prstGeom>
          <a:noFill/>
        </p:spPr>
        <p:txBody>
          <a:bodyPr wrap="none" rtlCol="0">
            <a:spAutoFit/>
          </a:bodyPr>
          <a:lstStyle/>
          <a:p>
            <a:pPr marL="342900" indent="-342900">
              <a:buAutoNum type="arabicPeriod"/>
            </a:pPr>
            <a:r>
              <a:rPr lang="en-US" dirty="0"/>
              <a:t>AST Transformations</a:t>
            </a:r>
          </a:p>
        </p:txBody>
      </p:sp>
      <p:sp>
        <p:nvSpPr>
          <p:cNvPr id="7" name="TextBox 6">
            <a:extLst>
              <a:ext uri="{FF2B5EF4-FFF2-40B4-BE49-F238E27FC236}">
                <a16:creationId xmlns:a16="http://schemas.microsoft.com/office/drawing/2014/main" id="{BE32629F-23AB-E209-9E82-998A6F1330DB}"/>
              </a:ext>
            </a:extLst>
          </p:cNvPr>
          <p:cNvSpPr txBox="1"/>
          <p:nvPr/>
        </p:nvSpPr>
        <p:spPr>
          <a:xfrm>
            <a:off x="431800" y="1754169"/>
            <a:ext cx="6097772" cy="369332"/>
          </a:xfrm>
          <a:prstGeom prst="rect">
            <a:avLst/>
          </a:prstGeom>
          <a:noFill/>
        </p:spPr>
        <p:txBody>
          <a:bodyPr wrap="square">
            <a:spAutoFit/>
          </a:bodyPr>
          <a:lstStyle/>
          <a:p>
            <a:pPr marL="800100" lvl="1" indent="-342900">
              <a:buFont typeface="Arial" panose="020B0604020202020204" pitchFamily="34" charset="0"/>
              <a:buChar char="•"/>
            </a:pPr>
            <a:r>
              <a:rPr lang="en-US" dirty="0"/>
              <a:t>Make basic blocks explicit</a:t>
            </a:r>
          </a:p>
        </p:txBody>
      </p:sp>
      <p:sp>
        <p:nvSpPr>
          <p:cNvPr id="12" name="TextBox 11">
            <a:extLst>
              <a:ext uri="{FF2B5EF4-FFF2-40B4-BE49-F238E27FC236}">
                <a16:creationId xmlns:a16="http://schemas.microsoft.com/office/drawing/2014/main" id="{5055B289-88ED-5CBE-0F4D-F9E898CDB56A}"/>
              </a:ext>
            </a:extLst>
          </p:cNvPr>
          <p:cNvSpPr txBox="1"/>
          <p:nvPr/>
        </p:nvSpPr>
        <p:spPr>
          <a:xfrm>
            <a:off x="431800" y="2098840"/>
            <a:ext cx="3251932" cy="369332"/>
          </a:xfrm>
          <a:prstGeom prst="rect">
            <a:avLst/>
          </a:prstGeom>
          <a:noFill/>
        </p:spPr>
        <p:txBody>
          <a:bodyPr wrap="square">
            <a:spAutoFit/>
          </a:bodyPr>
          <a:lstStyle/>
          <a:p>
            <a:pPr marL="800100" lvl="1" indent="-342900">
              <a:buFont typeface="Arial" panose="020B0604020202020204" pitchFamily="34" charset="0"/>
              <a:buChar char="•"/>
            </a:pPr>
            <a:r>
              <a:rPr lang="en-US" dirty="0"/>
              <a:t>Extract array indices*</a:t>
            </a:r>
          </a:p>
        </p:txBody>
      </p:sp>
      <p:sp>
        <p:nvSpPr>
          <p:cNvPr id="18" name="TextBox 17">
            <a:extLst>
              <a:ext uri="{FF2B5EF4-FFF2-40B4-BE49-F238E27FC236}">
                <a16:creationId xmlns:a16="http://schemas.microsoft.com/office/drawing/2014/main" id="{47658285-0B14-30B5-2B86-9E168B75EBFC}"/>
              </a:ext>
            </a:extLst>
          </p:cNvPr>
          <p:cNvSpPr txBox="1"/>
          <p:nvPr/>
        </p:nvSpPr>
        <p:spPr>
          <a:xfrm>
            <a:off x="1910597" y="4037277"/>
            <a:ext cx="1764196" cy="400110"/>
          </a:xfrm>
          <a:prstGeom prst="rect">
            <a:avLst/>
          </a:prstGeom>
          <a:noFill/>
        </p:spPr>
        <p:txBody>
          <a:bodyPr wrap="square">
            <a:spAutoFit/>
          </a:bodyPr>
          <a:lstStyle/>
          <a:p>
            <a:r>
              <a:rPr lang="de-DE" sz="2000" b="0" dirty="0">
                <a:solidFill>
                  <a:srgbClr val="9CDCFE"/>
                </a:solidFill>
                <a:effectLst/>
                <a:latin typeface="Consolas" panose="020B0609020204030204" pitchFamily="49" charset="0"/>
              </a:rPr>
              <a:t>    </a:t>
            </a:r>
            <a:endParaRPr lang="en-CH" sz="2000" dirty="0">
              <a:solidFill>
                <a:schemeClr val="accent6">
                  <a:lumMod val="60000"/>
                  <a:lumOff val="40000"/>
                </a:schemeClr>
              </a:solidFill>
            </a:endParaRPr>
          </a:p>
        </p:txBody>
      </p:sp>
      <p:sp>
        <p:nvSpPr>
          <p:cNvPr id="19" name="TextBox 18">
            <a:extLst>
              <a:ext uri="{FF2B5EF4-FFF2-40B4-BE49-F238E27FC236}">
                <a16:creationId xmlns:a16="http://schemas.microsoft.com/office/drawing/2014/main" id="{E9313682-6EC7-E3FD-5C13-E9FB0AA8A1C2}"/>
              </a:ext>
            </a:extLst>
          </p:cNvPr>
          <p:cNvSpPr txBox="1"/>
          <p:nvPr/>
        </p:nvSpPr>
        <p:spPr>
          <a:xfrm>
            <a:off x="431800" y="2432768"/>
            <a:ext cx="3251932" cy="369332"/>
          </a:xfrm>
          <a:prstGeom prst="rect">
            <a:avLst/>
          </a:prstGeom>
          <a:noFill/>
        </p:spPr>
        <p:txBody>
          <a:bodyPr wrap="square">
            <a:spAutoFit/>
          </a:bodyPr>
          <a:lstStyle/>
          <a:p>
            <a:pPr marL="800100" lvl="1" indent="-342900">
              <a:buFont typeface="Arial" panose="020B0604020202020204" pitchFamily="34" charset="0"/>
              <a:buChar char="•"/>
            </a:pPr>
            <a:r>
              <a:rPr lang="en-US" dirty="0"/>
              <a:t>And many others…</a:t>
            </a:r>
          </a:p>
        </p:txBody>
      </p:sp>
      <p:sp>
        <p:nvSpPr>
          <p:cNvPr id="5" name="Rectangle: Rounded Corners 4">
            <a:extLst>
              <a:ext uri="{FF2B5EF4-FFF2-40B4-BE49-F238E27FC236}">
                <a16:creationId xmlns:a16="http://schemas.microsoft.com/office/drawing/2014/main" id="{EE0912F0-47A3-15FE-C539-2D769006A218}"/>
              </a:ext>
            </a:extLst>
          </p:cNvPr>
          <p:cNvSpPr/>
          <p:nvPr/>
        </p:nvSpPr>
        <p:spPr>
          <a:xfrm>
            <a:off x="2279576" y="4654690"/>
            <a:ext cx="7812868" cy="122413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AST Transformations </a:t>
            </a:r>
            <a:r>
              <a:rPr lang="en-US" sz="2000" i="1" dirty="0"/>
              <a:t>canonicalize </a:t>
            </a:r>
            <a:r>
              <a:rPr lang="en-US" sz="2000" dirty="0"/>
              <a:t>the program representation and allows the translation to SDFG to make simplifying assumptions.  </a:t>
            </a:r>
            <a:endParaRPr lang="en-CH" sz="2000" dirty="0"/>
          </a:p>
        </p:txBody>
      </p:sp>
      <p:sp>
        <p:nvSpPr>
          <p:cNvPr id="6" name="TextBox 5">
            <a:extLst>
              <a:ext uri="{FF2B5EF4-FFF2-40B4-BE49-F238E27FC236}">
                <a16:creationId xmlns:a16="http://schemas.microsoft.com/office/drawing/2014/main" id="{C32D681A-89E2-1CFD-DE57-D4CCD9DA89BC}"/>
              </a:ext>
            </a:extLst>
          </p:cNvPr>
          <p:cNvSpPr txBox="1"/>
          <p:nvPr/>
        </p:nvSpPr>
        <p:spPr>
          <a:xfrm>
            <a:off x="1514521" y="6281222"/>
            <a:ext cx="9162958" cy="369332"/>
          </a:xfrm>
          <a:prstGeom prst="rect">
            <a:avLst/>
          </a:prstGeom>
          <a:noFill/>
        </p:spPr>
        <p:txBody>
          <a:bodyPr wrap="none" rtlCol="0">
            <a:spAutoFit/>
          </a:bodyPr>
          <a:lstStyle/>
          <a:p>
            <a:r>
              <a:rPr lang="en-US" dirty="0"/>
              <a:t>*All array indices are extracted, including </a:t>
            </a:r>
            <a:r>
              <a:rPr lang="en-US" b="1" dirty="0" err="1"/>
              <a:t>i</a:t>
            </a:r>
            <a:r>
              <a:rPr lang="en-US" dirty="0"/>
              <a:t>, </a:t>
            </a:r>
            <a:r>
              <a:rPr lang="en-US" b="1" dirty="0"/>
              <a:t>i+1</a:t>
            </a:r>
            <a:r>
              <a:rPr lang="en-US" dirty="0"/>
              <a:t>, </a:t>
            </a:r>
            <a:r>
              <a:rPr lang="en-US" b="1" dirty="0"/>
              <a:t>j</a:t>
            </a:r>
            <a:r>
              <a:rPr lang="en-US" dirty="0"/>
              <a:t>. They are omitted here for simplicity and space</a:t>
            </a:r>
            <a:endParaRPr lang="en-CH" dirty="0"/>
          </a:p>
        </p:txBody>
      </p:sp>
      <p:sp>
        <p:nvSpPr>
          <p:cNvPr id="20" name="TextBox 19">
            <a:extLst>
              <a:ext uri="{FF2B5EF4-FFF2-40B4-BE49-F238E27FC236}">
                <a16:creationId xmlns:a16="http://schemas.microsoft.com/office/drawing/2014/main" id="{05B67FAB-CD95-9BE8-BF4F-28CDBB211076}"/>
              </a:ext>
            </a:extLst>
          </p:cNvPr>
          <p:cNvSpPr txBox="1"/>
          <p:nvPr/>
        </p:nvSpPr>
        <p:spPr>
          <a:xfrm>
            <a:off x="4223792" y="1424574"/>
            <a:ext cx="7308812" cy="2308324"/>
          </a:xfrm>
          <a:prstGeom prst="rect">
            <a:avLst/>
          </a:prstGeom>
          <a:noFill/>
        </p:spPr>
        <p:txBody>
          <a:bodyPr wrap="square">
            <a:spAutoFit/>
          </a:bodyPr>
          <a:lstStyle/>
          <a:p>
            <a:r>
              <a:rPr lang="de-DE" b="0" dirty="0">
                <a:solidFill>
                  <a:srgbClr val="000000"/>
                </a:solidFill>
                <a:effectLst/>
                <a:latin typeface="Consolas" panose="020B0609020204030204" pitchFamily="49" charset="0"/>
              </a:rPr>
              <a:t>   </a:t>
            </a:r>
            <a:r>
              <a:rPr lang="de-DE" b="0" dirty="0" err="1">
                <a:solidFill>
                  <a:srgbClr val="AF00DB"/>
                </a:solidFill>
                <a:effectLst/>
                <a:latin typeface="Consolas" panose="020B0609020204030204" pitchFamily="49" charset="0"/>
              </a:rPr>
              <a:t>for</a:t>
            </a:r>
            <a:r>
              <a:rPr lang="de-DE" b="0" dirty="0">
                <a:solidFill>
                  <a:srgbClr val="000000"/>
                </a:solidFill>
                <a:effectLst/>
                <a:latin typeface="Consolas" panose="020B0609020204030204" pitchFamily="49" charset="0"/>
              </a:rPr>
              <a:t> (</a:t>
            </a:r>
            <a:r>
              <a:rPr lang="de-DE" b="0" dirty="0" err="1">
                <a:solidFill>
                  <a:srgbClr val="0000FF"/>
                </a:solidFill>
                <a:effectLst/>
                <a:latin typeface="Consolas" panose="020B0609020204030204" pitchFamily="49" charset="0"/>
              </a:rPr>
              <a:t>int</a:t>
            </a:r>
            <a:r>
              <a:rPr lang="de-DE" b="0" dirty="0">
                <a:solidFill>
                  <a:srgbClr val="000000"/>
                </a:solidFill>
                <a:effectLst/>
                <a:latin typeface="Consolas" panose="020B0609020204030204" pitchFamily="49" charset="0"/>
              </a:rPr>
              <a:t> i = </a:t>
            </a:r>
            <a:r>
              <a:rPr lang="de-DE" b="0" dirty="0">
                <a:solidFill>
                  <a:srgbClr val="098658"/>
                </a:solidFill>
                <a:effectLst/>
                <a:latin typeface="Consolas" panose="020B0609020204030204" pitchFamily="49" charset="0"/>
              </a:rPr>
              <a:t>0</a:t>
            </a:r>
            <a:r>
              <a:rPr lang="de-DE" b="0" dirty="0">
                <a:solidFill>
                  <a:srgbClr val="000000"/>
                </a:solidFill>
                <a:effectLst/>
                <a:latin typeface="Consolas" panose="020B0609020204030204" pitchFamily="49" charset="0"/>
              </a:rPr>
              <a:t>; i &lt; N ; i++){</a:t>
            </a:r>
          </a:p>
          <a:p>
            <a:endParaRPr lang="de-DE" b="0" dirty="0">
              <a:solidFill>
                <a:srgbClr val="000000"/>
              </a:solidFill>
              <a:effectLst/>
              <a:latin typeface="Consolas" panose="020B0609020204030204" pitchFamily="49" charset="0"/>
            </a:endParaRPr>
          </a:p>
          <a:p>
            <a:r>
              <a:rPr lang="de-DE" b="0" dirty="0">
                <a:solidFill>
                  <a:srgbClr val="000000"/>
                </a:solidFill>
                <a:effectLst/>
                <a:latin typeface="Consolas" panose="020B0609020204030204" pitchFamily="49" charset="0"/>
              </a:rPr>
              <a:t>      </a:t>
            </a:r>
            <a:r>
              <a:rPr lang="de-DE" b="0" dirty="0" err="1">
                <a:solidFill>
                  <a:srgbClr val="AF00DB"/>
                </a:solidFill>
                <a:effectLst/>
                <a:latin typeface="Consolas" panose="020B0609020204030204" pitchFamily="49" charset="0"/>
              </a:rPr>
              <a:t>for</a:t>
            </a:r>
            <a:r>
              <a:rPr lang="de-DE" b="0" dirty="0">
                <a:solidFill>
                  <a:srgbClr val="000000"/>
                </a:solidFill>
                <a:effectLst/>
                <a:latin typeface="Consolas" panose="020B0609020204030204" pitchFamily="49" charset="0"/>
              </a:rPr>
              <a:t> (</a:t>
            </a:r>
            <a:r>
              <a:rPr lang="de-DE" b="0" dirty="0" err="1">
                <a:solidFill>
                  <a:srgbClr val="0000FF"/>
                </a:solidFill>
                <a:effectLst/>
                <a:latin typeface="Consolas" panose="020B0609020204030204" pitchFamily="49" charset="0"/>
              </a:rPr>
              <a:t>int</a:t>
            </a:r>
            <a:r>
              <a:rPr lang="de-DE" b="0" dirty="0">
                <a:solidFill>
                  <a:srgbClr val="000000"/>
                </a:solidFill>
                <a:effectLst/>
                <a:latin typeface="Consolas" panose="020B0609020204030204" pitchFamily="49" charset="0"/>
              </a:rPr>
              <a:t> j = </a:t>
            </a:r>
            <a:r>
              <a:rPr lang="de-DE" b="0" dirty="0" err="1">
                <a:solidFill>
                  <a:srgbClr val="001080"/>
                </a:solidFill>
                <a:effectLst/>
                <a:latin typeface="Consolas" panose="020B0609020204030204" pitchFamily="49" charset="0"/>
              </a:rPr>
              <a:t>row_ptr</a:t>
            </a:r>
            <a:r>
              <a:rPr lang="de-DE" b="0" dirty="0">
                <a:solidFill>
                  <a:srgbClr val="000000"/>
                </a:solidFill>
                <a:effectLst/>
                <a:latin typeface="Consolas" panose="020B0609020204030204" pitchFamily="49" charset="0"/>
              </a:rPr>
              <a:t>[i]; j &lt; </a:t>
            </a:r>
            <a:r>
              <a:rPr lang="de-DE" b="0" dirty="0" err="1">
                <a:solidFill>
                  <a:srgbClr val="001080"/>
                </a:solidFill>
                <a:effectLst/>
                <a:latin typeface="Consolas" panose="020B0609020204030204" pitchFamily="49" charset="0"/>
              </a:rPr>
              <a:t>row_ptr</a:t>
            </a:r>
            <a:r>
              <a:rPr lang="de-DE" b="0" dirty="0">
                <a:solidFill>
                  <a:srgbClr val="000000"/>
                </a:solidFill>
                <a:effectLst/>
                <a:latin typeface="Consolas" panose="020B0609020204030204" pitchFamily="49" charset="0"/>
              </a:rPr>
              <a:t>[i+</a:t>
            </a:r>
            <a:r>
              <a:rPr lang="de-DE" b="0" dirty="0">
                <a:solidFill>
                  <a:srgbClr val="098658"/>
                </a:solidFill>
                <a:effectLst/>
                <a:latin typeface="Consolas" panose="020B0609020204030204" pitchFamily="49" charset="0"/>
              </a:rPr>
              <a:t>1</a:t>
            </a:r>
            <a:r>
              <a:rPr lang="de-DE" b="0" dirty="0">
                <a:solidFill>
                  <a:srgbClr val="000000"/>
                </a:solidFill>
                <a:effectLst/>
                <a:latin typeface="Consolas" panose="020B0609020204030204" pitchFamily="49" charset="0"/>
              </a:rPr>
              <a:t>]; </a:t>
            </a:r>
            <a:r>
              <a:rPr lang="de-DE" b="0" dirty="0" err="1">
                <a:solidFill>
                  <a:srgbClr val="000000"/>
                </a:solidFill>
                <a:effectLst/>
                <a:latin typeface="Consolas" panose="020B0609020204030204" pitchFamily="49" charset="0"/>
              </a:rPr>
              <a:t>j++</a:t>
            </a:r>
            <a:r>
              <a:rPr lang="de-DE" dirty="0">
                <a:solidFill>
                  <a:srgbClr val="000000"/>
                </a:solidFill>
                <a:latin typeface="Consolas" panose="020B0609020204030204" pitchFamily="49" charset="0"/>
              </a:rPr>
              <a:t>)</a:t>
            </a:r>
            <a:r>
              <a:rPr lang="de-DE" b="0" dirty="0">
                <a:solidFill>
                  <a:srgbClr val="000000"/>
                </a:solidFill>
                <a:effectLst/>
                <a:latin typeface="Consolas" panose="020B0609020204030204" pitchFamily="49" charset="0"/>
              </a:rPr>
              <a:t>{</a:t>
            </a:r>
          </a:p>
          <a:p>
            <a:endParaRPr lang="de-DE" dirty="0">
              <a:solidFill>
                <a:srgbClr val="000000"/>
              </a:solidFill>
              <a:latin typeface="Consolas" panose="020B0609020204030204" pitchFamily="49" charset="0"/>
            </a:endParaRPr>
          </a:p>
          <a:p>
            <a:r>
              <a:rPr lang="de-DE" b="0" dirty="0">
                <a:solidFill>
                  <a:srgbClr val="000000"/>
                </a:solidFill>
                <a:effectLst/>
                <a:latin typeface="Consolas" panose="020B0609020204030204" pitchFamily="49" charset="0"/>
              </a:rPr>
              <a:t>	   </a:t>
            </a:r>
            <a:r>
              <a:rPr lang="fr-FR" b="0" dirty="0" err="1">
                <a:solidFill>
                  <a:srgbClr val="0000FF"/>
                </a:solidFill>
                <a:effectLst/>
                <a:latin typeface="Consolas" panose="020B0609020204030204" pitchFamily="49" charset="0"/>
              </a:rPr>
              <a:t>int</a:t>
            </a:r>
            <a:r>
              <a:rPr lang="fr-FR" b="0" dirty="0">
                <a:solidFill>
                  <a:srgbClr val="000000"/>
                </a:solidFill>
                <a:effectLst/>
                <a:latin typeface="Consolas" panose="020B0609020204030204" pitchFamily="49" charset="0"/>
              </a:rPr>
              <a:t> </a:t>
            </a:r>
            <a:r>
              <a:rPr lang="fr-FR" b="0" dirty="0" err="1">
                <a:solidFill>
                  <a:schemeClr val="accent6">
                    <a:lumMod val="60000"/>
                    <a:lumOff val="40000"/>
                  </a:schemeClr>
                </a:solidFill>
                <a:effectLst/>
                <a:latin typeface="Consolas" panose="020B0609020204030204" pitchFamily="49" charset="0"/>
              </a:rPr>
              <a:t>idx</a:t>
            </a:r>
            <a:r>
              <a:rPr lang="fr-FR" b="0" dirty="0">
                <a:solidFill>
                  <a:srgbClr val="000000"/>
                </a:solidFill>
                <a:effectLst/>
                <a:latin typeface="Consolas" panose="020B0609020204030204" pitchFamily="49" charset="0"/>
              </a:rPr>
              <a:t> =  </a:t>
            </a:r>
            <a:r>
              <a:rPr lang="fr-FR" b="0" dirty="0" err="1">
                <a:solidFill>
                  <a:srgbClr val="001080"/>
                </a:solidFill>
                <a:effectLst/>
                <a:latin typeface="Consolas" panose="020B0609020204030204" pitchFamily="49" charset="0"/>
              </a:rPr>
              <a:t>col_idx</a:t>
            </a:r>
            <a:r>
              <a:rPr lang="fr-FR" b="0" dirty="0">
                <a:solidFill>
                  <a:srgbClr val="000000"/>
                </a:solidFill>
                <a:effectLst/>
                <a:latin typeface="Consolas" panose="020B0609020204030204" pitchFamily="49" charset="0"/>
              </a:rPr>
              <a:t>[j]; </a:t>
            </a:r>
          </a:p>
          <a:p>
            <a:r>
              <a:rPr lang="de-DE" b="0" dirty="0">
                <a:solidFill>
                  <a:srgbClr val="000000"/>
                </a:solidFill>
                <a:effectLst/>
                <a:latin typeface="Consolas" panose="020B0609020204030204" pitchFamily="49" charset="0"/>
              </a:rPr>
              <a:t>          </a:t>
            </a:r>
            <a:r>
              <a:rPr lang="de-DE" b="0" dirty="0">
                <a:solidFill>
                  <a:srgbClr val="001080"/>
                </a:solidFill>
                <a:effectLst/>
                <a:latin typeface="Consolas" panose="020B0609020204030204" pitchFamily="49" charset="0"/>
              </a:rPr>
              <a:t>y</a:t>
            </a:r>
            <a:r>
              <a:rPr lang="de-DE" b="0" dirty="0">
                <a:solidFill>
                  <a:srgbClr val="000000"/>
                </a:solidFill>
                <a:effectLst/>
                <a:latin typeface="Consolas" panose="020B0609020204030204" pitchFamily="49" charset="0"/>
              </a:rPr>
              <a:t>[i] +=  </a:t>
            </a:r>
            <a:r>
              <a:rPr lang="de-DE" b="0" dirty="0">
                <a:solidFill>
                  <a:srgbClr val="001080"/>
                </a:solidFill>
                <a:effectLst/>
                <a:latin typeface="Consolas" panose="020B0609020204030204" pitchFamily="49" charset="0"/>
              </a:rPr>
              <a:t>A</a:t>
            </a:r>
            <a:r>
              <a:rPr lang="de-DE" b="0" dirty="0">
                <a:solidFill>
                  <a:srgbClr val="000000"/>
                </a:solidFill>
                <a:effectLst/>
                <a:latin typeface="Consolas" panose="020B0609020204030204" pitchFamily="49" charset="0"/>
              </a:rPr>
              <a:t>[j] * </a:t>
            </a:r>
            <a:r>
              <a:rPr lang="de-DE" b="0" dirty="0">
                <a:solidFill>
                  <a:srgbClr val="001080"/>
                </a:solidFill>
                <a:effectLst/>
                <a:latin typeface="Consolas" panose="020B0609020204030204" pitchFamily="49" charset="0"/>
              </a:rPr>
              <a:t>x</a:t>
            </a:r>
            <a:r>
              <a:rPr lang="de-DE" b="0" dirty="0">
                <a:solidFill>
                  <a:srgbClr val="000000"/>
                </a:solidFill>
                <a:effectLst/>
                <a:latin typeface="Consolas" panose="020B0609020204030204" pitchFamily="49" charset="0"/>
              </a:rPr>
              <a:t>[</a:t>
            </a:r>
            <a:r>
              <a:rPr lang="fr-FR" b="0" dirty="0" err="1">
                <a:solidFill>
                  <a:schemeClr val="accent6">
                    <a:lumMod val="60000"/>
                    <a:lumOff val="40000"/>
                  </a:schemeClr>
                </a:solidFill>
                <a:effectLst/>
                <a:latin typeface="Consolas" panose="020B0609020204030204" pitchFamily="49" charset="0"/>
              </a:rPr>
              <a:t>idx</a:t>
            </a:r>
            <a:r>
              <a:rPr lang="de-DE" b="0" dirty="0">
                <a:solidFill>
                  <a:srgbClr val="000000"/>
                </a:solidFill>
                <a:effectLst/>
                <a:latin typeface="Consolas" panose="020B0609020204030204" pitchFamily="49" charset="0"/>
              </a:rPr>
              <a:t>]; </a:t>
            </a:r>
          </a:p>
          <a:p>
            <a:r>
              <a:rPr lang="de-DE" dirty="0">
                <a:solidFill>
                  <a:srgbClr val="000000"/>
                </a:solidFill>
                <a:latin typeface="Consolas" panose="020B0609020204030204" pitchFamily="49" charset="0"/>
              </a:rPr>
              <a:t>      }</a:t>
            </a:r>
          </a:p>
          <a:p>
            <a:r>
              <a:rPr lang="de-DE" dirty="0">
                <a:solidFill>
                  <a:srgbClr val="000000"/>
                </a:solidFill>
                <a:latin typeface="Consolas" panose="020B0609020204030204" pitchFamily="49" charset="0"/>
              </a:rPr>
              <a:t>   }</a:t>
            </a:r>
            <a:endParaRPr lang="de-DE" b="0" dirty="0">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C4808B4A-D382-9BD3-4325-47C70F89B052}"/>
              </a:ext>
            </a:extLst>
          </p:cNvPr>
          <p:cNvSpPr txBox="1"/>
          <p:nvPr/>
        </p:nvSpPr>
        <p:spPr>
          <a:xfrm>
            <a:off x="0" y="3708550"/>
            <a:ext cx="12191999" cy="707886"/>
          </a:xfrm>
          <a:prstGeom prst="rect">
            <a:avLst/>
          </a:prstGeom>
          <a:solidFill>
            <a:schemeClr val="tx1">
              <a:lumMod val="85000"/>
              <a:lumOff val="15000"/>
            </a:schemeClr>
          </a:solidFill>
        </p:spPr>
        <p:txBody>
          <a:bodyPr wrap="square">
            <a:spAutoFit/>
          </a:bodyPr>
          <a:lstStyle/>
          <a:p>
            <a:pPr algn="ctr"/>
            <a:r>
              <a:rPr lang="en-US" sz="4000" dirty="0">
                <a:solidFill>
                  <a:schemeClr val="bg1"/>
                </a:solidFill>
              </a:rPr>
              <a:t>Indirect accesses</a:t>
            </a:r>
            <a:endParaRPr lang="en-CH" sz="4000" dirty="0">
              <a:solidFill>
                <a:schemeClr val="bg1"/>
              </a:solidFill>
            </a:endParaRPr>
          </a:p>
        </p:txBody>
      </p:sp>
      <p:sp>
        <p:nvSpPr>
          <p:cNvPr id="3" name="Rectangle 2">
            <a:extLst>
              <a:ext uri="{FF2B5EF4-FFF2-40B4-BE49-F238E27FC236}">
                <a16:creationId xmlns:a16="http://schemas.microsoft.com/office/drawing/2014/main" id="{29F3FF81-AC98-6EB3-E5FF-D2FC4C65D11B}"/>
              </a:ext>
            </a:extLst>
          </p:cNvPr>
          <p:cNvSpPr/>
          <p:nvPr/>
        </p:nvSpPr>
        <p:spPr>
          <a:xfrm>
            <a:off x="11228407" y="538538"/>
            <a:ext cx="792088" cy="52826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WP 1</a:t>
            </a:r>
            <a:endParaRPr lang="en-CH" dirty="0"/>
          </a:p>
        </p:txBody>
      </p:sp>
    </p:spTree>
    <p:extLst>
      <p:ext uri="{BB962C8B-B14F-4D97-AF65-F5344CB8AC3E}">
        <p14:creationId xmlns:p14="http://schemas.microsoft.com/office/powerpoint/2010/main" val="4147386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89063F-C0E4-9E64-D03C-6B9D41E65B48}"/>
              </a:ext>
            </a:extLst>
          </p:cNvPr>
          <p:cNvSpPr>
            <a:spLocks noGrp="1"/>
          </p:cNvSpPr>
          <p:nvPr>
            <p:ph type="sldNum" sz="quarter" idx="2"/>
          </p:nvPr>
        </p:nvSpPr>
        <p:spPr/>
        <p:txBody>
          <a:bodyPr/>
          <a:lstStyle/>
          <a:p>
            <a:fld id="{86CB4B4D-7CA3-9044-876B-883B54F8677D}" type="slidenum">
              <a:rPr lang="en-CH" smtClean="0"/>
              <a:t>22</a:t>
            </a:fld>
            <a:endParaRPr lang="en-CH"/>
          </a:p>
        </p:txBody>
      </p:sp>
      <p:sp>
        <p:nvSpPr>
          <p:cNvPr id="5" name="Title 1">
            <a:extLst>
              <a:ext uri="{FF2B5EF4-FFF2-40B4-BE49-F238E27FC236}">
                <a16:creationId xmlns:a16="http://schemas.microsoft.com/office/drawing/2014/main" id="{A6679960-9119-15D2-88C5-3BC4BEDA84C1}"/>
              </a:ext>
            </a:extLst>
          </p:cNvPr>
          <p:cNvSpPr>
            <a:spLocks noGrp="1"/>
          </p:cNvSpPr>
          <p:nvPr>
            <p:ph type="title"/>
          </p:nvPr>
        </p:nvSpPr>
        <p:spPr>
          <a:xfrm>
            <a:off x="431800" y="533400"/>
            <a:ext cx="11328400" cy="533400"/>
          </a:xfrm>
        </p:spPr>
        <p:txBody>
          <a:bodyPr/>
          <a:lstStyle/>
          <a:p>
            <a:r>
              <a:rPr lang="en-US" dirty="0"/>
              <a:t>C to DaCe: </a:t>
            </a:r>
            <a:r>
              <a:rPr lang="en-US" dirty="0" err="1"/>
              <a:t>SpMV</a:t>
            </a:r>
            <a:endParaRPr lang="en-CH" dirty="0"/>
          </a:p>
        </p:txBody>
      </p:sp>
      <p:sp>
        <p:nvSpPr>
          <p:cNvPr id="8" name="TextBox 7">
            <a:extLst>
              <a:ext uri="{FF2B5EF4-FFF2-40B4-BE49-F238E27FC236}">
                <a16:creationId xmlns:a16="http://schemas.microsoft.com/office/drawing/2014/main" id="{754EEB3C-7B94-4AC1-97F2-B6C1EE38C505}"/>
              </a:ext>
            </a:extLst>
          </p:cNvPr>
          <p:cNvSpPr txBox="1"/>
          <p:nvPr/>
        </p:nvSpPr>
        <p:spPr>
          <a:xfrm>
            <a:off x="437476" y="1412776"/>
            <a:ext cx="3044103" cy="1200329"/>
          </a:xfrm>
          <a:prstGeom prst="rect">
            <a:avLst/>
          </a:prstGeom>
          <a:noFill/>
        </p:spPr>
        <p:txBody>
          <a:bodyPr wrap="none" rtlCol="0">
            <a:spAutoFit/>
          </a:bodyPr>
          <a:lstStyle/>
          <a:p>
            <a:pPr marL="342900" indent="-342900">
              <a:buAutoNum type="arabicPeriod"/>
            </a:pPr>
            <a:r>
              <a:rPr lang="en-US" dirty="0">
                <a:solidFill>
                  <a:schemeClr val="accent3">
                    <a:lumMod val="60000"/>
                    <a:lumOff val="40000"/>
                  </a:schemeClr>
                </a:solidFill>
              </a:rPr>
              <a:t>AST Transformations</a:t>
            </a:r>
          </a:p>
          <a:p>
            <a:pPr marL="342900" indent="-342900">
              <a:buAutoNum type="arabicPeriod"/>
            </a:pPr>
            <a:r>
              <a:rPr lang="en-US" dirty="0">
                <a:solidFill>
                  <a:schemeClr val="bg1">
                    <a:lumMod val="65000"/>
                  </a:schemeClr>
                </a:solidFill>
              </a:rPr>
              <a:t>Translation from C to SDFG</a:t>
            </a:r>
          </a:p>
          <a:p>
            <a:pPr marL="342900" indent="-342900">
              <a:buAutoNum type="arabicPeriod"/>
            </a:pPr>
            <a:r>
              <a:rPr lang="en-US" dirty="0">
                <a:solidFill>
                  <a:schemeClr val="bg1">
                    <a:lumMod val="65000"/>
                  </a:schemeClr>
                </a:solidFill>
              </a:rPr>
              <a:t>Dataflow coarsening</a:t>
            </a:r>
          </a:p>
          <a:p>
            <a:pPr marL="342900" indent="-342900">
              <a:buAutoNum type="arabicPeriod"/>
            </a:pPr>
            <a:r>
              <a:rPr lang="en-US" dirty="0" err="1">
                <a:solidFill>
                  <a:schemeClr val="bg1">
                    <a:lumMod val="65000"/>
                  </a:schemeClr>
                </a:solidFill>
              </a:rPr>
              <a:t>Autoparallelization</a:t>
            </a:r>
            <a:endParaRPr lang="en-US" dirty="0">
              <a:solidFill>
                <a:schemeClr val="bg1">
                  <a:lumMod val="65000"/>
                </a:schemeClr>
              </a:solidFill>
            </a:endParaRPr>
          </a:p>
        </p:txBody>
      </p:sp>
      <p:sp>
        <p:nvSpPr>
          <p:cNvPr id="44" name="Right Arrow 24">
            <a:extLst>
              <a:ext uri="{FF2B5EF4-FFF2-40B4-BE49-F238E27FC236}">
                <a16:creationId xmlns:a16="http://schemas.microsoft.com/office/drawing/2014/main" id="{A2069414-9176-3ED1-DDEA-F2C3A610360D}"/>
              </a:ext>
            </a:extLst>
          </p:cNvPr>
          <p:cNvSpPr/>
          <p:nvPr/>
        </p:nvSpPr>
        <p:spPr>
          <a:xfrm>
            <a:off x="6399628" y="3356083"/>
            <a:ext cx="1138845" cy="1134697"/>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BE30DE15-6751-C257-7C9C-7A3E3759EC34}"/>
              </a:ext>
            </a:extLst>
          </p:cNvPr>
          <p:cNvSpPr txBox="1"/>
          <p:nvPr/>
        </p:nvSpPr>
        <p:spPr>
          <a:xfrm>
            <a:off x="5144573" y="763050"/>
            <a:ext cx="6097772" cy="646331"/>
          </a:xfrm>
          <a:prstGeom prst="rect">
            <a:avLst/>
          </a:prstGeom>
          <a:noFill/>
        </p:spPr>
        <p:txBody>
          <a:bodyPr wrap="square">
            <a:spAutoFit/>
          </a:bodyPr>
          <a:lstStyle/>
          <a:p>
            <a:br>
              <a:rPr lang="en-US" dirty="0"/>
            </a:br>
            <a:endParaRPr lang="en-CH" dirty="0"/>
          </a:p>
        </p:txBody>
      </p:sp>
      <p:graphicFrame>
        <p:nvGraphicFramePr>
          <p:cNvPr id="3" name="Table 5">
            <a:extLst>
              <a:ext uri="{FF2B5EF4-FFF2-40B4-BE49-F238E27FC236}">
                <a16:creationId xmlns:a16="http://schemas.microsoft.com/office/drawing/2014/main" id="{FA43DE01-EA51-F12E-D532-3E4D74884737}"/>
              </a:ext>
            </a:extLst>
          </p:cNvPr>
          <p:cNvGraphicFramePr>
            <a:graphicFrameLocks noGrp="1"/>
          </p:cNvGraphicFramePr>
          <p:nvPr>
            <p:extLst>
              <p:ext uri="{D42A27DB-BD31-4B8C-83A1-F6EECF244321}">
                <p14:modId xmlns:p14="http://schemas.microsoft.com/office/powerpoint/2010/main" val="2882314032"/>
              </p:ext>
            </p:extLst>
          </p:nvPr>
        </p:nvGraphicFramePr>
        <p:xfrm>
          <a:off x="1242841" y="5457476"/>
          <a:ext cx="3667957" cy="1126135"/>
        </p:xfrm>
        <a:graphic>
          <a:graphicData uri="http://schemas.openxmlformats.org/drawingml/2006/table">
            <a:tbl>
              <a:tblPr firstRow="1" bandRow="1">
                <a:tableStyleId>{7DF18680-E054-41AD-8BC1-D1AEF772440D}</a:tableStyleId>
              </a:tblPr>
              <a:tblGrid>
                <a:gridCol w="884120">
                  <a:extLst>
                    <a:ext uri="{9D8B030D-6E8A-4147-A177-3AD203B41FA5}">
                      <a16:colId xmlns:a16="http://schemas.microsoft.com/office/drawing/2014/main" val="1795842745"/>
                    </a:ext>
                  </a:extLst>
                </a:gridCol>
                <a:gridCol w="884120">
                  <a:extLst>
                    <a:ext uri="{9D8B030D-6E8A-4147-A177-3AD203B41FA5}">
                      <a16:colId xmlns:a16="http://schemas.microsoft.com/office/drawing/2014/main" val="2224840393"/>
                    </a:ext>
                  </a:extLst>
                </a:gridCol>
                <a:gridCol w="783593">
                  <a:extLst>
                    <a:ext uri="{9D8B030D-6E8A-4147-A177-3AD203B41FA5}">
                      <a16:colId xmlns:a16="http://schemas.microsoft.com/office/drawing/2014/main" val="3570765937"/>
                    </a:ext>
                  </a:extLst>
                </a:gridCol>
                <a:gridCol w="1116124">
                  <a:extLst>
                    <a:ext uri="{9D8B030D-6E8A-4147-A177-3AD203B41FA5}">
                      <a16:colId xmlns:a16="http://schemas.microsoft.com/office/drawing/2014/main" val="2684729053"/>
                    </a:ext>
                  </a:extLst>
                </a:gridCol>
              </a:tblGrid>
              <a:tr h="635820">
                <a:tc>
                  <a:txBody>
                    <a:bodyPr/>
                    <a:lstStyle/>
                    <a:p>
                      <a:r>
                        <a:rPr lang="en-US" b="0" i="0" dirty="0">
                          <a:effectLst/>
                          <a:latin typeface="Arial" panose="020B0604020202020204" pitchFamily="34" charset="0"/>
                        </a:rPr>
                        <a:t>DaCe</a:t>
                      </a:r>
                      <a:endParaRPr lang="en-CH" dirty="0"/>
                    </a:p>
                  </a:txBody>
                  <a:tcPr>
                    <a:solidFill>
                      <a:schemeClr val="tx2">
                        <a:lumMod val="75000"/>
                      </a:schemeClr>
                    </a:solidFill>
                  </a:tcPr>
                </a:tc>
                <a:tc>
                  <a:txBody>
                    <a:bodyPr/>
                    <a:lstStyle/>
                    <a:p>
                      <a:r>
                        <a:rPr lang="en-US" b="0" i="0" dirty="0" err="1">
                          <a:effectLst/>
                          <a:latin typeface="Arial" panose="020B0604020202020204" pitchFamily="34" charset="0"/>
                        </a:rPr>
                        <a:t>polly</a:t>
                      </a:r>
                      <a:endParaRPr lang="en-CH" dirty="0"/>
                    </a:p>
                  </a:txBody>
                  <a:tcPr>
                    <a:solidFill>
                      <a:schemeClr val="tx2">
                        <a:lumMod val="75000"/>
                      </a:schemeClr>
                    </a:solidFill>
                  </a:tcPr>
                </a:tc>
                <a:tc>
                  <a:txBody>
                    <a:bodyPr/>
                    <a:lstStyle/>
                    <a:p>
                      <a:r>
                        <a:rPr lang="en-US" b="0" i="0" dirty="0" err="1">
                          <a:effectLst/>
                          <a:latin typeface="Arial" panose="020B0604020202020204" pitchFamily="34" charset="0"/>
                        </a:rPr>
                        <a:t>pluto</a:t>
                      </a:r>
                      <a:endParaRPr lang="en-CH" dirty="0"/>
                    </a:p>
                  </a:txBody>
                  <a:tcPr>
                    <a:solidFill>
                      <a:schemeClr val="tx2">
                        <a:lumMod val="75000"/>
                      </a:schemeClr>
                    </a:solidFill>
                  </a:tcPr>
                </a:tc>
                <a:tc>
                  <a:txBody>
                    <a:bodyPr/>
                    <a:lstStyle/>
                    <a:p>
                      <a:r>
                        <a:rPr lang="en-US" b="0" i="0" dirty="0" err="1">
                          <a:effectLst/>
                          <a:latin typeface="Arial" panose="020B0604020202020204" pitchFamily="34" charset="0"/>
                        </a:rPr>
                        <a:t>icc</a:t>
                      </a:r>
                      <a:r>
                        <a:rPr lang="en-US" b="0" i="0" dirty="0">
                          <a:effectLst/>
                          <a:latin typeface="Arial" panose="020B0604020202020204" pitchFamily="34" charset="0"/>
                        </a:rPr>
                        <a:t> -parallel </a:t>
                      </a:r>
                      <a:endParaRPr lang="en-CH" dirty="0"/>
                    </a:p>
                  </a:txBody>
                  <a:tcPr>
                    <a:solidFill>
                      <a:schemeClr val="tx2">
                        <a:lumMod val="75000"/>
                      </a:schemeClr>
                    </a:solidFill>
                  </a:tcPr>
                </a:tc>
                <a:extLst>
                  <a:ext uri="{0D108BD9-81ED-4DB2-BD59-A6C34878D82A}">
                    <a16:rowId xmlns:a16="http://schemas.microsoft.com/office/drawing/2014/main" val="2971241339"/>
                  </a:ext>
                </a:extLst>
              </a:tr>
              <a:tr h="486055">
                <a:tc>
                  <a:txBody>
                    <a:bodyPr/>
                    <a:lstStyle/>
                    <a:p>
                      <a:endParaRPr lang="en-CH" dirty="0"/>
                    </a:p>
                  </a:txBody>
                  <a:tcPr/>
                </a:tc>
                <a:tc>
                  <a:txBody>
                    <a:bodyPr/>
                    <a:lstStyle/>
                    <a:p>
                      <a:endParaRPr lang="en-CH" dirty="0"/>
                    </a:p>
                  </a:txBody>
                  <a:tcPr/>
                </a:tc>
                <a:tc>
                  <a:txBody>
                    <a:bodyPr/>
                    <a:lstStyle/>
                    <a:p>
                      <a:endParaRPr lang="en-CH" dirty="0"/>
                    </a:p>
                  </a:txBody>
                  <a:tcPr/>
                </a:tc>
                <a:tc>
                  <a:txBody>
                    <a:bodyPr/>
                    <a:lstStyle/>
                    <a:p>
                      <a:endParaRPr lang="en-CH" dirty="0"/>
                    </a:p>
                  </a:txBody>
                  <a:tcPr/>
                </a:tc>
                <a:extLst>
                  <a:ext uri="{0D108BD9-81ED-4DB2-BD59-A6C34878D82A}">
                    <a16:rowId xmlns:a16="http://schemas.microsoft.com/office/drawing/2014/main" val="1060107085"/>
                  </a:ext>
                </a:extLst>
              </a:tr>
            </a:tbl>
          </a:graphicData>
        </a:graphic>
      </p:graphicFrame>
      <p:pic>
        <p:nvPicPr>
          <p:cNvPr id="38" name="Graphic 37" descr="Checkmark with solid fill">
            <a:extLst>
              <a:ext uri="{FF2B5EF4-FFF2-40B4-BE49-F238E27FC236}">
                <a16:creationId xmlns:a16="http://schemas.microsoft.com/office/drawing/2014/main" id="{E19AA2A7-F31F-2234-7824-F709454C68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6252" y="6057292"/>
            <a:ext cx="473284" cy="473284"/>
          </a:xfrm>
          <a:prstGeom prst="rect">
            <a:avLst/>
          </a:prstGeom>
        </p:spPr>
      </p:pic>
      <p:pic>
        <p:nvPicPr>
          <p:cNvPr id="39" name="Graphic 38" descr="Checkmark with solid fill">
            <a:extLst>
              <a:ext uri="{FF2B5EF4-FFF2-40B4-BE49-F238E27FC236}">
                <a16:creationId xmlns:a16="http://schemas.microsoft.com/office/drawing/2014/main" id="{317D192F-5852-A1F1-A16D-CCCB382D88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43772" y="6064507"/>
            <a:ext cx="473284" cy="473284"/>
          </a:xfrm>
          <a:prstGeom prst="rect">
            <a:avLst/>
          </a:prstGeom>
        </p:spPr>
      </p:pic>
      <p:pic>
        <p:nvPicPr>
          <p:cNvPr id="10" name="Graphic 9" descr="Close with solid fill">
            <a:extLst>
              <a:ext uri="{FF2B5EF4-FFF2-40B4-BE49-F238E27FC236}">
                <a16:creationId xmlns:a16="http://schemas.microsoft.com/office/drawing/2014/main" id="{570245FE-98E6-C828-CB34-A19E9492B2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15580" y="6088064"/>
            <a:ext cx="473284" cy="473284"/>
          </a:xfrm>
          <a:prstGeom prst="rect">
            <a:avLst/>
          </a:prstGeom>
        </p:spPr>
      </p:pic>
      <p:pic>
        <p:nvPicPr>
          <p:cNvPr id="43" name="Graphic 42" descr="Close with solid fill">
            <a:extLst>
              <a:ext uri="{FF2B5EF4-FFF2-40B4-BE49-F238E27FC236}">
                <a16:creationId xmlns:a16="http://schemas.microsoft.com/office/drawing/2014/main" id="{76792AA9-177B-F3A1-7838-C163D88673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4424" y="6093296"/>
            <a:ext cx="473284" cy="473284"/>
          </a:xfrm>
          <a:prstGeom prst="rect">
            <a:avLst/>
          </a:prstGeom>
        </p:spPr>
      </p:pic>
      <p:pic>
        <p:nvPicPr>
          <p:cNvPr id="46" name="Graphic 45" descr="Close with solid fill">
            <a:extLst>
              <a:ext uri="{FF2B5EF4-FFF2-40B4-BE49-F238E27FC236}">
                <a16:creationId xmlns:a16="http://schemas.microsoft.com/office/drawing/2014/main" id="{8DDE992C-1E57-8D31-CD4F-4437C8C284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18460" y="6088064"/>
            <a:ext cx="473284" cy="473284"/>
          </a:xfrm>
          <a:prstGeom prst="rect">
            <a:avLst/>
          </a:prstGeom>
        </p:spPr>
      </p:pic>
      <p:sp>
        <p:nvSpPr>
          <p:cNvPr id="47" name="TextBox 46">
            <a:extLst>
              <a:ext uri="{FF2B5EF4-FFF2-40B4-BE49-F238E27FC236}">
                <a16:creationId xmlns:a16="http://schemas.microsoft.com/office/drawing/2014/main" id="{8B99586F-5876-7525-480A-1E51B44CB2A7}"/>
              </a:ext>
            </a:extLst>
          </p:cNvPr>
          <p:cNvSpPr txBox="1"/>
          <p:nvPr/>
        </p:nvSpPr>
        <p:spPr>
          <a:xfrm>
            <a:off x="191913" y="3181539"/>
            <a:ext cx="7308812" cy="1569660"/>
          </a:xfrm>
          <a:prstGeom prst="rect">
            <a:avLst/>
          </a:prstGeom>
          <a:noFill/>
        </p:spPr>
        <p:txBody>
          <a:bodyPr wrap="square">
            <a:spAutoFit/>
          </a:bodyPr>
          <a:lstStyle/>
          <a:p>
            <a:r>
              <a:rPr lang="de-DE" sz="1600" b="0" dirty="0">
                <a:solidFill>
                  <a:srgbClr val="000000"/>
                </a:solidFill>
                <a:effectLst/>
                <a:latin typeface="Consolas" panose="020B0609020204030204" pitchFamily="49" charset="0"/>
              </a:rPr>
              <a:t>   </a:t>
            </a:r>
            <a:r>
              <a:rPr lang="de-DE" sz="1600" b="0" dirty="0" err="1">
                <a:solidFill>
                  <a:srgbClr val="AF00DB"/>
                </a:solidFill>
                <a:effectLst/>
                <a:latin typeface="Consolas" panose="020B0609020204030204" pitchFamily="49" charset="0"/>
              </a:rPr>
              <a:t>for</a:t>
            </a:r>
            <a:r>
              <a:rPr lang="de-DE" sz="1600" b="0" dirty="0">
                <a:solidFill>
                  <a:srgbClr val="000000"/>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int</a:t>
            </a:r>
            <a:r>
              <a:rPr lang="de-DE" sz="1600" b="0" dirty="0">
                <a:solidFill>
                  <a:srgbClr val="000000"/>
                </a:solidFill>
                <a:effectLst/>
                <a:latin typeface="Consolas" panose="020B0609020204030204" pitchFamily="49" charset="0"/>
              </a:rPr>
              <a:t> i = </a:t>
            </a:r>
            <a:r>
              <a:rPr lang="de-DE" sz="1600" b="0" dirty="0">
                <a:solidFill>
                  <a:srgbClr val="098658"/>
                </a:solidFill>
                <a:effectLst/>
                <a:latin typeface="Consolas" panose="020B0609020204030204" pitchFamily="49" charset="0"/>
              </a:rPr>
              <a:t>0</a:t>
            </a:r>
            <a:r>
              <a:rPr lang="de-DE" sz="1600" b="0" dirty="0">
                <a:solidFill>
                  <a:srgbClr val="000000"/>
                </a:solidFill>
                <a:effectLst/>
                <a:latin typeface="Consolas" panose="020B0609020204030204" pitchFamily="49" charset="0"/>
              </a:rPr>
              <a:t>; i &lt; N ; i++){</a:t>
            </a:r>
          </a:p>
          <a:p>
            <a:r>
              <a:rPr lang="de-DE" sz="1600" b="0" dirty="0">
                <a:solidFill>
                  <a:srgbClr val="000000"/>
                </a:solidFill>
                <a:effectLst/>
                <a:latin typeface="Consolas" panose="020B0609020204030204" pitchFamily="49" charset="0"/>
              </a:rPr>
              <a:t>      </a:t>
            </a:r>
            <a:r>
              <a:rPr lang="de-DE" sz="1600" b="0" dirty="0" err="1">
                <a:solidFill>
                  <a:srgbClr val="AF00DB"/>
                </a:solidFill>
                <a:effectLst/>
                <a:latin typeface="Consolas" panose="020B0609020204030204" pitchFamily="49" charset="0"/>
              </a:rPr>
              <a:t>for</a:t>
            </a:r>
            <a:r>
              <a:rPr lang="de-DE" sz="1600" b="0" dirty="0">
                <a:solidFill>
                  <a:srgbClr val="000000"/>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int</a:t>
            </a:r>
            <a:r>
              <a:rPr lang="de-DE" sz="1600" b="0" dirty="0">
                <a:solidFill>
                  <a:srgbClr val="000000"/>
                </a:solidFill>
                <a:effectLst/>
                <a:latin typeface="Consolas" panose="020B0609020204030204" pitchFamily="49" charset="0"/>
              </a:rPr>
              <a:t> j = </a:t>
            </a:r>
            <a:r>
              <a:rPr lang="de-DE" sz="1600" b="0" dirty="0" err="1">
                <a:solidFill>
                  <a:srgbClr val="001080"/>
                </a:solidFill>
                <a:effectLst/>
                <a:latin typeface="Consolas" panose="020B0609020204030204" pitchFamily="49" charset="0"/>
              </a:rPr>
              <a:t>row_ptr</a:t>
            </a:r>
            <a:r>
              <a:rPr lang="de-DE" sz="1600" b="0" dirty="0">
                <a:solidFill>
                  <a:srgbClr val="000000"/>
                </a:solidFill>
                <a:effectLst/>
                <a:latin typeface="Consolas" panose="020B0609020204030204" pitchFamily="49" charset="0"/>
              </a:rPr>
              <a:t>[i]; j &lt; </a:t>
            </a:r>
            <a:r>
              <a:rPr lang="de-DE" sz="1600" b="0" dirty="0" err="1">
                <a:solidFill>
                  <a:srgbClr val="001080"/>
                </a:solidFill>
                <a:effectLst/>
                <a:latin typeface="Consolas" panose="020B0609020204030204" pitchFamily="49" charset="0"/>
              </a:rPr>
              <a:t>row_ptr</a:t>
            </a:r>
            <a:r>
              <a:rPr lang="de-DE" sz="1600" b="0" dirty="0">
                <a:solidFill>
                  <a:srgbClr val="000000"/>
                </a:solidFill>
                <a:effectLst/>
                <a:latin typeface="Consolas" panose="020B0609020204030204" pitchFamily="49" charset="0"/>
              </a:rPr>
              <a:t>[i+</a:t>
            </a:r>
            <a:r>
              <a:rPr lang="de-DE" sz="1600" b="0" dirty="0">
                <a:solidFill>
                  <a:srgbClr val="098658"/>
                </a:solidFill>
                <a:effectLst/>
                <a:latin typeface="Consolas" panose="020B0609020204030204" pitchFamily="49" charset="0"/>
              </a:rPr>
              <a:t>1</a:t>
            </a:r>
            <a:r>
              <a:rPr lang="de-DE" sz="1600" b="0" dirty="0">
                <a:solidFill>
                  <a:srgbClr val="000000"/>
                </a:solidFill>
                <a:effectLst/>
                <a:latin typeface="Consolas" panose="020B0609020204030204" pitchFamily="49" charset="0"/>
              </a:rPr>
              <a:t>]; </a:t>
            </a:r>
            <a:r>
              <a:rPr lang="de-DE" sz="1600" b="0" dirty="0" err="1">
                <a:solidFill>
                  <a:srgbClr val="000000"/>
                </a:solidFill>
                <a:effectLst/>
                <a:latin typeface="Consolas" panose="020B0609020204030204" pitchFamily="49" charset="0"/>
              </a:rPr>
              <a:t>j++</a:t>
            </a:r>
            <a:r>
              <a:rPr lang="de-DE" sz="1600" dirty="0">
                <a:solidFill>
                  <a:srgbClr val="000000"/>
                </a:solidFill>
                <a:latin typeface="Consolas" panose="020B0609020204030204" pitchFamily="49" charset="0"/>
              </a:rPr>
              <a:t>)</a:t>
            </a:r>
            <a:r>
              <a:rPr lang="de-DE" sz="1600" b="0" dirty="0">
                <a:solidFill>
                  <a:srgbClr val="000000"/>
                </a:solidFill>
                <a:effectLst/>
                <a:latin typeface="Consolas" panose="020B0609020204030204" pitchFamily="49" charset="0"/>
              </a:rPr>
              <a:t>{</a:t>
            </a:r>
            <a:endParaRPr lang="de-DE" sz="1600" dirty="0">
              <a:solidFill>
                <a:srgbClr val="000000"/>
              </a:solidFill>
              <a:latin typeface="Consolas" panose="020B0609020204030204" pitchFamily="49" charset="0"/>
            </a:endParaRPr>
          </a:p>
          <a:p>
            <a:r>
              <a:rPr lang="de-DE" sz="1600" b="0" dirty="0">
                <a:solidFill>
                  <a:srgbClr val="000000"/>
                </a:solidFill>
                <a:effectLst/>
                <a:latin typeface="Consolas" panose="020B0609020204030204" pitchFamily="49" charset="0"/>
              </a:rPr>
              <a:t>	   </a:t>
            </a:r>
            <a:r>
              <a:rPr lang="fr-FR" sz="1600" b="0" dirty="0" err="1">
                <a:solidFill>
                  <a:srgbClr val="0000FF"/>
                </a:solidFill>
                <a:effectLst/>
                <a:latin typeface="Consolas" panose="020B0609020204030204" pitchFamily="49" charset="0"/>
              </a:rPr>
              <a:t>int</a:t>
            </a:r>
            <a:r>
              <a:rPr lang="fr-FR" sz="1600" b="0" dirty="0">
                <a:solidFill>
                  <a:srgbClr val="000000"/>
                </a:solidFill>
                <a:effectLst/>
                <a:latin typeface="Consolas" panose="020B0609020204030204" pitchFamily="49" charset="0"/>
              </a:rPr>
              <a:t> </a:t>
            </a:r>
            <a:r>
              <a:rPr lang="fr-FR" sz="1600" b="0" dirty="0" err="1">
                <a:solidFill>
                  <a:schemeClr val="accent6">
                    <a:lumMod val="60000"/>
                    <a:lumOff val="40000"/>
                  </a:schemeClr>
                </a:solidFill>
                <a:effectLst/>
                <a:latin typeface="Consolas" panose="020B0609020204030204" pitchFamily="49" charset="0"/>
              </a:rPr>
              <a:t>idx</a:t>
            </a:r>
            <a:r>
              <a:rPr lang="fr-FR" sz="1600" b="0" dirty="0">
                <a:solidFill>
                  <a:srgbClr val="000000"/>
                </a:solidFill>
                <a:effectLst/>
                <a:latin typeface="Consolas" panose="020B0609020204030204" pitchFamily="49" charset="0"/>
              </a:rPr>
              <a:t> =  </a:t>
            </a:r>
            <a:r>
              <a:rPr lang="fr-FR" sz="1600" b="0" dirty="0" err="1">
                <a:solidFill>
                  <a:srgbClr val="001080"/>
                </a:solidFill>
                <a:effectLst/>
                <a:latin typeface="Consolas" panose="020B0609020204030204" pitchFamily="49" charset="0"/>
              </a:rPr>
              <a:t>col_idx</a:t>
            </a:r>
            <a:r>
              <a:rPr lang="fr-FR" sz="1600" b="0" dirty="0">
                <a:solidFill>
                  <a:srgbClr val="000000"/>
                </a:solidFill>
                <a:effectLst/>
                <a:latin typeface="Consolas" panose="020B0609020204030204" pitchFamily="49" charset="0"/>
              </a:rPr>
              <a:t>[j]; </a:t>
            </a:r>
          </a:p>
          <a:p>
            <a:r>
              <a:rPr lang="de-DE" sz="1600" b="0" dirty="0">
                <a:solidFill>
                  <a:srgbClr val="000000"/>
                </a:solidFill>
                <a:effectLst/>
                <a:latin typeface="Consolas" panose="020B0609020204030204" pitchFamily="49" charset="0"/>
              </a:rPr>
              <a:t>           </a:t>
            </a:r>
            <a:r>
              <a:rPr lang="de-DE" sz="1600" b="0" dirty="0">
                <a:solidFill>
                  <a:srgbClr val="001080"/>
                </a:solidFill>
                <a:effectLst/>
                <a:latin typeface="Consolas" panose="020B0609020204030204" pitchFamily="49" charset="0"/>
              </a:rPr>
              <a:t>y</a:t>
            </a:r>
            <a:r>
              <a:rPr lang="de-DE" sz="1600" b="0" dirty="0">
                <a:solidFill>
                  <a:srgbClr val="000000"/>
                </a:solidFill>
                <a:effectLst/>
                <a:latin typeface="Consolas" panose="020B0609020204030204" pitchFamily="49" charset="0"/>
              </a:rPr>
              <a:t>[i] +=  </a:t>
            </a:r>
            <a:r>
              <a:rPr lang="de-DE" sz="1600" b="0" dirty="0">
                <a:solidFill>
                  <a:srgbClr val="001080"/>
                </a:solidFill>
                <a:effectLst/>
                <a:latin typeface="Consolas" panose="020B0609020204030204" pitchFamily="49" charset="0"/>
              </a:rPr>
              <a:t>A</a:t>
            </a:r>
            <a:r>
              <a:rPr lang="de-DE" sz="1600" b="0" dirty="0">
                <a:solidFill>
                  <a:srgbClr val="000000"/>
                </a:solidFill>
                <a:effectLst/>
                <a:latin typeface="Consolas" panose="020B0609020204030204" pitchFamily="49" charset="0"/>
              </a:rPr>
              <a:t>[j] * </a:t>
            </a:r>
            <a:r>
              <a:rPr lang="de-DE" sz="1600" b="0" dirty="0">
                <a:solidFill>
                  <a:srgbClr val="001080"/>
                </a:solidFill>
                <a:effectLst/>
                <a:latin typeface="Consolas" panose="020B0609020204030204" pitchFamily="49" charset="0"/>
              </a:rPr>
              <a:t>x</a:t>
            </a:r>
            <a:r>
              <a:rPr lang="de-DE" sz="1600" b="0" dirty="0">
                <a:solidFill>
                  <a:srgbClr val="000000"/>
                </a:solidFill>
                <a:effectLst/>
                <a:latin typeface="Consolas" panose="020B0609020204030204" pitchFamily="49" charset="0"/>
              </a:rPr>
              <a:t>[</a:t>
            </a:r>
            <a:r>
              <a:rPr lang="de-DE" sz="1600" b="0" dirty="0" err="1">
                <a:solidFill>
                  <a:schemeClr val="accent6">
                    <a:lumMod val="60000"/>
                    <a:lumOff val="40000"/>
                  </a:schemeClr>
                </a:solidFill>
                <a:effectLst/>
                <a:latin typeface="Consolas" panose="020B0609020204030204" pitchFamily="49" charset="0"/>
              </a:rPr>
              <a:t>idx</a:t>
            </a:r>
            <a:r>
              <a:rPr lang="de-DE" sz="1600" b="0" dirty="0">
                <a:solidFill>
                  <a:srgbClr val="000000"/>
                </a:solidFill>
                <a:effectLst/>
                <a:latin typeface="Consolas" panose="020B0609020204030204" pitchFamily="49" charset="0"/>
              </a:rPr>
              <a:t>]; </a:t>
            </a:r>
          </a:p>
          <a:p>
            <a:r>
              <a:rPr lang="de-DE" sz="1600" dirty="0">
                <a:solidFill>
                  <a:srgbClr val="000000"/>
                </a:solidFill>
                <a:latin typeface="Consolas" panose="020B0609020204030204" pitchFamily="49" charset="0"/>
              </a:rPr>
              <a:t>      }</a:t>
            </a:r>
          </a:p>
          <a:p>
            <a:r>
              <a:rPr lang="de-DE" sz="1600" dirty="0">
                <a:solidFill>
                  <a:srgbClr val="000000"/>
                </a:solidFill>
                <a:latin typeface="Consolas" panose="020B0609020204030204" pitchFamily="49" charset="0"/>
              </a:rPr>
              <a:t>   }</a:t>
            </a:r>
            <a:endParaRPr lang="de-DE" sz="1600" b="0" dirty="0">
              <a:solidFill>
                <a:srgbClr val="000000"/>
              </a:solidFill>
              <a:effectLst/>
              <a:latin typeface="Consolas" panose="020B0609020204030204" pitchFamily="49" charset="0"/>
            </a:endParaRPr>
          </a:p>
        </p:txBody>
      </p:sp>
      <p:cxnSp>
        <p:nvCxnSpPr>
          <p:cNvPr id="48" name="Straight Arrow Connector 57">
            <a:extLst>
              <a:ext uri="{FF2B5EF4-FFF2-40B4-BE49-F238E27FC236}">
                <a16:creationId xmlns:a16="http://schemas.microsoft.com/office/drawing/2014/main" id="{8BAB4FB6-BE1C-127B-3E6B-F719A0BF78B4}"/>
              </a:ext>
            </a:extLst>
          </p:cNvPr>
          <p:cNvCxnSpPr>
            <a:cxnSpLocks/>
          </p:cNvCxnSpPr>
          <p:nvPr/>
        </p:nvCxnSpPr>
        <p:spPr>
          <a:xfrm>
            <a:off x="9365715" y="2071554"/>
            <a:ext cx="0" cy="14455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4A3B8216-782F-CB9E-A2E9-CADCA07AEAB5}"/>
              </a:ext>
            </a:extLst>
          </p:cNvPr>
          <p:cNvSpPr/>
          <p:nvPr/>
        </p:nvSpPr>
        <p:spPr>
          <a:xfrm>
            <a:off x="8580276" y="3504941"/>
            <a:ext cx="1270536" cy="3498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en-US" sz="1600" b="1" dirty="0">
              <a:solidFill>
                <a:schemeClr val="tx1"/>
              </a:solidFill>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FF56204B-E882-169D-1320-C0865B842523}"/>
              </a:ext>
            </a:extLst>
          </p:cNvPr>
          <p:cNvSpPr/>
          <p:nvPr/>
        </p:nvSpPr>
        <p:spPr>
          <a:xfrm>
            <a:off x="7644173" y="4204830"/>
            <a:ext cx="3604059" cy="103657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en-US" sz="1600" b="1" dirty="0">
              <a:solidFill>
                <a:schemeClr val="tx1"/>
              </a:solidFill>
              <a:latin typeface="Arial" panose="020B0604020202020204" pitchFamily="34" charset="0"/>
              <a:cs typeface="Arial" panose="020B0604020202020204" pitchFamily="34" charset="0"/>
            </a:endParaRPr>
          </a:p>
        </p:txBody>
      </p:sp>
      <p:cxnSp>
        <p:nvCxnSpPr>
          <p:cNvPr id="51" name="Straight Arrow Connector 57">
            <a:extLst>
              <a:ext uri="{FF2B5EF4-FFF2-40B4-BE49-F238E27FC236}">
                <a16:creationId xmlns:a16="http://schemas.microsoft.com/office/drawing/2014/main" id="{353F810D-514A-67A0-9596-731D6236B306}"/>
              </a:ext>
            </a:extLst>
          </p:cNvPr>
          <p:cNvCxnSpPr>
            <a:cxnSpLocks/>
            <a:stCxn id="62" idx="4"/>
            <a:endCxn id="64" idx="0"/>
          </p:cNvCxnSpPr>
          <p:nvPr/>
        </p:nvCxnSpPr>
        <p:spPr>
          <a:xfrm>
            <a:off x="10424626" y="2099960"/>
            <a:ext cx="1" cy="24499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7">
            <a:extLst>
              <a:ext uri="{FF2B5EF4-FFF2-40B4-BE49-F238E27FC236}">
                <a16:creationId xmlns:a16="http://schemas.microsoft.com/office/drawing/2014/main" id="{B4C234DA-017D-648F-8A4D-7C690ED731A3}"/>
              </a:ext>
            </a:extLst>
          </p:cNvPr>
          <p:cNvCxnSpPr>
            <a:cxnSpLocks/>
            <a:stCxn id="58" idx="4"/>
            <a:endCxn id="61" idx="0"/>
          </p:cNvCxnSpPr>
          <p:nvPr/>
        </p:nvCxnSpPr>
        <p:spPr>
          <a:xfrm>
            <a:off x="8306807" y="2103165"/>
            <a:ext cx="41211" cy="24684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0E5E925-111A-0100-FCFF-50EFF0591B12}"/>
              </a:ext>
            </a:extLst>
          </p:cNvPr>
          <p:cNvSpPr/>
          <p:nvPr/>
        </p:nvSpPr>
        <p:spPr>
          <a:xfrm>
            <a:off x="9367388" y="5748084"/>
            <a:ext cx="175750" cy="336149"/>
          </a:xfrm>
          <a:prstGeom prst="rect">
            <a:avLst/>
          </a:prstGeom>
        </p:spPr>
        <p:txBody>
          <a:bodyPr wrap="none">
            <a:spAutoFit/>
          </a:bodyPr>
          <a:lstStyle/>
          <a:p>
            <a:pPr algn="ctr"/>
            <a:endParaRPr lang="en-US" sz="2400" dirty="0">
              <a:latin typeface="Arial" panose="020B0604020202020204" pitchFamily="34" charset="0"/>
              <a:cs typeface="Arial" panose="020B0604020202020204" pitchFamily="34" charset="0"/>
            </a:endParaRPr>
          </a:p>
        </p:txBody>
      </p:sp>
      <p:sp>
        <p:nvSpPr>
          <p:cNvPr id="54" name="Trapezoid 53">
            <a:extLst>
              <a:ext uri="{FF2B5EF4-FFF2-40B4-BE49-F238E27FC236}">
                <a16:creationId xmlns:a16="http://schemas.microsoft.com/office/drawing/2014/main" id="{5ED21976-68B4-9F17-C8D9-ABFCB583D318}"/>
              </a:ext>
            </a:extLst>
          </p:cNvPr>
          <p:cNvSpPr/>
          <p:nvPr/>
        </p:nvSpPr>
        <p:spPr>
          <a:xfrm>
            <a:off x="7644172" y="2276872"/>
            <a:ext cx="3604053" cy="319252"/>
          </a:xfrm>
          <a:prstGeom prst="trapezoid">
            <a:avLst>
              <a:gd name="adj" fmla="val 96429"/>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a:t>
            </a:r>
            <a:r>
              <a:rPr lang="en-US" sz="1400" dirty="0">
                <a:latin typeface="Consolas" panose="020B0609020204030204" pitchFamily="49" charset="0"/>
                <a:cs typeface="Arial" panose="020B0604020202020204" pitchFamily="34" charset="0"/>
              </a:rPr>
              <a:t>i=0:N</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(omp parallel for)</a:t>
            </a:r>
            <a:endParaRPr lang="en-US" sz="1600" dirty="0">
              <a:latin typeface="Arial" panose="020B0604020202020204" pitchFamily="34" charset="0"/>
              <a:cs typeface="Arial" panose="020B0604020202020204" pitchFamily="34" charset="0"/>
            </a:endParaRPr>
          </a:p>
        </p:txBody>
      </p:sp>
      <p:sp>
        <p:nvSpPr>
          <p:cNvPr id="55" name="Trapezoid 54">
            <a:extLst>
              <a:ext uri="{FF2B5EF4-FFF2-40B4-BE49-F238E27FC236}">
                <a16:creationId xmlns:a16="http://schemas.microsoft.com/office/drawing/2014/main" id="{B32A740D-023F-6EFC-F35A-21462FF8EB06}"/>
              </a:ext>
            </a:extLst>
          </p:cNvPr>
          <p:cNvSpPr/>
          <p:nvPr/>
        </p:nvSpPr>
        <p:spPr>
          <a:xfrm>
            <a:off x="7644172" y="2780928"/>
            <a:ext cx="3598173" cy="574013"/>
          </a:xfrm>
          <a:prstGeom prst="trapezoid">
            <a:avLst>
              <a:gd name="adj" fmla="val 96429"/>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a:t>
            </a:r>
            <a:r>
              <a:rPr lang="en-US" sz="1400" dirty="0">
                <a:latin typeface="Consolas" panose="020B0609020204030204" pitchFamily="49" charset="0"/>
                <a:cs typeface="Arial" panose="020B0604020202020204" pitchFamily="34" charset="0"/>
              </a:rPr>
              <a:t>j=</a:t>
            </a:r>
            <a:r>
              <a:rPr lang="en-US" sz="1400" dirty="0">
                <a:solidFill>
                  <a:schemeClr val="tx1"/>
                </a:solidFill>
                <a:latin typeface="Consolas" panose="020B0609020204030204" pitchFamily="49" charset="0"/>
                <a:cs typeface="Arial" panose="020B0604020202020204" pitchFamily="34" charset="0"/>
              </a:rPr>
              <a:t>row_ptr[i]:row_ptr[i+1]</a:t>
            </a:r>
            <a:r>
              <a:rPr lang="en-US" sz="1600" dirty="0">
                <a:solidFill>
                  <a:schemeClr val="tx1"/>
                </a:solidFill>
                <a:latin typeface="Arial" panose="020B0604020202020204" pitchFamily="34" charset="0"/>
                <a:cs typeface="Arial" panose="020B0604020202020204" pitchFamily="34" charset="0"/>
              </a:rPr>
              <a:t>] </a:t>
            </a:r>
          </a:p>
          <a:p>
            <a:pPr algn="ctr"/>
            <a:r>
              <a:rPr lang="en-US" sz="1600" i="1" dirty="0">
                <a:latin typeface="Arial" panose="020B0604020202020204" pitchFamily="34" charset="0"/>
                <a:cs typeface="Arial" panose="020B0604020202020204" pitchFamily="34" charset="0"/>
              </a:rPr>
              <a:t>(omp parallel for)</a:t>
            </a:r>
            <a:endParaRPr lang="en-US" sz="1600" dirty="0">
              <a:latin typeface="Arial" panose="020B0604020202020204" pitchFamily="34" charset="0"/>
              <a:cs typeface="Arial" panose="020B0604020202020204" pitchFamily="34" charset="0"/>
            </a:endParaRPr>
          </a:p>
        </p:txBody>
      </p:sp>
      <p:sp>
        <p:nvSpPr>
          <p:cNvPr id="56" name="Octagon 55">
            <a:extLst>
              <a:ext uri="{FF2B5EF4-FFF2-40B4-BE49-F238E27FC236}">
                <a16:creationId xmlns:a16="http://schemas.microsoft.com/office/drawing/2014/main" id="{27563C97-7395-6125-4C34-6EF74DBF8893}"/>
              </a:ext>
            </a:extLst>
          </p:cNvPr>
          <p:cNvSpPr/>
          <p:nvPr/>
        </p:nvSpPr>
        <p:spPr>
          <a:xfrm>
            <a:off x="7879772" y="4610492"/>
            <a:ext cx="3136056" cy="338428"/>
          </a:xfrm>
          <a:prstGeom prst="octagon">
            <a:avLst>
              <a:gd name="adj" fmla="val 32679"/>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onsolas" panose="020B0609020204030204" pitchFamily="49" charset="0"/>
                <a:cs typeface="Miriam Fixed" panose="020B0509050101010101" pitchFamily="49" charset="-79"/>
              </a:rPr>
              <a:t>y = A * x</a:t>
            </a:r>
          </a:p>
        </p:txBody>
      </p:sp>
      <p:sp>
        <p:nvSpPr>
          <p:cNvPr id="57" name="Oval 1">
            <a:extLst>
              <a:ext uri="{FF2B5EF4-FFF2-40B4-BE49-F238E27FC236}">
                <a16:creationId xmlns:a16="http://schemas.microsoft.com/office/drawing/2014/main" id="{C40A694F-F017-1C1F-EC31-1187AFC6533A}"/>
              </a:ext>
            </a:extLst>
          </p:cNvPr>
          <p:cNvSpPr/>
          <p:nvPr/>
        </p:nvSpPr>
        <p:spPr>
          <a:xfrm>
            <a:off x="9300356" y="6246353"/>
            <a:ext cx="337905" cy="314995"/>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y</a:t>
            </a:r>
          </a:p>
        </p:txBody>
      </p:sp>
      <p:sp>
        <p:nvSpPr>
          <p:cNvPr id="58" name="Oval 1">
            <a:extLst>
              <a:ext uri="{FF2B5EF4-FFF2-40B4-BE49-F238E27FC236}">
                <a16:creationId xmlns:a16="http://schemas.microsoft.com/office/drawing/2014/main" id="{FE9FB828-2CA0-2788-6B12-EB951441A17C}"/>
              </a:ext>
            </a:extLst>
          </p:cNvPr>
          <p:cNvSpPr/>
          <p:nvPr/>
        </p:nvSpPr>
        <p:spPr>
          <a:xfrm>
            <a:off x="8137854" y="1788170"/>
            <a:ext cx="337905" cy="314995"/>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A</a:t>
            </a:r>
          </a:p>
        </p:txBody>
      </p:sp>
      <p:sp>
        <p:nvSpPr>
          <p:cNvPr id="59" name="TextBox 67">
            <a:extLst>
              <a:ext uri="{FF2B5EF4-FFF2-40B4-BE49-F238E27FC236}">
                <a16:creationId xmlns:a16="http://schemas.microsoft.com/office/drawing/2014/main" id="{2D1547BB-86BC-4B13-AD58-E7D592C86B40}"/>
              </a:ext>
            </a:extLst>
          </p:cNvPr>
          <p:cNvSpPr txBox="1"/>
          <p:nvPr/>
        </p:nvSpPr>
        <p:spPr>
          <a:xfrm>
            <a:off x="8370781" y="4208080"/>
            <a:ext cx="481222" cy="338554"/>
          </a:xfrm>
          <a:prstGeom prst="rect">
            <a:avLst/>
          </a:prstGeom>
          <a:noFill/>
        </p:spPr>
        <p:txBody>
          <a:bodyPr wrap="none" rtlCol="0">
            <a:spAutoFit/>
          </a:bodyPr>
          <a:lstStyle/>
          <a:p>
            <a:r>
              <a:rPr lang="en-US" sz="1600" dirty="0">
                <a:solidFill>
                  <a:schemeClr val="bg2">
                    <a:lumMod val="25000"/>
                  </a:schemeClr>
                </a:solidFill>
                <a:latin typeface="Arial" panose="020B0604020202020204" pitchFamily="34" charset="0"/>
                <a:cs typeface="Arial" panose="020B0604020202020204" pitchFamily="34" charset="0"/>
              </a:rPr>
              <a:t>A[j]</a:t>
            </a:r>
          </a:p>
        </p:txBody>
      </p:sp>
      <p:sp>
        <p:nvSpPr>
          <p:cNvPr id="60" name="TextBox 59">
            <a:extLst>
              <a:ext uri="{FF2B5EF4-FFF2-40B4-BE49-F238E27FC236}">
                <a16:creationId xmlns:a16="http://schemas.microsoft.com/office/drawing/2014/main" id="{04EB5C31-E3C6-66DB-A0DA-953F897DD9E7}"/>
              </a:ext>
            </a:extLst>
          </p:cNvPr>
          <p:cNvSpPr txBox="1"/>
          <p:nvPr/>
        </p:nvSpPr>
        <p:spPr>
          <a:xfrm>
            <a:off x="9435596" y="4902849"/>
            <a:ext cx="1064715" cy="338554"/>
          </a:xfrm>
          <a:prstGeom prst="rect">
            <a:avLst/>
          </a:prstGeom>
          <a:noFill/>
        </p:spPr>
        <p:txBody>
          <a:bodyPr wrap="none" rtlCol="0">
            <a:spAutoFit/>
          </a:bodyPr>
          <a:lstStyle/>
          <a:p>
            <a:r>
              <a:rPr lang="en-US" sz="1600" dirty="0">
                <a:solidFill>
                  <a:schemeClr val="bg2">
                    <a:lumMod val="25000"/>
                  </a:schemeClr>
                </a:solidFill>
                <a:latin typeface="Arial" panose="020B0604020202020204" pitchFamily="34" charset="0"/>
                <a:cs typeface="Arial" panose="020B0604020202020204" pitchFamily="34" charset="0"/>
              </a:rPr>
              <a:t>y[</a:t>
            </a:r>
            <a:r>
              <a:rPr lang="en-US" sz="1600" dirty="0" err="1">
                <a:solidFill>
                  <a:schemeClr val="bg2">
                    <a:lumMod val="25000"/>
                  </a:schemeClr>
                </a:solidFill>
                <a:latin typeface="Arial" panose="020B0604020202020204" pitchFamily="34" charset="0"/>
                <a:cs typeface="Arial" panose="020B0604020202020204" pitchFamily="34" charset="0"/>
              </a:rPr>
              <a:t>i</a:t>
            </a:r>
            <a:r>
              <a:rPr lang="en-US" sz="1600" dirty="0">
                <a:solidFill>
                  <a:schemeClr val="bg2">
                    <a:lumMod val="25000"/>
                  </a:schemeClr>
                </a:solidFill>
                <a:latin typeface="Arial" panose="020B0604020202020204" pitchFamily="34" charset="0"/>
                <a:cs typeface="Arial" panose="020B0604020202020204" pitchFamily="34" charset="0"/>
              </a:rPr>
              <a:t>] (Sum)</a:t>
            </a:r>
          </a:p>
        </p:txBody>
      </p:sp>
      <p:sp>
        <p:nvSpPr>
          <p:cNvPr id="61" name="Oval 60">
            <a:extLst>
              <a:ext uri="{FF2B5EF4-FFF2-40B4-BE49-F238E27FC236}">
                <a16:creationId xmlns:a16="http://schemas.microsoft.com/office/drawing/2014/main" id="{1E412651-5629-281E-025B-FE4701FE5980}"/>
              </a:ext>
            </a:extLst>
          </p:cNvPr>
          <p:cNvSpPr/>
          <p:nvPr/>
        </p:nvSpPr>
        <p:spPr>
          <a:xfrm>
            <a:off x="8306807" y="4571662"/>
            <a:ext cx="82422" cy="824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62" name="Oval 1">
            <a:extLst>
              <a:ext uri="{FF2B5EF4-FFF2-40B4-BE49-F238E27FC236}">
                <a16:creationId xmlns:a16="http://schemas.microsoft.com/office/drawing/2014/main" id="{0593A909-C114-A18B-A1AE-157DF5665012}"/>
              </a:ext>
            </a:extLst>
          </p:cNvPr>
          <p:cNvSpPr/>
          <p:nvPr/>
        </p:nvSpPr>
        <p:spPr>
          <a:xfrm>
            <a:off x="10255673" y="1784965"/>
            <a:ext cx="337905" cy="314995"/>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x</a:t>
            </a:r>
          </a:p>
        </p:txBody>
      </p:sp>
      <p:sp>
        <p:nvSpPr>
          <p:cNvPr id="63" name="TextBox 62">
            <a:extLst>
              <a:ext uri="{FF2B5EF4-FFF2-40B4-BE49-F238E27FC236}">
                <a16:creationId xmlns:a16="http://schemas.microsoft.com/office/drawing/2014/main" id="{7F4A03DE-EA2D-8DA9-5B32-EC3DC7036668}"/>
              </a:ext>
            </a:extLst>
          </p:cNvPr>
          <p:cNvSpPr txBox="1"/>
          <p:nvPr/>
        </p:nvSpPr>
        <p:spPr>
          <a:xfrm>
            <a:off x="10424626" y="4198372"/>
            <a:ext cx="663964" cy="338554"/>
          </a:xfrm>
          <a:prstGeom prst="rect">
            <a:avLst/>
          </a:prstGeom>
          <a:noFill/>
        </p:spPr>
        <p:txBody>
          <a:bodyPr wrap="none" rtlCol="0">
            <a:spAutoFit/>
          </a:bodyPr>
          <a:lstStyle/>
          <a:p>
            <a:r>
              <a:rPr lang="en-US" sz="1600" dirty="0">
                <a:solidFill>
                  <a:schemeClr val="bg2">
                    <a:lumMod val="25000"/>
                  </a:schemeClr>
                </a:solidFill>
                <a:latin typeface="Arial" panose="020B0604020202020204" pitchFamily="34" charset="0"/>
                <a:cs typeface="Arial" panose="020B0604020202020204" pitchFamily="34" charset="0"/>
              </a:rPr>
              <a:t>x[</a:t>
            </a:r>
            <a:r>
              <a:rPr lang="en-US" sz="1600" dirty="0" err="1">
                <a:solidFill>
                  <a:schemeClr val="bg2">
                    <a:lumMod val="25000"/>
                  </a:schemeClr>
                </a:solidFill>
                <a:latin typeface="Arial" panose="020B0604020202020204" pitchFamily="34" charset="0"/>
                <a:cs typeface="Arial" panose="020B0604020202020204" pitchFamily="34" charset="0"/>
              </a:rPr>
              <a:t>idx</a:t>
            </a:r>
            <a:r>
              <a:rPr lang="en-US" sz="1600" dirty="0">
                <a:solidFill>
                  <a:schemeClr val="bg2">
                    <a:lumMod val="25000"/>
                  </a:schemeClr>
                </a:solidFill>
                <a:latin typeface="Arial" panose="020B0604020202020204" pitchFamily="34" charset="0"/>
                <a:cs typeface="Arial" panose="020B0604020202020204" pitchFamily="34" charset="0"/>
              </a:rPr>
              <a:t>]</a:t>
            </a:r>
          </a:p>
        </p:txBody>
      </p:sp>
      <p:sp>
        <p:nvSpPr>
          <p:cNvPr id="64" name="Oval 63">
            <a:extLst>
              <a:ext uri="{FF2B5EF4-FFF2-40B4-BE49-F238E27FC236}">
                <a16:creationId xmlns:a16="http://schemas.microsoft.com/office/drawing/2014/main" id="{1FD7A50A-4801-982F-09EB-E27C065241FF}"/>
              </a:ext>
            </a:extLst>
          </p:cNvPr>
          <p:cNvSpPr/>
          <p:nvPr/>
        </p:nvSpPr>
        <p:spPr>
          <a:xfrm>
            <a:off x="10383416" y="4549866"/>
            <a:ext cx="82422" cy="824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cxnSp>
        <p:nvCxnSpPr>
          <p:cNvPr id="65" name="Straight Arrow Connector 57">
            <a:extLst>
              <a:ext uri="{FF2B5EF4-FFF2-40B4-BE49-F238E27FC236}">
                <a16:creationId xmlns:a16="http://schemas.microsoft.com/office/drawing/2014/main" id="{3643E2DD-5F93-11DB-550C-9829F7A9B7D2}"/>
              </a:ext>
            </a:extLst>
          </p:cNvPr>
          <p:cNvCxnSpPr>
            <a:cxnSpLocks/>
            <a:endCxn id="57" idx="0"/>
          </p:cNvCxnSpPr>
          <p:nvPr/>
        </p:nvCxnSpPr>
        <p:spPr>
          <a:xfrm>
            <a:off x="9449962" y="4962349"/>
            <a:ext cx="19347" cy="1284004"/>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C6712D4F-31F4-639C-366D-4582749B58A3}"/>
              </a:ext>
            </a:extLst>
          </p:cNvPr>
          <p:cNvSpPr/>
          <p:nvPr/>
        </p:nvSpPr>
        <p:spPr>
          <a:xfrm>
            <a:off x="9405822" y="4899810"/>
            <a:ext cx="82422" cy="824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67" name="Trapezoid 66">
            <a:extLst>
              <a:ext uri="{FF2B5EF4-FFF2-40B4-BE49-F238E27FC236}">
                <a16:creationId xmlns:a16="http://schemas.microsoft.com/office/drawing/2014/main" id="{4E76AD11-11F6-D029-371F-FE816D42602A}"/>
              </a:ext>
            </a:extLst>
          </p:cNvPr>
          <p:cNvSpPr/>
          <p:nvPr/>
        </p:nvSpPr>
        <p:spPr>
          <a:xfrm rot="10800000">
            <a:off x="7644172" y="5778301"/>
            <a:ext cx="3604053" cy="298928"/>
          </a:xfrm>
          <a:prstGeom prst="trapezoid">
            <a:avLst>
              <a:gd name="adj" fmla="val 96429"/>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dk1"/>
              </a:solidFill>
              <a:latin typeface="Arial" panose="020B0604020202020204" pitchFamily="34" charset="0"/>
              <a:cs typeface="Arial" panose="020B0604020202020204" pitchFamily="34" charset="0"/>
            </a:endParaRPr>
          </a:p>
        </p:txBody>
      </p:sp>
      <p:cxnSp>
        <p:nvCxnSpPr>
          <p:cNvPr id="68" name="Straight Arrow Connector 67">
            <a:extLst>
              <a:ext uri="{FF2B5EF4-FFF2-40B4-BE49-F238E27FC236}">
                <a16:creationId xmlns:a16="http://schemas.microsoft.com/office/drawing/2014/main" id="{BBEFF393-FFEB-9B86-EACA-B57DFC6CD395}"/>
              </a:ext>
            </a:extLst>
          </p:cNvPr>
          <p:cNvCxnSpPr>
            <a:cxnSpLocks/>
            <a:stCxn id="49" idx="2"/>
          </p:cNvCxnSpPr>
          <p:nvPr/>
        </p:nvCxnSpPr>
        <p:spPr>
          <a:xfrm>
            <a:off x="9215544" y="3854767"/>
            <a:ext cx="0" cy="349826"/>
          </a:xfrm>
          <a:prstGeom prst="straightConnector1">
            <a:avLst/>
          </a:prstGeom>
          <a:noFill/>
          <a:ln w="28575">
            <a:solidFill>
              <a:schemeClr val="tx2">
                <a:lumMod val="75000"/>
              </a:schemeClr>
            </a:solidFill>
            <a:headEnd type="none" w="med" len="med"/>
            <a:tailEnd type="triangle" w="med" len="sm"/>
          </a:ln>
        </p:spPr>
        <p:style>
          <a:lnRef idx="2">
            <a:schemeClr val="accent1">
              <a:shade val="50000"/>
            </a:schemeClr>
          </a:lnRef>
          <a:fillRef idx="1">
            <a:schemeClr val="accent1"/>
          </a:fillRef>
          <a:effectRef idx="0">
            <a:schemeClr val="accent1"/>
          </a:effectRef>
          <a:fontRef idx="minor">
            <a:schemeClr val="lt1"/>
          </a:fontRef>
        </p:style>
      </p:cxnSp>
      <p:sp>
        <p:nvSpPr>
          <p:cNvPr id="69" name="Rectangle 68">
            <a:extLst>
              <a:ext uri="{FF2B5EF4-FFF2-40B4-BE49-F238E27FC236}">
                <a16:creationId xmlns:a16="http://schemas.microsoft.com/office/drawing/2014/main" id="{6163282D-CFAA-6149-156F-162693B1B329}"/>
              </a:ext>
            </a:extLst>
          </p:cNvPr>
          <p:cNvSpPr/>
          <p:nvPr/>
        </p:nvSpPr>
        <p:spPr>
          <a:xfrm>
            <a:off x="8527382" y="3779631"/>
            <a:ext cx="1980029" cy="338554"/>
          </a:xfrm>
          <a:prstGeom prst="rect">
            <a:avLst/>
          </a:prstGeom>
        </p:spPr>
        <p:txBody>
          <a:bodyPr wrap="none">
            <a:spAutoFit/>
          </a:bodyPr>
          <a:lstStyle/>
          <a:p>
            <a:r>
              <a:rPr lang="en-US" sz="1600" dirty="0" err="1">
                <a:latin typeface="Consolas" panose="020B0609020204030204" pitchFamily="49" charset="0"/>
                <a:cs typeface="Arial" panose="020B0604020202020204" pitchFamily="34" charset="0"/>
              </a:rPr>
              <a:t>idx</a:t>
            </a:r>
            <a:r>
              <a:rPr lang="en-US" sz="1600" dirty="0">
                <a:latin typeface="Consolas" panose="020B0609020204030204" pitchFamily="49" charset="0"/>
                <a:cs typeface="Arial" panose="020B0604020202020204" pitchFamily="34" charset="0"/>
              </a:rPr>
              <a:t> = </a:t>
            </a:r>
            <a:r>
              <a:rPr lang="en-US" sz="1600" dirty="0" err="1">
                <a:latin typeface="Consolas" panose="020B0609020204030204" pitchFamily="49" charset="0"/>
                <a:cs typeface="Arial" panose="020B0604020202020204" pitchFamily="34" charset="0"/>
              </a:rPr>
              <a:t>col_idx</a:t>
            </a:r>
            <a:r>
              <a:rPr lang="en-US" sz="1600" dirty="0">
                <a:latin typeface="Consolas" panose="020B0609020204030204" pitchFamily="49" charset="0"/>
                <a:cs typeface="Arial" panose="020B0604020202020204" pitchFamily="34" charset="0"/>
              </a:rPr>
              <a:t>[j]</a:t>
            </a:r>
            <a:endParaRPr lang="en-US" sz="1600" dirty="0">
              <a:latin typeface="Consolas" panose="020B0609020204030204" pitchFamily="49" charset="0"/>
            </a:endParaRPr>
          </a:p>
        </p:txBody>
      </p:sp>
      <p:sp>
        <p:nvSpPr>
          <p:cNvPr id="70" name="Slide Number Placeholder 3">
            <a:extLst>
              <a:ext uri="{FF2B5EF4-FFF2-40B4-BE49-F238E27FC236}">
                <a16:creationId xmlns:a16="http://schemas.microsoft.com/office/drawing/2014/main" id="{786D4EE2-E1B4-EA0C-59C9-E3A477A68938}"/>
              </a:ext>
            </a:extLst>
          </p:cNvPr>
          <p:cNvSpPr txBox="1">
            <a:spLocks/>
          </p:cNvSpPr>
          <p:nvPr/>
        </p:nvSpPr>
        <p:spPr>
          <a:xfrm>
            <a:off x="11836400" y="6465888"/>
            <a:ext cx="355600" cy="468312"/>
          </a:xfrm>
          <a:prstGeom prst="rect">
            <a:avLst/>
          </a:prstGeom>
        </p:spPr>
        <p:txBody>
          <a:bodyPr vert="horz" wrap="none" lIns="0" tIns="0" rIns="0" bIns="0" rtlCol="0" anchor="ctr"/>
          <a:lstStyle>
            <a:defPPr>
              <a:defRPr lang="en-US"/>
            </a:defPPr>
            <a:lvl1pPr marL="0" algn="ctr" defTabSz="914400" rtl="0" eaLnBrk="1" latinLnBrk="0" hangingPunct="1">
              <a:defRPr sz="1200" kern="1200">
                <a:solidFill>
                  <a:schemeClr val="accent3">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CH" smtClean="0"/>
              <a:pPr/>
              <a:t>22</a:t>
            </a:fld>
            <a:endParaRPr lang="en-CH"/>
          </a:p>
        </p:txBody>
      </p:sp>
      <p:sp>
        <p:nvSpPr>
          <p:cNvPr id="71" name="Trapezoid 70">
            <a:extLst>
              <a:ext uri="{FF2B5EF4-FFF2-40B4-BE49-F238E27FC236}">
                <a16:creationId xmlns:a16="http://schemas.microsoft.com/office/drawing/2014/main" id="{A95C692B-6E4C-E66F-E9F4-61EB4C571237}"/>
              </a:ext>
            </a:extLst>
          </p:cNvPr>
          <p:cNvSpPr/>
          <p:nvPr/>
        </p:nvSpPr>
        <p:spPr>
          <a:xfrm rot="10800000">
            <a:off x="7644172" y="5382257"/>
            <a:ext cx="3604053" cy="298928"/>
          </a:xfrm>
          <a:prstGeom prst="trapezoid">
            <a:avLst>
              <a:gd name="adj" fmla="val 96429"/>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dk1"/>
              </a:solidFill>
              <a:latin typeface="Arial" panose="020B0604020202020204" pitchFamily="34" charset="0"/>
              <a:cs typeface="Arial" panose="020B0604020202020204" pitchFamily="34" charset="0"/>
            </a:endParaRPr>
          </a:p>
        </p:txBody>
      </p:sp>
      <p:sp>
        <p:nvSpPr>
          <p:cNvPr id="78" name="Oval 77">
            <a:extLst>
              <a:ext uri="{FF2B5EF4-FFF2-40B4-BE49-F238E27FC236}">
                <a16:creationId xmlns:a16="http://schemas.microsoft.com/office/drawing/2014/main" id="{D6277246-E1CB-FE77-EC29-22AE1FF1C540}"/>
              </a:ext>
            </a:extLst>
          </p:cNvPr>
          <p:cNvSpPr/>
          <p:nvPr/>
        </p:nvSpPr>
        <p:spPr>
          <a:xfrm>
            <a:off x="8759358" y="1788445"/>
            <a:ext cx="1212715" cy="311515"/>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a:cs typeface="Arial" panose="020B0604020202020204" pitchFamily="34" charset="0"/>
              </a:rPr>
              <a:t>col_idx</a:t>
            </a:r>
            <a:endParaRPr lang="en-US" sz="1600" dirty="0">
              <a:cs typeface="Arial" panose="020B0604020202020204" pitchFamily="34" charset="0"/>
            </a:endParaRPr>
          </a:p>
        </p:txBody>
      </p:sp>
      <p:sp>
        <p:nvSpPr>
          <p:cNvPr id="79" name="Rectangle 78">
            <a:extLst>
              <a:ext uri="{FF2B5EF4-FFF2-40B4-BE49-F238E27FC236}">
                <a16:creationId xmlns:a16="http://schemas.microsoft.com/office/drawing/2014/main" id="{CE3AE3A4-8F89-24E3-8DD4-3CF8EC841C65}"/>
              </a:ext>
            </a:extLst>
          </p:cNvPr>
          <p:cNvSpPr/>
          <p:nvPr/>
        </p:nvSpPr>
        <p:spPr>
          <a:xfrm>
            <a:off x="7638285" y="3517061"/>
            <a:ext cx="3609940" cy="1724342"/>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sp>
        <p:nvSpPr>
          <p:cNvPr id="2" name="Speech Bubble: Rectangle with Corners Rounded 1">
            <a:extLst>
              <a:ext uri="{FF2B5EF4-FFF2-40B4-BE49-F238E27FC236}">
                <a16:creationId xmlns:a16="http://schemas.microsoft.com/office/drawing/2014/main" id="{097F8DAE-1D25-2BDD-8D8D-6B1687F03A72}"/>
              </a:ext>
            </a:extLst>
          </p:cNvPr>
          <p:cNvSpPr/>
          <p:nvPr/>
        </p:nvSpPr>
        <p:spPr>
          <a:xfrm>
            <a:off x="2108003" y="4559808"/>
            <a:ext cx="3964004" cy="681596"/>
          </a:xfrm>
          <a:prstGeom prst="wedgeRoundRectCallout">
            <a:avLst>
              <a:gd name="adj1" fmla="val -51917"/>
              <a:gd name="adj2" fmla="val -80089"/>
              <a:gd name="adj3" fmla="val 16667"/>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t>Update detection</a:t>
            </a:r>
            <a:endParaRPr lang="en-US" dirty="0"/>
          </a:p>
        </p:txBody>
      </p:sp>
      <p:sp>
        <p:nvSpPr>
          <p:cNvPr id="6" name="Rectangle 5">
            <a:extLst>
              <a:ext uri="{FF2B5EF4-FFF2-40B4-BE49-F238E27FC236}">
                <a16:creationId xmlns:a16="http://schemas.microsoft.com/office/drawing/2014/main" id="{49E01C01-8B32-61D1-2CA1-4373D1CA920D}"/>
              </a:ext>
            </a:extLst>
          </p:cNvPr>
          <p:cNvSpPr/>
          <p:nvPr/>
        </p:nvSpPr>
        <p:spPr>
          <a:xfrm>
            <a:off x="11228407" y="538538"/>
            <a:ext cx="792088" cy="52826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WP 1</a:t>
            </a:r>
            <a:endParaRPr lang="en-CH" dirty="0"/>
          </a:p>
        </p:txBody>
      </p:sp>
    </p:spTree>
    <p:extLst>
      <p:ext uri="{BB962C8B-B14F-4D97-AF65-F5344CB8AC3E}">
        <p14:creationId xmlns:p14="http://schemas.microsoft.com/office/powerpoint/2010/main" val="2536913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84F206-B1A8-40F2-AB4A-49654EF45EB2}"/>
              </a:ext>
            </a:extLst>
          </p:cNvPr>
          <p:cNvSpPr>
            <a:spLocks noGrp="1"/>
          </p:cNvSpPr>
          <p:nvPr>
            <p:ph type="sldNum" sz="quarter" idx="12"/>
          </p:nvPr>
        </p:nvSpPr>
        <p:spPr/>
        <p:txBody>
          <a:bodyPr/>
          <a:lstStyle/>
          <a:p>
            <a:fld id="{6C6AE60A-B69C-4790-82F7-3882EDF23186}" type="slidenum">
              <a:rPr lang="de-DE" smtClean="0"/>
              <a:pPr/>
              <a:t>23</a:t>
            </a:fld>
            <a:endParaRPr lang="de-DE" dirty="0"/>
          </a:p>
        </p:txBody>
      </p:sp>
      <p:sp>
        <p:nvSpPr>
          <p:cNvPr id="4" name="Title 3">
            <a:extLst>
              <a:ext uri="{FF2B5EF4-FFF2-40B4-BE49-F238E27FC236}">
                <a16:creationId xmlns:a16="http://schemas.microsoft.com/office/drawing/2014/main" id="{DDB98A11-E8A7-4029-A032-1354621DB6D8}"/>
              </a:ext>
            </a:extLst>
          </p:cNvPr>
          <p:cNvSpPr>
            <a:spLocks noGrp="1"/>
          </p:cNvSpPr>
          <p:nvPr>
            <p:ph type="title"/>
          </p:nvPr>
        </p:nvSpPr>
        <p:spPr/>
        <p:txBody>
          <a:bodyPr/>
          <a:lstStyle/>
          <a:p>
            <a:r>
              <a:rPr lang="en-US" dirty="0" err="1"/>
              <a:t>Polybench</a:t>
            </a:r>
            <a:r>
              <a:rPr lang="en-US" dirty="0"/>
              <a:t> - MVT</a:t>
            </a:r>
            <a:endParaRPr lang="en-CH" dirty="0"/>
          </a:p>
        </p:txBody>
      </p:sp>
      <p:pic>
        <p:nvPicPr>
          <p:cNvPr id="9" name="Picture 8">
            <a:extLst>
              <a:ext uri="{FF2B5EF4-FFF2-40B4-BE49-F238E27FC236}">
                <a16:creationId xmlns:a16="http://schemas.microsoft.com/office/drawing/2014/main" id="{8D22382D-E12E-6256-D8E2-45F6492CE083}"/>
              </a:ext>
            </a:extLst>
          </p:cNvPr>
          <p:cNvPicPr>
            <a:picLocks noChangeAspect="1"/>
          </p:cNvPicPr>
          <p:nvPr/>
        </p:nvPicPr>
        <p:blipFill>
          <a:blip r:embed="rId3"/>
          <a:stretch>
            <a:fillRect/>
          </a:stretch>
        </p:blipFill>
        <p:spPr>
          <a:xfrm>
            <a:off x="8024849" y="1250646"/>
            <a:ext cx="3811551" cy="4662063"/>
          </a:xfrm>
          <a:prstGeom prst="rect">
            <a:avLst/>
          </a:prstGeom>
        </p:spPr>
      </p:pic>
      <p:sp>
        <p:nvSpPr>
          <p:cNvPr id="13" name="TextBox 12">
            <a:extLst>
              <a:ext uri="{FF2B5EF4-FFF2-40B4-BE49-F238E27FC236}">
                <a16:creationId xmlns:a16="http://schemas.microsoft.com/office/drawing/2014/main" id="{8F116A7A-D5E6-8E2C-9650-8C0F8BD38334}"/>
              </a:ext>
            </a:extLst>
          </p:cNvPr>
          <p:cNvSpPr txBox="1"/>
          <p:nvPr/>
        </p:nvSpPr>
        <p:spPr>
          <a:xfrm>
            <a:off x="1117223" y="1596518"/>
            <a:ext cx="6099858" cy="3970318"/>
          </a:xfrm>
          <a:prstGeom prst="rect">
            <a:avLst/>
          </a:prstGeom>
          <a:noFill/>
        </p:spPr>
        <p:txBody>
          <a:bodyPr wrap="square">
            <a:spAutoFit/>
          </a:bodyPr>
          <a:lstStyle/>
          <a:p>
            <a:r>
              <a:rPr lang="nn-NO" b="0" dirty="0">
                <a:solidFill>
                  <a:srgbClr val="000000"/>
                </a:solidFill>
                <a:effectLst/>
                <a:latin typeface="Consolas" panose="020B0609020204030204" pitchFamily="49" charset="0"/>
              </a:rPr>
              <a:t>  </a:t>
            </a:r>
            <a:r>
              <a:rPr lang="nn-NO" b="0" dirty="0">
                <a:solidFill>
                  <a:srgbClr val="AF00DB"/>
                </a:solidFill>
                <a:effectLst/>
                <a:latin typeface="Consolas" panose="020B0609020204030204" pitchFamily="49" charset="0"/>
              </a:rPr>
              <a:t>for</a:t>
            </a:r>
            <a:r>
              <a:rPr lang="nn-NO" b="0" dirty="0">
                <a:solidFill>
                  <a:srgbClr val="000000"/>
                </a:solidFill>
                <a:effectLst/>
                <a:latin typeface="Consolas" panose="020B0609020204030204" pitchFamily="49" charset="0"/>
              </a:rPr>
              <a:t> (</a:t>
            </a:r>
            <a:r>
              <a:rPr lang="nn-NO" b="0" dirty="0">
                <a:solidFill>
                  <a:srgbClr val="001080"/>
                </a:solidFill>
                <a:effectLst/>
                <a:latin typeface="Consolas" panose="020B0609020204030204" pitchFamily="49" charset="0"/>
              </a:rPr>
              <a:t>i</a:t>
            </a:r>
            <a:r>
              <a:rPr lang="nn-NO" b="0" dirty="0">
                <a:solidFill>
                  <a:srgbClr val="000000"/>
                </a:solidFill>
                <a:effectLst/>
                <a:latin typeface="Consolas" panose="020B0609020204030204" pitchFamily="49" charset="0"/>
              </a:rPr>
              <a:t> = </a:t>
            </a:r>
            <a:r>
              <a:rPr lang="nn-NO" b="0" dirty="0">
                <a:solidFill>
                  <a:srgbClr val="098658"/>
                </a:solidFill>
                <a:effectLst/>
                <a:latin typeface="Consolas" panose="020B0609020204030204" pitchFamily="49" charset="0"/>
              </a:rPr>
              <a:t>0</a:t>
            </a:r>
            <a:r>
              <a:rPr lang="nn-NO" b="0" dirty="0">
                <a:solidFill>
                  <a:srgbClr val="000000"/>
                </a:solidFill>
                <a:effectLst/>
                <a:latin typeface="Consolas" panose="020B0609020204030204" pitchFamily="49" charset="0"/>
              </a:rPr>
              <a:t>; </a:t>
            </a:r>
            <a:r>
              <a:rPr lang="nn-NO" b="0" dirty="0">
                <a:solidFill>
                  <a:srgbClr val="001080"/>
                </a:solidFill>
                <a:effectLst/>
                <a:latin typeface="Consolas" panose="020B0609020204030204" pitchFamily="49" charset="0"/>
              </a:rPr>
              <a:t>i</a:t>
            </a:r>
            <a:r>
              <a:rPr lang="nn-NO" b="0" dirty="0">
                <a:solidFill>
                  <a:srgbClr val="000000"/>
                </a:solidFill>
                <a:effectLst/>
                <a:latin typeface="Consolas" panose="020B0609020204030204" pitchFamily="49" charset="0"/>
              </a:rPr>
              <a:t> &lt; </a:t>
            </a:r>
            <a:r>
              <a:rPr lang="nn-NO" b="0" dirty="0">
                <a:solidFill>
                  <a:srgbClr val="001080"/>
                </a:solidFill>
                <a:effectLst/>
                <a:latin typeface="Consolas" panose="020B0609020204030204" pitchFamily="49" charset="0"/>
              </a:rPr>
              <a:t>n</a:t>
            </a:r>
            <a:r>
              <a:rPr lang="nn-NO" b="0" dirty="0">
                <a:solidFill>
                  <a:srgbClr val="000000"/>
                </a:solidFill>
                <a:effectLst/>
                <a:latin typeface="Consolas" panose="020B0609020204030204" pitchFamily="49" charset="0"/>
              </a:rPr>
              <a:t>; </a:t>
            </a:r>
            <a:r>
              <a:rPr lang="nn-NO" b="0" dirty="0">
                <a:solidFill>
                  <a:srgbClr val="001080"/>
                </a:solidFill>
                <a:effectLst/>
                <a:latin typeface="Consolas" panose="020B0609020204030204" pitchFamily="49" charset="0"/>
              </a:rPr>
              <a:t>i</a:t>
            </a:r>
            <a:r>
              <a:rPr lang="nn-NO" b="0" dirty="0">
                <a:solidFill>
                  <a:srgbClr val="000000"/>
                </a:solidFill>
                <a:effectLst/>
                <a:latin typeface="Consolas" panose="020B0609020204030204" pitchFamily="49" charset="0"/>
              </a:rPr>
              <a:t>++)</a:t>
            </a:r>
          </a:p>
          <a:p>
            <a:r>
              <a:rPr lang="nn-NO" b="0" dirty="0">
                <a:solidFill>
                  <a:srgbClr val="000000"/>
                </a:solidFill>
                <a:effectLst/>
                <a:latin typeface="Consolas" panose="020B0609020204030204" pitchFamily="49" charset="0"/>
              </a:rPr>
              <a:t>  {</a:t>
            </a:r>
          </a:p>
          <a:p>
            <a:r>
              <a:rPr lang="nn-NO" b="0" dirty="0">
                <a:solidFill>
                  <a:srgbClr val="000000"/>
                </a:solidFill>
                <a:effectLst/>
                <a:latin typeface="Consolas" panose="020B0609020204030204" pitchFamily="49" charset="0"/>
              </a:rPr>
              <a:t>    </a:t>
            </a:r>
            <a:r>
              <a:rPr lang="nn-NO" b="0" dirty="0">
                <a:solidFill>
                  <a:srgbClr val="AF00DB"/>
                </a:solidFill>
                <a:effectLst/>
                <a:latin typeface="Consolas" panose="020B0609020204030204" pitchFamily="49" charset="0"/>
              </a:rPr>
              <a:t>for</a:t>
            </a:r>
            <a:r>
              <a:rPr lang="nn-NO" b="0" dirty="0">
                <a:solidFill>
                  <a:srgbClr val="000000"/>
                </a:solidFill>
                <a:effectLst/>
                <a:latin typeface="Consolas" panose="020B0609020204030204" pitchFamily="49" charset="0"/>
              </a:rPr>
              <a:t> (</a:t>
            </a:r>
            <a:r>
              <a:rPr lang="nn-NO" b="0" dirty="0">
                <a:solidFill>
                  <a:srgbClr val="001080"/>
                </a:solidFill>
                <a:effectLst/>
                <a:latin typeface="Consolas" panose="020B0609020204030204" pitchFamily="49" charset="0"/>
              </a:rPr>
              <a:t>j</a:t>
            </a:r>
            <a:r>
              <a:rPr lang="nn-NO" b="0" dirty="0">
                <a:solidFill>
                  <a:srgbClr val="000000"/>
                </a:solidFill>
                <a:effectLst/>
                <a:latin typeface="Consolas" panose="020B0609020204030204" pitchFamily="49" charset="0"/>
              </a:rPr>
              <a:t> = </a:t>
            </a:r>
            <a:r>
              <a:rPr lang="nn-NO" b="0" dirty="0">
                <a:solidFill>
                  <a:srgbClr val="098658"/>
                </a:solidFill>
                <a:effectLst/>
                <a:latin typeface="Consolas" panose="020B0609020204030204" pitchFamily="49" charset="0"/>
              </a:rPr>
              <a:t>0</a:t>
            </a:r>
            <a:r>
              <a:rPr lang="nn-NO" b="0" dirty="0">
                <a:solidFill>
                  <a:srgbClr val="000000"/>
                </a:solidFill>
                <a:effectLst/>
                <a:latin typeface="Consolas" panose="020B0609020204030204" pitchFamily="49" charset="0"/>
              </a:rPr>
              <a:t>; </a:t>
            </a:r>
            <a:r>
              <a:rPr lang="nn-NO" b="0" dirty="0">
                <a:solidFill>
                  <a:srgbClr val="001080"/>
                </a:solidFill>
                <a:effectLst/>
                <a:latin typeface="Consolas" panose="020B0609020204030204" pitchFamily="49" charset="0"/>
              </a:rPr>
              <a:t>j</a:t>
            </a:r>
            <a:r>
              <a:rPr lang="nn-NO" b="0" dirty="0">
                <a:solidFill>
                  <a:srgbClr val="000000"/>
                </a:solidFill>
                <a:effectLst/>
                <a:latin typeface="Consolas" panose="020B0609020204030204" pitchFamily="49" charset="0"/>
              </a:rPr>
              <a:t> &lt; </a:t>
            </a:r>
            <a:r>
              <a:rPr lang="nn-NO" b="0" dirty="0">
                <a:solidFill>
                  <a:srgbClr val="001080"/>
                </a:solidFill>
                <a:effectLst/>
                <a:latin typeface="Consolas" panose="020B0609020204030204" pitchFamily="49" charset="0"/>
              </a:rPr>
              <a:t>n</a:t>
            </a:r>
            <a:r>
              <a:rPr lang="nn-NO" b="0" dirty="0">
                <a:solidFill>
                  <a:srgbClr val="000000"/>
                </a:solidFill>
                <a:effectLst/>
                <a:latin typeface="Consolas" panose="020B0609020204030204" pitchFamily="49" charset="0"/>
              </a:rPr>
              <a:t>; </a:t>
            </a:r>
            <a:r>
              <a:rPr lang="nn-NO" b="0" dirty="0">
                <a:solidFill>
                  <a:srgbClr val="001080"/>
                </a:solidFill>
                <a:effectLst/>
                <a:latin typeface="Consolas" panose="020B0609020204030204" pitchFamily="49" charset="0"/>
              </a:rPr>
              <a:t>j</a:t>
            </a:r>
            <a:r>
              <a:rPr lang="nn-NO" b="0" dirty="0">
                <a:solidFill>
                  <a:srgbClr val="000000"/>
                </a:solidFill>
                <a:effectLst/>
                <a:latin typeface="Consolas" panose="020B0609020204030204" pitchFamily="49" charset="0"/>
              </a:rPr>
              <a:t>++)</a:t>
            </a:r>
          </a:p>
          <a:p>
            <a:r>
              <a:rPr lang="nn-NO" b="0" dirty="0">
                <a:solidFill>
                  <a:srgbClr val="000000"/>
                </a:solidFill>
                <a:effectLst/>
                <a:latin typeface="Consolas" panose="020B0609020204030204" pitchFamily="49" charset="0"/>
              </a:rPr>
              <a:t>    {</a:t>
            </a:r>
          </a:p>
          <a:p>
            <a:r>
              <a:rPr lang="nn-NO" b="0" dirty="0">
                <a:solidFill>
                  <a:srgbClr val="000000"/>
                </a:solidFill>
                <a:effectLst/>
                <a:latin typeface="Consolas" panose="020B0609020204030204" pitchFamily="49" charset="0"/>
              </a:rPr>
              <a:t>      </a:t>
            </a:r>
            <a:r>
              <a:rPr lang="nn-NO" b="0" dirty="0">
                <a:solidFill>
                  <a:srgbClr val="001080"/>
                </a:solidFill>
                <a:effectLst/>
                <a:latin typeface="Consolas" panose="020B0609020204030204" pitchFamily="49" charset="0"/>
              </a:rPr>
              <a:t>x1</a:t>
            </a:r>
            <a:r>
              <a:rPr lang="nn-NO" b="0" dirty="0">
                <a:solidFill>
                  <a:srgbClr val="000000"/>
                </a:solidFill>
                <a:effectLst/>
                <a:latin typeface="Consolas" panose="020B0609020204030204" pitchFamily="49" charset="0"/>
              </a:rPr>
              <a:t>[</a:t>
            </a:r>
            <a:r>
              <a:rPr lang="nn-NO" b="0" dirty="0">
                <a:solidFill>
                  <a:srgbClr val="001080"/>
                </a:solidFill>
                <a:effectLst/>
                <a:latin typeface="Consolas" panose="020B0609020204030204" pitchFamily="49" charset="0"/>
              </a:rPr>
              <a:t>i</a:t>
            </a:r>
            <a:r>
              <a:rPr lang="nn-NO" b="0" dirty="0">
                <a:solidFill>
                  <a:srgbClr val="000000"/>
                </a:solidFill>
                <a:effectLst/>
                <a:latin typeface="Consolas" panose="020B0609020204030204" pitchFamily="49" charset="0"/>
              </a:rPr>
              <a:t>] = </a:t>
            </a:r>
            <a:r>
              <a:rPr lang="nn-NO" b="0" dirty="0">
                <a:solidFill>
                  <a:srgbClr val="001080"/>
                </a:solidFill>
                <a:effectLst/>
                <a:latin typeface="Consolas" panose="020B0609020204030204" pitchFamily="49" charset="0"/>
              </a:rPr>
              <a:t>x1</a:t>
            </a:r>
            <a:r>
              <a:rPr lang="nn-NO" b="0" dirty="0">
                <a:solidFill>
                  <a:srgbClr val="000000"/>
                </a:solidFill>
                <a:effectLst/>
                <a:latin typeface="Consolas" panose="020B0609020204030204" pitchFamily="49" charset="0"/>
              </a:rPr>
              <a:t>[</a:t>
            </a:r>
            <a:r>
              <a:rPr lang="nn-NO" b="0" dirty="0">
                <a:solidFill>
                  <a:srgbClr val="001080"/>
                </a:solidFill>
                <a:effectLst/>
                <a:latin typeface="Consolas" panose="020B0609020204030204" pitchFamily="49" charset="0"/>
              </a:rPr>
              <a:t>i</a:t>
            </a:r>
            <a:r>
              <a:rPr lang="nn-NO" b="0" dirty="0">
                <a:solidFill>
                  <a:srgbClr val="000000"/>
                </a:solidFill>
                <a:effectLst/>
                <a:latin typeface="Consolas" panose="020B0609020204030204" pitchFamily="49" charset="0"/>
              </a:rPr>
              <a:t>] + </a:t>
            </a:r>
            <a:r>
              <a:rPr lang="nn-NO" b="0" dirty="0">
                <a:solidFill>
                  <a:srgbClr val="001080"/>
                </a:solidFill>
                <a:effectLst/>
                <a:latin typeface="Consolas" panose="020B0609020204030204" pitchFamily="49" charset="0"/>
              </a:rPr>
              <a:t>A</a:t>
            </a:r>
            <a:r>
              <a:rPr lang="nn-NO" b="0" dirty="0">
                <a:solidFill>
                  <a:srgbClr val="000000"/>
                </a:solidFill>
                <a:effectLst/>
                <a:latin typeface="Consolas" panose="020B0609020204030204" pitchFamily="49" charset="0"/>
              </a:rPr>
              <a:t>[</a:t>
            </a:r>
            <a:r>
              <a:rPr lang="nn-NO" b="0" dirty="0">
                <a:solidFill>
                  <a:srgbClr val="001080"/>
                </a:solidFill>
                <a:effectLst/>
                <a:latin typeface="Consolas" panose="020B0609020204030204" pitchFamily="49" charset="0"/>
              </a:rPr>
              <a:t>i</a:t>
            </a:r>
            <a:r>
              <a:rPr lang="nn-NO" b="0" dirty="0">
                <a:solidFill>
                  <a:srgbClr val="000000"/>
                </a:solidFill>
                <a:effectLst/>
                <a:latin typeface="Consolas" panose="020B0609020204030204" pitchFamily="49" charset="0"/>
              </a:rPr>
              <a:t>][</a:t>
            </a:r>
            <a:r>
              <a:rPr lang="nn-NO" b="0" dirty="0">
                <a:solidFill>
                  <a:srgbClr val="001080"/>
                </a:solidFill>
                <a:effectLst/>
                <a:latin typeface="Consolas" panose="020B0609020204030204" pitchFamily="49" charset="0"/>
              </a:rPr>
              <a:t>j</a:t>
            </a:r>
            <a:r>
              <a:rPr lang="nn-NO" b="0" dirty="0">
                <a:solidFill>
                  <a:srgbClr val="000000"/>
                </a:solidFill>
                <a:effectLst/>
                <a:latin typeface="Consolas" panose="020B0609020204030204" pitchFamily="49" charset="0"/>
              </a:rPr>
              <a:t>] * </a:t>
            </a:r>
            <a:r>
              <a:rPr lang="nn-NO" b="0" dirty="0">
                <a:solidFill>
                  <a:srgbClr val="001080"/>
                </a:solidFill>
                <a:effectLst/>
                <a:latin typeface="Consolas" panose="020B0609020204030204" pitchFamily="49" charset="0"/>
              </a:rPr>
              <a:t>y_1</a:t>
            </a:r>
            <a:r>
              <a:rPr lang="nn-NO" b="0" dirty="0">
                <a:solidFill>
                  <a:srgbClr val="000000"/>
                </a:solidFill>
                <a:effectLst/>
                <a:latin typeface="Consolas" panose="020B0609020204030204" pitchFamily="49" charset="0"/>
              </a:rPr>
              <a:t>[</a:t>
            </a:r>
            <a:r>
              <a:rPr lang="nn-NO" b="0" dirty="0">
                <a:solidFill>
                  <a:srgbClr val="001080"/>
                </a:solidFill>
                <a:effectLst/>
                <a:latin typeface="Consolas" panose="020B0609020204030204" pitchFamily="49" charset="0"/>
              </a:rPr>
              <a:t>j</a:t>
            </a:r>
            <a:r>
              <a:rPr lang="nn-NO" b="0" dirty="0">
                <a:solidFill>
                  <a:srgbClr val="000000"/>
                </a:solidFill>
                <a:effectLst/>
                <a:latin typeface="Consolas" panose="020B0609020204030204" pitchFamily="49" charset="0"/>
              </a:rPr>
              <a:t>];</a:t>
            </a:r>
          </a:p>
          <a:p>
            <a:r>
              <a:rPr lang="nn-NO" b="0" dirty="0">
                <a:solidFill>
                  <a:srgbClr val="000000"/>
                </a:solidFill>
                <a:effectLst/>
                <a:latin typeface="Consolas" panose="020B0609020204030204" pitchFamily="49" charset="0"/>
              </a:rPr>
              <a:t>    }</a:t>
            </a:r>
          </a:p>
          <a:p>
            <a:r>
              <a:rPr lang="nn-NO" b="0" dirty="0">
                <a:solidFill>
                  <a:srgbClr val="000000"/>
                </a:solidFill>
                <a:effectLst/>
                <a:latin typeface="Consolas" panose="020B0609020204030204" pitchFamily="49" charset="0"/>
              </a:rPr>
              <a:t>  }</a:t>
            </a:r>
          </a:p>
          <a:p>
            <a:r>
              <a:rPr lang="nn-NO" b="0" dirty="0">
                <a:solidFill>
                  <a:srgbClr val="000000"/>
                </a:solidFill>
                <a:effectLst/>
                <a:latin typeface="Consolas" panose="020B0609020204030204" pitchFamily="49" charset="0"/>
              </a:rPr>
              <a:t>  </a:t>
            </a:r>
            <a:r>
              <a:rPr lang="nn-NO" b="0" dirty="0">
                <a:solidFill>
                  <a:srgbClr val="AF00DB"/>
                </a:solidFill>
                <a:effectLst/>
                <a:latin typeface="Consolas" panose="020B0609020204030204" pitchFamily="49" charset="0"/>
              </a:rPr>
              <a:t>for</a:t>
            </a:r>
            <a:r>
              <a:rPr lang="nn-NO" b="0" dirty="0">
                <a:solidFill>
                  <a:srgbClr val="000000"/>
                </a:solidFill>
                <a:effectLst/>
                <a:latin typeface="Consolas" panose="020B0609020204030204" pitchFamily="49" charset="0"/>
              </a:rPr>
              <a:t> (</a:t>
            </a:r>
            <a:r>
              <a:rPr lang="nn-NO" b="0" dirty="0">
                <a:solidFill>
                  <a:srgbClr val="001080"/>
                </a:solidFill>
                <a:effectLst/>
                <a:latin typeface="Consolas" panose="020B0609020204030204" pitchFamily="49" charset="0"/>
              </a:rPr>
              <a:t>i</a:t>
            </a:r>
            <a:r>
              <a:rPr lang="nn-NO" b="0" dirty="0">
                <a:solidFill>
                  <a:srgbClr val="000000"/>
                </a:solidFill>
                <a:effectLst/>
                <a:latin typeface="Consolas" panose="020B0609020204030204" pitchFamily="49" charset="0"/>
              </a:rPr>
              <a:t> = </a:t>
            </a:r>
            <a:r>
              <a:rPr lang="nn-NO" b="0" dirty="0">
                <a:solidFill>
                  <a:srgbClr val="098658"/>
                </a:solidFill>
                <a:effectLst/>
                <a:latin typeface="Consolas" panose="020B0609020204030204" pitchFamily="49" charset="0"/>
              </a:rPr>
              <a:t>0</a:t>
            </a:r>
            <a:r>
              <a:rPr lang="nn-NO" b="0" dirty="0">
                <a:solidFill>
                  <a:srgbClr val="000000"/>
                </a:solidFill>
                <a:effectLst/>
                <a:latin typeface="Consolas" panose="020B0609020204030204" pitchFamily="49" charset="0"/>
              </a:rPr>
              <a:t>; </a:t>
            </a:r>
            <a:r>
              <a:rPr lang="nn-NO" b="0" dirty="0">
                <a:solidFill>
                  <a:srgbClr val="001080"/>
                </a:solidFill>
                <a:effectLst/>
                <a:latin typeface="Consolas" panose="020B0609020204030204" pitchFamily="49" charset="0"/>
              </a:rPr>
              <a:t>i</a:t>
            </a:r>
            <a:r>
              <a:rPr lang="nn-NO" b="0" dirty="0">
                <a:solidFill>
                  <a:srgbClr val="000000"/>
                </a:solidFill>
                <a:effectLst/>
                <a:latin typeface="Consolas" panose="020B0609020204030204" pitchFamily="49" charset="0"/>
              </a:rPr>
              <a:t> &lt; </a:t>
            </a:r>
            <a:r>
              <a:rPr lang="nn-NO" b="0" dirty="0">
                <a:solidFill>
                  <a:srgbClr val="001080"/>
                </a:solidFill>
                <a:effectLst/>
                <a:latin typeface="Consolas" panose="020B0609020204030204" pitchFamily="49" charset="0"/>
              </a:rPr>
              <a:t>n</a:t>
            </a:r>
            <a:r>
              <a:rPr lang="nn-NO" b="0" dirty="0">
                <a:solidFill>
                  <a:srgbClr val="000000"/>
                </a:solidFill>
                <a:effectLst/>
                <a:latin typeface="Consolas" panose="020B0609020204030204" pitchFamily="49" charset="0"/>
              </a:rPr>
              <a:t>; </a:t>
            </a:r>
            <a:r>
              <a:rPr lang="nn-NO" b="0" dirty="0">
                <a:solidFill>
                  <a:srgbClr val="001080"/>
                </a:solidFill>
                <a:effectLst/>
                <a:latin typeface="Consolas" panose="020B0609020204030204" pitchFamily="49" charset="0"/>
              </a:rPr>
              <a:t>i</a:t>
            </a:r>
            <a:r>
              <a:rPr lang="nn-NO" b="0" dirty="0">
                <a:solidFill>
                  <a:srgbClr val="000000"/>
                </a:solidFill>
                <a:effectLst/>
                <a:latin typeface="Consolas" panose="020B0609020204030204" pitchFamily="49" charset="0"/>
              </a:rPr>
              <a:t>++)</a:t>
            </a:r>
          </a:p>
          <a:p>
            <a:r>
              <a:rPr lang="nn-NO" b="0" dirty="0">
                <a:solidFill>
                  <a:srgbClr val="000000"/>
                </a:solidFill>
                <a:effectLst/>
                <a:latin typeface="Consolas" panose="020B0609020204030204" pitchFamily="49" charset="0"/>
              </a:rPr>
              <a:t>  {</a:t>
            </a:r>
          </a:p>
          <a:p>
            <a:r>
              <a:rPr lang="nn-NO" b="0" dirty="0">
                <a:solidFill>
                  <a:srgbClr val="000000"/>
                </a:solidFill>
                <a:effectLst/>
                <a:latin typeface="Consolas" panose="020B0609020204030204" pitchFamily="49" charset="0"/>
              </a:rPr>
              <a:t>    </a:t>
            </a:r>
            <a:r>
              <a:rPr lang="nn-NO" b="0" dirty="0">
                <a:solidFill>
                  <a:srgbClr val="AF00DB"/>
                </a:solidFill>
                <a:effectLst/>
                <a:latin typeface="Consolas" panose="020B0609020204030204" pitchFamily="49" charset="0"/>
              </a:rPr>
              <a:t>for</a:t>
            </a:r>
            <a:r>
              <a:rPr lang="nn-NO" b="0" dirty="0">
                <a:solidFill>
                  <a:srgbClr val="000000"/>
                </a:solidFill>
                <a:effectLst/>
                <a:latin typeface="Consolas" panose="020B0609020204030204" pitchFamily="49" charset="0"/>
              </a:rPr>
              <a:t> (</a:t>
            </a:r>
            <a:r>
              <a:rPr lang="nn-NO" b="0" dirty="0">
                <a:solidFill>
                  <a:srgbClr val="001080"/>
                </a:solidFill>
                <a:effectLst/>
                <a:latin typeface="Consolas" panose="020B0609020204030204" pitchFamily="49" charset="0"/>
              </a:rPr>
              <a:t>j</a:t>
            </a:r>
            <a:r>
              <a:rPr lang="nn-NO" b="0" dirty="0">
                <a:solidFill>
                  <a:srgbClr val="000000"/>
                </a:solidFill>
                <a:effectLst/>
                <a:latin typeface="Consolas" panose="020B0609020204030204" pitchFamily="49" charset="0"/>
              </a:rPr>
              <a:t> = </a:t>
            </a:r>
            <a:r>
              <a:rPr lang="nn-NO" b="0" dirty="0">
                <a:solidFill>
                  <a:srgbClr val="098658"/>
                </a:solidFill>
                <a:effectLst/>
                <a:latin typeface="Consolas" panose="020B0609020204030204" pitchFamily="49" charset="0"/>
              </a:rPr>
              <a:t>0</a:t>
            </a:r>
            <a:r>
              <a:rPr lang="nn-NO" b="0" dirty="0">
                <a:solidFill>
                  <a:srgbClr val="000000"/>
                </a:solidFill>
                <a:effectLst/>
                <a:latin typeface="Consolas" panose="020B0609020204030204" pitchFamily="49" charset="0"/>
              </a:rPr>
              <a:t>; </a:t>
            </a:r>
            <a:r>
              <a:rPr lang="nn-NO" b="0" dirty="0">
                <a:solidFill>
                  <a:srgbClr val="001080"/>
                </a:solidFill>
                <a:effectLst/>
                <a:latin typeface="Consolas" panose="020B0609020204030204" pitchFamily="49" charset="0"/>
              </a:rPr>
              <a:t>j</a:t>
            </a:r>
            <a:r>
              <a:rPr lang="nn-NO" b="0" dirty="0">
                <a:solidFill>
                  <a:srgbClr val="000000"/>
                </a:solidFill>
                <a:effectLst/>
                <a:latin typeface="Consolas" panose="020B0609020204030204" pitchFamily="49" charset="0"/>
              </a:rPr>
              <a:t> &lt; </a:t>
            </a:r>
            <a:r>
              <a:rPr lang="nn-NO" b="0" dirty="0">
                <a:solidFill>
                  <a:srgbClr val="001080"/>
                </a:solidFill>
                <a:effectLst/>
                <a:latin typeface="Consolas" panose="020B0609020204030204" pitchFamily="49" charset="0"/>
              </a:rPr>
              <a:t>n</a:t>
            </a:r>
            <a:r>
              <a:rPr lang="nn-NO" b="0" dirty="0">
                <a:solidFill>
                  <a:srgbClr val="000000"/>
                </a:solidFill>
                <a:effectLst/>
                <a:latin typeface="Consolas" panose="020B0609020204030204" pitchFamily="49" charset="0"/>
              </a:rPr>
              <a:t>; </a:t>
            </a:r>
            <a:r>
              <a:rPr lang="nn-NO" b="0" dirty="0">
                <a:solidFill>
                  <a:srgbClr val="001080"/>
                </a:solidFill>
                <a:effectLst/>
                <a:latin typeface="Consolas" panose="020B0609020204030204" pitchFamily="49" charset="0"/>
              </a:rPr>
              <a:t>j</a:t>
            </a:r>
            <a:r>
              <a:rPr lang="nn-NO" b="0" dirty="0">
                <a:solidFill>
                  <a:srgbClr val="000000"/>
                </a:solidFill>
                <a:effectLst/>
                <a:latin typeface="Consolas" panose="020B0609020204030204" pitchFamily="49" charset="0"/>
              </a:rPr>
              <a:t>++)</a:t>
            </a:r>
          </a:p>
          <a:p>
            <a:r>
              <a:rPr lang="nn-NO" b="0" dirty="0">
                <a:solidFill>
                  <a:srgbClr val="000000"/>
                </a:solidFill>
                <a:effectLst/>
                <a:latin typeface="Consolas" panose="020B0609020204030204" pitchFamily="49" charset="0"/>
              </a:rPr>
              <a:t>    {</a:t>
            </a:r>
          </a:p>
          <a:p>
            <a:r>
              <a:rPr lang="nn-NO" b="0" dirty="0">
                <a:solidFill>
                  <a:srgbClr val="000000"/>
                </a:solidFill>
                <a:effectLst/>
                <a:latin typeface="Consolas" panose="020B0609020204030204" pitchFamily="49" charset="0"/>
              </a:rPr>
              <a:t>      </a:t>
            </a:r>
            <a:r>
              <a:rPr lang="nn-NO" b="0" dirty="0">
                <a:solidFill>
                  <a:srgbClr val="001080"/>
                </a:solidFill>
                <a:effectLst/>
                <a:latin typeface="Consolas" panose="020B0609020204030204" pitchFamily="49" charset="0"/>
              </a:rPr>
              <a:t>x2</a:t>
            </a:r>
            <a:r>
              <a:rPr lang="nn-NO" b="0" dirty="0">
                <a:solidFill>
                  <a:srgbClr val="000000"/>
                </a:solidFill>
                <a:effectLst/>
                <a:latin typeface="Consolas" panose="020B0609020204030204" pitchFamily="49" charset="0"/>
              </a:rPr>
              <a:t>[</a:t>
            </a:r>
            <a:r>
              <a:rPr lang="nn-NO" b="0" dirty="0">
                <a:solidFill>
                  <a:srgbClr val="001080"/>
                </a:solidFill>
                <a:effectLst/>
                <a:latin typeface="Consolas" panose="020B0609020204030204" pitchFamily="49" charset="0"/>
              </a:rPr>
              <a:t>i</a:t>
            </a:r>
            <a:r>
              <a:rPr lang="nn-NO" b="0" dirty="0">
                <a:solidFill>
                  <a:srgbClr val="000000"/>
                </a:solidFill>
                <a:effectLst/>
                <a:latin typeface="Consolas" panose="020B0609020204030204" pitchFamily="49" charset="0"/>
              </a:rPr>
              <a:t>] = </a:t>
            </a:r>
            <a:r>
              <a:rPr lang="nn-NO" b="0" dirty="0">
                <a:solidFill>
                  <a:srgbClr val="001080"/>
                </a:solidFill>
                <a:effectLst/>
                <a:latin typeface="Consolas" panose="020B0609020204030204" pitchFamily="49" charset="0"/>
              </a:rPr>
              <a:t>x2</a:t>
            </a:r>
            <a:r>
              <a:rPr lang="nn-NO" b="0" dirty="0">
                <a:solidFill>
                  <a:srgbClr val="000000"/>
                </a:solidFill>
                <a:effectLst/>
                <a:latin typeface="Consolas" panose="020B0609020204030204" pitchFamily="49" charset="0"/>
              </a:rPr>
              <a:t>[</a:t>
            </a:r>
            <a:r>
              <a:rPr lang="nn-NO" b="0" dirty="0">
                <a:solidFill>
                  <a:srgbClr val="001080"/>
                </a:solidFill>
                <a:effectLst/>
                <a:latin typeface="Consolas" panose="020B0609020204030204" pitchFamily="49" charset="0"/>
              </a:rPr>
              <a:t>i</a:t>
            </a:r>
            <a:r>
              <a:rPr lang="nn-NO" b="0" dirty="0">
                <a:solidFill>
                  <a:srgbClr val="000000"/>
                </a:solidFill>
                <a:effectLst/>
                <a:latin typeface="Consolas" panose="020B0609020204030204" pitchFamily="49" charset="0"/>
              </a:rPr>
              <a:t>] + </a:t>
            </a:r>
            <a:r>
              <a:rPr lang="nn-NO" b="0" dirty="0">
                <a:solidFill>
                  <a:srgbClr val="001080"/>
                </a:solidFill>
                <a:effectLst/>
                <a:latin typeface="Consolas" panose="020B0609020204030204" pitchFamily="49" charset="0"/>
              </a:rPr>
              <a:t>A</a:t>
            </a:r>
            <a:r>
              <a:rPr lang="nn-NO" b="0" dirty="0">
                <a:solidFill>
                  <a:srgbClr val="000000"/>
                </a:solidFill>
                <a:effectLst/>
                <a:latin typeface="Consolas" panose="020B0609020204030204" pitchFamily="49" charset="0"/>
              </a:rPr>
              <a:t>[</a:t>
            </a:r>
            <a:r>
              <a:rPr lang="nn-NO" b="0" dirty="0">
                <a:solidFill>
                  <a:srgbClr val="001080"/>
                </a:solidFill>
                <a:effectLst/>
                <a:latin typeface="Consolas" panose="020B0609020204030204" pitchFamily="49" charset="0"/>
              </a:rPr>
              <a:t>j</a:t>
            </a:r>
            <a:r>
              <a:rPr lang="nn-NO" b="0" dirty="0">
                <a:solidFill>
                  <a:srgbClr val="000000"/>
                </a:solidFill>
                <a:effectLst/>
                <a:latin typeface="Consolas" panose="020B0609020204030204" pitchFamily="49" charset="0"/>
              </a:rPr>
              <a:t>][</a:t>
            </a:r>
            <a:r>
              <a:rPr lang="nn-NO" b="0" dirty="0">
                <a:solidFill>
                  <a:srgbClr val="001080"/>
                </a:solidFill>
                <a:effectLst/>
                <a:latin typeface="Consolas" panose="020B0609020204030204" pitchFamily="49" charset="0"/>
              </a:rPr>
              <a:t>i</a:t>
            </a:r>
            <a:r>
              <a:rPr lang="nn-NO" b="0" dirty="0">
                <a:solidFill>
                  <a:srgbClr val="000000"/>
                </a:solidFill>
                <a:effectLst/>
                <a:latin typeface="Consolas" panose="020B0609020204030204" pitchFamily="49" charset="0"/>
              </a:rPr>
              <a:t>] * </a:t>
            </a:r>
            <a:r>
              <a:rPr lang="nn-NO" b="0" dirty="0">
                <a:solidFill>
                  <a:srgbClr val="001080"/>
                </a:solidFill>
                <a:effectLst/>
                <a:latin typeface="Consolas" panose="020B0609020204030204" pitchFamily="49" charset="0"/>
              </a:rPr>
              <a:t>y_2</a:t>
            </a:r>
            <a:r>
              <a:rPr lang="nn-NO" b="0" dirty="0">
                <a:solidFill>
                  <a:srgbClr val="000000"/>
                </a:solidFill>
                <a:effectLst/>
                <a:latin typeface="Consolas" panose="020B0609020204030204" pitchFamily="49" charset="0"/>
              </a:rPr>
              <a:t>[</a:t>
            </a:r>
            <a:r>
              <a:rPr lang="nn-NO" b="0" dirty="0">
                <a:solidFill>
                  <a:srgbClr val="001080"/>
                </a:solidFill>
                <a:effectLst/>
                <a:latin typeface="Consolas" panose="020B0609020204030204" pitchFamily="49" charset="0"/>
              </a:rPr>
              <a:t>j</a:t>
            </a:r>
            <a:r>
              <a:rPr lang="nn-NO" b="0" dirty="0">
                <a:solidFill>
                  <a:srgbClr val="000000"/>
                </a:solidFill>
                <a:effectLst/>
                <a:latin typeface="Consolas" panose="020B0609020204030204" pitchFamily="49" charset="0"/>
              </a:rPr>
              <a:t>];</a:t>
            </a:r>
          </a:p>
          <a:p>
            <a:r>
              <a:rPr lang="nn-NO" b="0" dirty="0">
                <a:solidFill>
                  <a:srgbClr val="000000"/>
                </a:solidFill>
                <a:effectLst/>
                <a:latin typeface="Consolas" panose="020B0609020204030204" pitchFamily="49" charset="0"/>
              </a:rPr>
              <a:t>    }</a:t>
            </a:r>
          </a:p>
          <a:p>
            <a:r>
              <a:rPr lang="nn-NO" b="0" dirty="0">
                <a:solidFill>
                  <a:srgbClr val="000000"/>
                </a:solidFill>
                <a:effectLst/>
                <a:latin typeface="Consolas" panose="020B0609020204030204" pitchFamily="49" charset="0"/>
              </a:rPr>
              <a:t>  }</a:t>
            </a:r>
          </a:p>
        </p:txBody>
      </p:sp>
      <p:sp>
        <p:nvSpPr>
          <p:cNvPr id="10" name="Speech Bubble: Rectangle with Corners Rounded 9">
            <a:extLst>
              <a:ext uri="{FF2B5EF4-FFF2-40B4-BE49-F238E27FC236}">
                <a16:creationId xmlns:a16="http://schemas.microsoft.com/office/drawing/2014/main" id="{1187BFCC-11C1-63A3-F8F2-0B72404276EC}"/>
              </a:ext>
            </a:extLst>
          </p:cNvPr>
          <p:cNvSpPr/>
          <p:nvPr/>
        </p:nvSpPr>
        <p:spPr>
          <a:xfrm>
            <a:off x="2681965" y="5333731"/>
            <a:ext cx="4535808" cy="1157956"/>
          </a:xfrm>
          <a:prstGeom prst="wedgeRoundRectCallout">
            <a:avLst>
              <a:gd name="adj1" fmla="val -51917"/>
              <a:gd name="adj2" fmla="val -80089"/>
              <a:gd name="adj3" fmla="val 16667"/>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t>Update detection</a:t>
            </a:r>
            <a:endParaRPr lang="en-US" dirty="0"/>
          </a:p>
        </p:txBody>
      </p:sp>
      <p:sp>
        <p:nvSpPr>
          <p:cNvPr id="2" name="Rectangle 1">
            <a:extLst>
              <a:ext uri="{FF2B5EF4-FFF2-40B4-BE49-F238E27FC236}">
                <a16:creationId xmlns:a16="http://schemas.microsoft.com/office/drawing/2014/main" id="{1A5B35D7-B2C6-1320-26B3-24E034CFCCD8}"/>
              </a:ext>
            </a:extLst>
          </p:cNvPr>
          <p:cNvSpPr/>
          <p:nvPr/>
        </p:nvSpPr>
        <p:spPr>
          <a:xfrm>
            <a:off x="11228407" y="538538"/>
            <a:ext cx="792088" cy="52826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WP 1</a:t>
            </a:r>
            <a:endParaRPr lang="en-CH" dirty="0"/>
          </a:p>
        </p:txBody>
      </p:sp>
    </p:spTree>
    <p:extLst>
      <p:ext uri="{BB962C8B-B14F-4D97-AF65-F5344CB8AC3E}">
        <p14:creationId xmlns:p14="http://schemas.microsoft.com/office/powerpoint/2010/main" val="3960943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84F206-B1A8-40F2-AB4A-49654EF45EB2}"/>
              </a:ext>
            </a:extLst>
          </p:cNvPr>
          <p:cNvSpPr>
            <a:spLocks noGrp="1"/>
          </p:cNvSpPr>
          <p:nvPr>
            <p:ph type="sldNum" sz="quarter" idx="12"/>
          </p:nvPr>
        </p:nvSpPr>
        <p:spPr/>
        <p:txBody>
          <a:bodyPr/>
          <a:lstStyle/>
          <a:p>
            <a:fld id="{6C6AE60A-B69C-4790-82F7-3882EDF23186}" type="slidenum">
              <a:rPr lang="de-DE" smtClean="0"/>
              <a:pPr/>
              <a:t>24</a:t>
            </a:fld>
            <a:endParaRPr lang="de-DE" dirty="0"/>
          </a:p>
        </p:txBody>
      </p:sp>
      <p:sp>
        <p:nvSpPr>
          <p:cNvPr id="4" name="Title 3">
            <a:extLst>
              <a:ext uri="{FF2B5EF4-FFF2-40B4-BE49-F238E27FC236}">
                <a16:creationId xmlns:a16="http://schemas.microsoft.com/office/drawing/2014/main" id="{DDB98A11-E8A7-4029-A032-1354621DB6D8}"/>
              </a:ext>
            </a:extLst>
          </p:cNvPr>
          <p:cNvSpPr>
            <a:spLocks noGrp="1"/>
          </p:cNvSpPr>
          <p:nvPr>
            <p:ph type="title"/>
          </p:nvPr>
        </p:nvSpPr>
        <p:spPr/>
        <p:txBody>
          <a:bodyPr/>
          <a:lstStyle/>
          <a:p>
            <a:r>
              <a:rPr lang="en-US" dirty="0" err="1"/>
              <a:t>Polybench</a:t>
            </a:r>
            <a:r>
              <a:rPr lang="en-US" dirty="0"/>
              <a:t> Overview</a:t>
            </a:r>
            <a:endParaRPr lang="en-CH" dirty="0"/>
          </a:p>
        </p:txBody>
      </p:sp>
      <p:pic>
        <p:nvPicPr>
          <p:cNvPr id="6" name="Picture 5">
            <a:extLst>
              <a:ext uri="{FF2B5EF4-FFF2-40B4-BE49-F238E27FC236}">
                <a16:creationId xmlns:a16="http://schemas.microsoft.com/office/drawing/2014/main" id="{7B93366D-9284-4368-9C6A-422342D894C9}"/>
              </a:ext>
            </a:extLst>
          </p:cNvPr>
          <p:cNvPicPr>
            <a:picLocks noChangeAspect="1"/>
          </p:cNvPicPr>
          <p:nvPr/>
        </p:nvPicPr>
        <p:blipFill>
          <a:blip r:embed="rId3"/>
          <a:stretch>
            <a:fillRect/>
          </a:stretch>
        </p:blipFill>
        <p:spPr>
          <a:xfrm>
            <a:off x="0" y="1573027"/>
            <a:ext cx="12192000" cy="4386634"/>
          </a:xfrm>
          <a:prstGeom prst="rect">
            <a:avLst/>
          </a:prstGeom>
        </p:spPr>
      </p:pic>
      <p:sp>
        <p:nvSpPr>
          <p:cNvPr id="2" name="Rectangle 1">
            <a:extLst>
              <a:ext uri="{FF2B5EF4-FFF2-40B4-BE49-F238E27FC236}">
                <a16:creationId xmlns:a16="http://schemas.microsoft.com/office/drawing/2014/main" id="{C66A936C-F41F-810E-878F-94D72A639F27}"/>
              </a:ext>
            </a:extLst>
          </p:cNvPr>
          <p:cNvSpPr/>
          <p:nvPr/>
        </p:nvSpPr>
        <p:spPr>
          <a:xfrm>
            <a:off x="11228407" y="538538"/>
            <a:ext cx="792088" cy="52826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WP 1</a:t>
            </a:r>
            <a:endParaRPr lang="en-CH" dirty="0"/>
          </a:p>
        </p:txBody>
      </p:sp>
    </p:spTree>
    <p:extLst>
      <p:ext uri="{BB962C8B-B14F-4D97-AF65-F5344CB8AC3E}">
        <p14:creationId xmlns:p14="http://schemas.microsoft.com/office/powerpoint/2010/main" val="10777229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CACB21-B785-6F56-8A58-F91FAF2F17C9}"/>
              </a:ext>
            </a:extLst>
          </p:cNvPr>
          <p:cNvSpPr>
            <a:spLocks noGrp="1"/>
          </p:cNvSpPr>
          <p:nvPr>
            <p:ph idx="1"/>
          </p:nvPr>
        </p:nvSpPr>
        <p:spPr>
          <a:xfrm>
            <a:off x="191344" y="1352554"/>
            <a:ext cx="11773308" cy="2076446"/>
          </a:xfrm>
        </p:spPr>
        <p:txBody>
          <a:bodyPr/>
          <a:lstStyle/>
          <a:p>
            <a:r>
              <a:rPr lang="en-US" dirty="0" err="1"/>
              <a:t>Exascale</a:t>
            </a:r>
            <a:r>
              <a:rPr lang="en-US" dirty="0"/>
              <a:t> proxy app from LLNL</a:t>
            </a:r>
          </a:p>
          <a:p>
            <a:endParaRPr lang="en-US" dirty="0"/>
          </a:p>
          <a:p>
            <a:r>
              <a:rPr lang="en-US" i="1" dirty="0"/>
              <a:t>Unstructured</a:t>
            </a:r>
            <a:r>
              <a:rPr lang="en-US" dirty="0"/>
              <a:t> hydrodynamics solver</a:t>
            </a:r>
            <a:endParaRPr lang="en-CH" dirty="0"/>
          </a:p>
        </p:txBody>
      </p:sp>
      <p:sp>
        <p:nvSpPr>
          <p:cNvPr id="3" name="Slide Number Placeholder 2">
            <a:extLst>
              <a:ext uri="{FF2B5EF4-FFF2-40B4-BE49-F238E27FC236}">
                <a16:creationId xmlns:a16="http://schemas.microsoft.com/office/drawing/2014/main" id="{EC70C6F2-D753-44E6-945E-FDF61367F1F0}"/>
              </a:ext>
            </a:extLst>
          </p:cNvPr>
          <p:cNvSpPr>
            <a:spLocks noGrp="1"/>
          </p:cNvSpPr>
          <p:nvPr>
            <p:ph type="sldNum" sz="quarter" idx="12"/>
          </p:nvPr>
        </p:nvSpPr>
        <p:spPr/>
        <p:txBody>
          <a:bodyPr/>
          <a:lstStyle/>
          <a:p>
            <a:fld id="{6C6AE60A-B69C-4790-82F7-3882EDF23186}" type="slidenum">
              <a:rPr lang="de-DE" smtClean="0"/>
              <a:pPr/>
              <a:t>25</a:t>
            </a:fld>
            <a:endParaRPr lang="de-DE" dirty="0"/>
          </a:p>
        </p:txBody>
      </p:sp>
      <p:sp>
        <p:nvSpPr>
          <p:cNvPr id="4" name="Title 3">
            <a:extLst>
              <a:ext uri="{FF2B5EF4-FFF2-40B4-BE49-F238E27FC236}">
                <a16:creationId xmlns:a16="http://schemas.microsoft.com/office/drawing/2014/main" id="{7137FAFF-CE88-4300-A789-33444E77189E}"/>
              </a:ext>
            </a:extLst>
          </p:cNvPr>
          <p:cNvSpPr>
            <a:spLocks noGrp="1"/>
          </p:cNvSpPr>
          <p:nvPr>
            <p:ph type="title"/>
          </p:nvPr>
        </p:nvSpPr>
        <p:spPr/>
        <p:txBody>
          <a:bodyPr/>
          <a:lstStyle/>
          <a:p>
            <a:r>
              <a:rPr lang="en-US" dirty="0"/>
              <a:t>LULESH</a:t>
            </a:r>
            <a:endParaRPr lang="en-CH" dirty="0"/>
          </a:p>
        </p:txBody>
      </p:sp>
      <p:pic>
        <p:nvPicPr>
          <p:cNvPr id="1026" name="Picture 2" descr="LULESH visualization">
            <a:extLst>
              <a:ext uri="{FF2B5EF4-FFF2-40B4-BE49-F238E27FC236}">
                <a16:creationId xmlns:a16="http://schemas.microsoft.com/office/drawing/2014/main" id="{32FCF0D3-9FAC-0210-CB8E-CEC17E6BA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4132" y="2060848"/>
            <a:ext cx="3312291" cy="31925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4353D7-0502-0E89-9321-55C64E030159}"/>
              </a:ext>
            </a:extLst>
          </p:cNvPr>
          <p:cNvSpPr txBox="1"/>
          <p:nvPr/>
        </p:nvSpPr>
        <p:spPr>
          <a:xfrm>
            <a:off x="1019436" y="2560592"/>
            <a:ext cx="3636404" cy="2308324"/>
          </a:xfrm>
          <a:prstGeom prst="rect">
            <a:avLst/>
          </a:prstGeom>
          <a:noFill/>
        </p:spPr>
        <p:txBody>
          <a:bodyPr wrap="square">
            <a:spAutoFit/>
          </a:bodyPr>
          <a:lstStyle/>
          <a:p>
            <a:r>
              <a:rPr lang="de-DE" b="0" dirty="0">
                <a:solidFill>
                  <a:srgbClr val="001080"/>
                </a:solidFill>
                <a:effectLst/>
                <a:latin typeface="Consolas" panose="020B0609020204030204" pitchFamily="49" charset="0"/>
              </a:rPr>
              <a:t>   </a:t>
            </a:r>
            <a:r>
              <a:rPr lang="de-DE" b="0" dirty="0" err="1">
                <a:solidFill>
                  <a:srgbClr val="001080"/>
                </a:solidFill>
                <a:effectLst/>
                <a:latin typeface="Consolas" panose="020B0609020204030204" pitchFamily="49" charset="0"/>
              </a:rPr>
              <a:t>elemX</a:t>
            </a:r>
            <a:r>
              <a:rPr lang="de-DE" b="0" dirty="0">
                <a:solidFill>
                  <a:srgbClr val="000000"/>
                </a:solidFill>
                <a:effectLst/>
                <a:latin typeface="Consolas" panose="020B0609020204030204" pitchFamily="49" charset="0"/>
              </a:rPr>
              <a:t>[</a:t>
            </a:r>
            <a:r>
              <a:rPr lang="de-DE" b="0" dirty="0">
                <a:solidFill>
                  <a:srgbClr val="098658"/>
                </a:solidFill>
                <a:effectLst/>
                <a:latin typeface="Consolas" panose="020B0609020204030204" pitchFamily="49" charset="0"/>
              </a:rPr>
              <a:t>0</a:t>
            </a:r>
            <a:r>
              <a:rPr lang="de-DE" b="0" dirty="0">
                <a:solidFill>
                  <a:srgbClr val="000000"/>
                </a:solidFill>
                <a:effectLst/>
                <a:latin typeface="Consolas" panose="020B0609020204030204" pitchFamily="49" charset="0"/>
              </a:rPr>
              <a:t>] = </a:t>
            </a:r>
            <a:r>
              <a:rPr lang="de-DE" b="0" dirty="0" err="1">
                <a:solidFill>
                  <a:srgbClr val="001080"/>
                </a:solidFill>
                <a:effectLst/>
                <a:latin typeface="Consolas" panose="020B0609020204030204" pitchFamily="49" charset="0"/>
              </a:rPr>
              <a:t>domx</a:t>
            </a:r>
            <a:r>
              <a:rPr lang="de-DE" b="0" dirty="0">
                <a:solidFill>
                  <a:srgbClr val="000000"/>
                </a:solidFill>
                <a:effectLst/>
                <a:latin typeface="Consolas" panose="020B0609020204030204" pitchFamily="49" charset="0"/>
              </a:rPr>
              <a:t>[</a:t>
            </a:r>
            <a:r>
              <a:rPr lang="de-DE" b="0" dirty="0">
                <a:solidFill>
                  <a:srgbClr val="001080"/>
                </a:solidFill>
                <a:effectLst/>
                <a:latin typeface="Consolas" panose="020B0609020204030204" pitchFamily="49" charset="0"/>
              </a:rPr>
              <a:t>nd0i</a:t>
            </a:r>
            <a:r>
              <a:rPr lang="de-DE" b="0" dirty="0">
                <a:solidFill>
                  <a:srgbClr val="000000"/>
                </a:solidFill>
                <a:effectLst/>
                <a:latin typeface="Consolas" panose="020B0609020204030204" pitchFamily="49" charset="0"/>
              </a:rPr>
              <a:t>];</a:t>
            </a:r>
          </a:p>
          <a:p>
            <a:r>
              <a:rPr lang="de-DE" b="0" dirty="0">
                <a:solidFill>
                  <a:srgbClr val="000000"/>
                </a:solidFill>
                <a:effectLst/>
                <a:latin typeface="Consolas" panose="020B0609020204030204" pitchFamily="49" charset="0"/>
              </a:rPr>
              <a:t>   </a:t>
            </a:r>
            <a:r>
              <a:rPr lang="de-DE" b="0" dirty="0" err="1">
                <a:solidFill>
                  <a:srgbClr val="001080"/>
                </a:solidFill>
                <a:effectLst/>
                <a:latin typeface="Consolas" panose="020B0609020204030204" pitchFamily="49" charset="0"/>
              </a:rPr>
              <a:t>elemX</a:t>
            </a:r>
            <a:r>
              <a:rPr lang="de-DE" b="0" dirty="0">
                <a:solidFill>
                  <a:srgbClr val="000000"/>
                </a:solidFill>
                <a:effectLst/>
                <a:latin typeface="Consolas" panose="020B0609020204030204" pitchFamily="49" charset="0"/>
              </a:rPr>
              <a:t>[</a:t>
            </a:r>
            <a:r>
              <a:rPr lang="de-DE" b="0" dirty="0">
                <a:solidFill>
                  <a:srgbClr val="098658"/>
                </a:solidFill>
                <a:effectLst/>
                <a:latin typeface="Consolas" panose="020B0609020204030204" pitchFamily="49" charset="0"/>
              </a:rPr>
              <a:t>1</a:t>
            </a:r>
            <a:r>
              <a:rPr lang="de-DE" b="0" dirty="0">
                <a:solidFill>
                  <a:srgbClr val="000000"/>
                </a:solidFill>
                <a:effectLst/>
                <a:latin typeface="Consolas" panose="020B0609020204030204" pitchFamily="49" charset="0"/>
              </a:rPr>
              <a:t>] = </a:t>
            </a:r>
            <a:r>
              <a:rPr lang="de-DE" b="0" dirty="0" err="1">
                <a:solidFill>
                  <a:srgbClr val="001080"/>
                </a:solidFill>
                <a:effectLst/>
                <a:latin typeface="Consolas" panose="020B0609020204030204" pitchFamily="49" charset="0"/>
              </a:rPr>
              <a:t>domx</a:t>
            </a:r>
            <a:r>
              <a:rPr lang="de-DE" b="0" dirty="0">
                <a:solidFill>
                  <a:srgbClr val="000000"/>
                </a:solidFill>
                <a:effectLst/>
                <a:latin typeface="Consolas" panose="020B0609020204030204" pitchFamily="49" charset="0"/>
              </a:rPr>
              <a:t>[</a:t>
            </a:r>
            <a:r>
              <a:rPr lang="de-DE" b="0" dirty="0">
                <a:solidFill>
                  <a:srgbClr val="001080"/>
                </a:solidFill>
                <a:effectLst/>
                <a:latin typeface="Consolas" panose="020B0609020204030204" pitchFamily="49" charset="0"/>
              </a:rPr>
              <a:t>nd1i</a:t>
            </a:r>
            <a:r>
              <a:rPr lang="de-DE" b="0" dirty="0">
                <a:solidFill>
                  <a:srgbClr val="000000"/>
                </a:solidFill>
                <a:effectLst/>
                <a:latin typeface="Consolas" panose="020B0609020204030204" pitchFamily="49" charset="0"/>
              </a:rPr>
              <a:t>];</a:t>
            </a:r>
          </a:p>
          <a:p>
            <a:r>
              <a:rPr lang="de-DE" b="0" dirty="0">
                <a:solidFill>
                  <a:srgbClr val="000000"/>
                </a:solidFill>
                <a:effectLst/>
                <a:latin typeface="Consolas" panose="020B0609020204030204" pitchFamily="49" charset="0"/>
              </a:rPr>
              <a:t>   </a:t>
            </a:r>
            <a:r>
              <a:rPr lang="de-DE" b="0" dirty="0" err="1">
                <a:solidFill>
                  <a:srgbClr val="001080"/>
                </a:solidFill>
                <a:effectLst/>
                <a:latin typeface="Consolas" panose="020B0609020204030204" pitchFamily="49" charset="0"/>
              </a:rPr>
              <a:t>elemX</a:t>
            </a:r>
            <a:r>
              <a:rPr lang="de-DE" b="0" dirty="0">
                <a:solidFill>
                  <a:srgbClr val="000000"/>
                </a:solidFill>
                <a:effectLst/>
                <a:latin typeface="Consolas" panose="020B0609020204030204" pitchFamily="49" charset="0"/>
              </a:rPr>
              <a:t>[</a:t>
            </a:r>
            <a:r>
              <a:rPr lang="de-DE" b="0" dirty="0">
                <a:solidFill>
                  <a:srgbClr val="098658"/>
                </a:solidFill>
                <a:effectLst/>
                <a:latin typeface="Consolas" panose="020B0609020204030204" pitchFamily="49" charset="0"/>
              </a:rPr>
              <a:t>2</a:t>
            </a:r>
            <a:r>
              <a:rPr lang="de-DE" b="0" dirty="0">
                <a:solidFill>
                  <a:srgbClr val="000000"/>
                </a:solidFill>
                <a:effectLst/>
                <a:latin typeface="Consolas" panose="020B0609020204030204" pitchFamily="49" charset="0"/>
              </a:rPr>
              <a:t>] = </a:t>
            </a:r>
            <a:r>
              <a:rPr lang="de-DE" b="0" dirty="0" err="1">
                <a:solidFill>
                  <a:srgbClr val="001080"/>
                </a:solidFill>
                <a:effectLst/>
                <a:latin typeface="Consolas" panose="020B0609020204030204" pitchFamily="49" charset="0"/>
              </a:rPr>
              <a:t>domx</a:t>
            </a:r>
            <a:r>
              <a:rPr lang="de-DE" b="0" dirty="0">
                <a:solidFill>
                  <a:srgbClr val="000000"/>
                </a:solidFill>
                <a:effectLst/>
                <a:latin typeface="Consolas" panose="020B0609020204030204" pitchFamily="49" charset="0"/>
              </a:rPr>
              <a:t>[</a:t>
            </a:r>
            <a:r>
              <a:rPr lang="de-DE" b="0" dirty="0">
                <a:solidFill>
                  <a:srgbClr val="001080"/>
                </a:solidFill>
                <a:effectLst/>
                <a:latin typeface="Consolas" panose="020B0609020204030204" pitchFamily="49" charset="0"/>
              </a:rPr>
              <a:t>nd2i</a:t>
            </a:r>
            <a:r>
              <a:rPr lang="de-DE" b="0" dirty="0">
                <a:solidFill>
                  <a:srgbClr val="000000"/>
                </a:solidFill>
                <a:effectLst/>
                <a:latin typeface="Consolas" panose="020B0609020204030204" pitchFamily="49" charset="0"/>
              </a:rPr>
              <a:t>];</a:t>
            </a:r>
          </a:p>
          <a:p>
            <a:r>
              <a:rPr lang="de-DE" b="0" dirty="0">
                <a:solidFill>
                  <a:srgbClr val="000000"/>
                </a:solidFill>
                <a:effectLst/>
                <a:latin typeface="Consolas" panose="020B0609020204030204" pitchFamily="49" charset="0"/>
              </a:rPr>
              <a:t>   </a:t>
            </a:r>
            <a:r>
              <a:rPr lang="de-DE" b="0" dirty="0" err="1">
                <a:solidFill>
                  <a:srgbClr val="001080"/>
                </a:solidFill>
                <a:effectLst/>
                <a:latin typeface="Consolas" panose="020B0609020204030204" pitchFamily="49" charset="0"/>
              </a:rPr>
              <a:t>elemX</a:t>
            </a:r>
            <a:r>
              <a:rPr lang="de-DE" b="0" dirty="0">
                <a:solidFill>
                  <a:srgbClr val="000000"/>
                </a:solidFill>
                <a:effectLst/>
                <a:latin typeface="Consolas" panose="020B0609020204030204" pitchFamily="49" charset="0"/>
              </a:rPr>
              <a:t>[</a:t>
            </a:r>
            <a:r>
              <a:rPr lang="de-DE" b="0" dirty="0">
                <a:solidFill>
                  <a:srgbClr val="098658"/>
                </a:solidFill>
                <a:effectLst/>
                <a:latin typeface="Consolas" panose="020B0609020204030204" pitchFamily="49" charset="0"/>
              </a:rPr>
              <a:t>3</a:t>
            </a:r>
            <a:r>
              <a:rPr lang="de-DE" b="0" dirty="0">
                <a:solidFill>
                  <a:srgbClr val="000000"/>
                </a:solidFill>
                <a:effectLst/>
                <a:latin typeface="Consolas" panose="020B0609020204030204" pitchFamily="49" charset="0"/>
              </a:rPr>
              <a:t>] = </a:t>
            </a:r>
            <a:r>
              <a:rPr lang="de-DE" b="0" dirty="0" err="1">
                <a:solidFill>
                  <a:srgbClr val="001080"/>
                </a:solidFill>
                <a:effectLst/>
                <a:latin typeface="Consolas" panose="020B0609020204030204" pitchFamily="49" charset="0"/>
              </a:rPr>
              <a:t>domx</a:t>
            </a:r>
            <a:r>
              <a:rPr lang="de-DE" b="0" dirty="0">
                <a:solidFill>
                  <a:srgbClr val="000000"/>
                </a:solidFill>
                <a:effectLst/>
                <a:latin typeface="Consolas" panose="020B0609020204030204" pitchFamily="49" charset="0"/>
              </a:rPr>
              <a:t>[</a:t>
            </a:r>
            <a:r>
              <a:rPr lang="de-DE" b="0" dirty="0">
                <a:solidFill>
                  <a:srgbClr val="001080"/>
                </a:solidFill>
                <a:effectLst/>
                <a:latin typeface="Consolas" panose="020B0609020204030204" pitchFamily="49" charset="0"/>
              </a:rPr>
              <a:t>nd3i</a:t>
            </a:r>
            <a:r>
              <a:rPr lang="de-DE" b="0" dirty="0">
                <a:solidFill>
                  <a:srgbClr val="000000"/>
                </a:solidFill>
                <a:effectLst/>
                <a:latin typeface="Consolas" panose="020B0609020204030204" pitchFamily="49" charset="0"/>
              </a:rPr>
              <a:t>];</a:t>
            </a:r>
          </a:p>
          <a:p>
            <a:r>
              <a:rPr lang="de-DE" b="0" dirty="0">
                <a:solidFill>
                  <a:srgbClr val="000000"/>
                </a:solidFill>
                <a:effectLst/>
                <a:latin typeface="Consolas" panose="020B0609020204030204" pitchFamily="49" charset="0"/>
              </a:rPr>
              <a:t>   </a:t>
            </a:r>
            <a:r>
              <a:rPr lang="de-DE" b="0" dirty="0" err="1">
                <a:solidFill>
                  <a:srgbClr val="001080"/>
                </a:solidFill>
                <a:effectLst/>
                <a:latin typeface="Consolas" panose="020B0609020204030204" pitchFamily="49" charset="0"/>
              </a:rPr>
              <a:t>elemX</a:t>
            </a:r>
            <a:r>
              <a:rPr lang="de-DE" b="0" dirty="0">
                <a:solidFill>
                  <a:srgbClr val="000000"/>
                </a:solidFill>
                <a:effectLst/>
                <a:latin typeface="Consolas" panose="020B0609020204030204" pitchFamily="49" charset="0"/>
              </a:rPr>
              <a:t>[</a:t>
            </a:r>
            <a:r>
              <a:rPr lang="de-DE" b="0" dirty="0">
                <a:solidFill>
                  <a:srgbClr val="098658"/>
                </a:solidFill>
                <a:effectLst/>
                <a:latin typeface="Consolas" panose="020B0609020204030204" pitchFamily="49" charset="0"/>
              </a:rPr>
              <a:t>4</a:t>
            </a:r>
            <a:r>
              <a:rPr lang="de-DE" b="0" dirty="0">
                <a:solidFill>
                  <a:srgbClr val="000000"/>
                </a:solidFill>
                <a:effectLst/>
                <a:latin typeface="Consolas" panose="020B0609020204030204" pitchFamily="49" charset="0"/>
              </a:rPr>
              <a:t>] = </a:t>
            </a:r>
            <a:r>
              <a:rPr lang="de-DE" b="0" dirty="0" err="1">
                <a:solidFill>
                  <a:srgbClr val="001080"/>
                </a:solidFill>
                <a:effectLst/>
                <a:latin typeface="Consolas" panose="020B0609020204030204" pitchFamily="49" charset="0"/>
              </a:rPr>
              <a:t>domx</a:t>
            </a:r>
            <a:r>
              <a:rPr lang="de-DE" b="0" dirty="0">
                <a:solidFill>
                  <a:srgbClr val="000000"/>
                </a:solidFill>
                <a:effectLst/>
                <a:latin typeface="Consolas" panose="020B0609020204030204" pitchFamily="49" charset="0"/>
              </a:rPr>
              <a:t>[</a:t>
            </a:r>
            <a:r>
              <a:rPr lang="de-DE" b="0" dirty="0">
                <a:solidFill>
                  <a:srgbClr val="001080"/>
                </a:solidFill>
                <a:effectLst/>
                <a:latin typeface="Consolas" panose="020B0609020204030204" pitchFamily="49" charset="0"/>
              </a:rPr>
              <a:t>nd4i</a:t>
            </a:r>
            <a:r>
              <a:rPr lang="de-DE" b="0" dirty="0">
                <a:solidFill>
                  <a:srgbClr val="000000"/>
                </a:solidFill>
                <a:effectLst/>
                <a:latin typeface="Consolas" panose="020B0609020204030204" pitchFamily="49" charset="0"/>
              </a:rPr>
              <a:t>];</a:t>
            </a:r>
          </a:p>
          <a:p>
            <a:r>
              <a:rPr lang="de-DE" b="0" dirty="0">
                <a:solidFill>
                  <a:srgbClr val="000000"/>
                </a:solidFill>
                <a:effectLst/>
                <a:latin typeface="Consolas" panose="020B0609020204030204" pitchFamily="49" charset="0"/>
              </a:rPr>
              <a:t>   </a:t>
            </a:r>
            <a:r>
              <a:rPr lang="de-DE" b="0" dirty="0" err="1">
                <a:solidFill>
                  <a:srgbClr val="001080"/>
                </a:solidFill>
                <a:effectLst/>
                <a:latin typeface="Consolas" panose="020B0609020204030204" pitchFamily="49" charset="0"/>
              </a:rPr>
              <a:t>elemX</a:t>
            </a:r>
            <a:r>
              <a:rPr lang="de-DE" b="0" dirty="0">
                <a:solidFill>
                  <a:srgbClr val="000000"/>
                </a:solidFill>
                <a:effectLst/>
                <a:latin typeface="Consolas" panose="020B0609020204030204" pitchFamily="49" charset="0"/>
              </a:rPr>
              <a:t>[</a:t>
            </a:r>
            <a:r>
              <a:rPr lang="de-DE" b="0" dirty="0">
                <a:solidFill>
                  <a:srgbClr val="098658"/>
                </a:solidFill>
                <a:effectLst/>
                <a:latin typeface="Consolas" panose="020B0609020204030204" pitchFamily="49" charset="0"/>
              </a:rPr>
              <a:t>5</a:t>
            </a:r>
            <a:r>
              <a:rPr lang="de-DE" b="0" dirty="0">
                <a:solidFill>
                  <a:srgbClr val="000000"/>
                </a:solidFill>
                <a:effectLst/>
                <a:latin typeface="Consolas" panose="020B0609020204030204" pitchFamily="49" charset="0"/>
              </a:rPr>
              <a:t>] = </a:t>
            </a:r>
            <a:r>
              <a:rPr lang="de-DE" b="0" dirty="0" err="1">
                <a:solidFill>
                  <a:srgbClr val="001080"/>
                </a:solidFill>
                <a:effectLst/>
                <a:latin typeface="Consolas" panose="020B0609020204030204" pitchFamily="49" charset="0"/>
              </a:rPr>
              <a:t>domx</a:t>
            </a:r>
            <a:r>
              <a:rPr lang="de-DE" b="0" dirty="0">
                <a:solidFill>
                  <a:srgbClr val="000000"/>
                </a:solidFill>
                <a:effectLst/>
                <a:latin typeface="Consolas" panose="020B0609020204030204" pitchFamily="49" charset="0"/>
              </a:rPr>
              <a:t>[</a:t>
            </a:r>
            <a:r>
              <a:rPr lang="de-DE" b="0" dirty="0">
                <a:solidFill>
                  <a:srgbClr val="001080"/>
                </a:solidFill>
                <a:effectLst/>
                <a:latin typeface="Consolas" panose="020B0609020204030204" pitchFamily="49" charset="0"/>
              </a:rPr>
              <a:t>nd5i</a:t>
            </a:r>
            <a:r>
              <a:rPr lang="de-DE" b="0" dirty="0">
                <a:solidFill>
                  <a:srgbClr val="000000"/>
                </a:solidFill>
                <a:effectLst/>
                <a:latin typeface="Consolas" panose="020B0609020204030204" pitchFamily="49" charset="0"/>
              </a:rPr>
              <a:t>];</a:t>
            </a:r>
          </a:p>
          <a:p>
            <a:r>
              <a:rPr lang="de-DE" b="0" dirty="0">
                <a:solidFill>
                  <a:srgbClr val="000000"/>
                </a:solidFill>
                <a:effectLst/>
                <a:latin typeface="Consolas" panose="020B0609020204030204" pitchFamily="49" charset="0"/>
              </a:rPr>
              <a:t>   </a:t>
            </a:r>
            <a:r>
              <a:rPr lang="de-DE" b="0" dirty="0" err="1">
                <a:solidFill>
                  <a:srgbClr val="001080"/>
                </a:solidFill>
                <a:effectLst/>
                <a:latin typeface="Consolas" panose="020B0609020204030204" pitchFamily="49" charset="0"/>
              </a:rPr>
              <a:t>elemX</a:t>
            </a:r>
            <a:r>
              <a:rPr lang="de-DE" b="0" dirty="0">
                <a:solidFill>
                  <a:srgbClr val="000000"/>
                </a:solidFill>
                <a:effectLst/>
                <a:latin typeface="Consolas" panose="020B0609020204030204" pitchFamily="49" charset="0"/>
              </a:rPr>
              <a:t>[</a:t>
            </a:r>
            <a:r>
              <a:rPr lang="de-DE" b="0" dirty="0">
                <a:solidFill>
                  <a:srgbClr val="098658"/>
                </a:solidFill>
                <a:effectLst/>
                <a:latin typeface="Consolas" panose="020B0609020204030204" pitchFamily="49" charset="0"/>
              </a:rPr>
              <a:t>6</a:t>
            </a:r>
            <a:r>
              <a:rPr lang="de-DE" b="0" dirty="0">
                <a:solidFill>
                  <a:srgbClr val="000000"/>
                </a:solidFill>
                <a:effectLst/>
                <a:latin typeface="Consolas" panose="020B0609020204030204" pitchFamily="49" charset="0"/>
              </a:rPr>
              <a:t>] = </a:t>
            </a:r>
            <a:r>
              <a:rPr lang="de-DE" b="0" dirty="0" err="1">
                <a:solidFill>
                  <a:srgbClr val="001080"/>
                </a:solidFill>
                <a:effectLst/>
                <a:latin typeface="Consolas" panose="020B0609020204030204" pitchFamily="49" charset="0"/>
              </a:rPr>
              <a:t>domx</a:t>
            </a:r>
            <a:r>
              <a:rPr lang="de-DE" b="0" dirty="0">
                <a:solidFill>
                  <a:srgbClr val="000000"/>
                </a:solidFill>
                <a:effectLst/>
                <a:latin typeface="Consolas" panose="020B0609020204030204" pitchFamily="49" charset="0"/>
              </a:rPr>
              <a:t>[</a:t>
            </a:r>
            <a:r>
              <a:rPr lang="de-DE" b="0" dirty="0">
                <a:solidFill>
                  <a:srgbClr val="001080"/>
                </a:solidFill>
                <a:effectLst/>
                <a:latin typeface="Consolas" panose="020B0609020204030204" pitchFamily="49" charset="0"/>
              </a:rPr>
              <a:t>nd6i</a:t>
            </a:r>
            <a:r>
              <a:rPr lang="de-DE" b="0" dirty="0">
                <a:solidFill>
                  <a:srgbClr val="000000"/>
                </a:solidFill>
                <a:effectLst/>
                <a:latin typeface="Consolas" panose="020B0609020204030204" pitchFamily="49" charset="0"/>
              </a:rPr>
              <a:t>];</a:t>
            </a:r>
          </a:p>
          <a:p>
            <a:r>
              <a:rPr lang="de-DE" b="0" dirty="0">
                <a:solidFill>
                  <a:srgbClr val="000000"/>
                </a:solidFill>
                <a:effectLst/>
                <a:latin typeface="Consolas" panose="020B0609020204030204" pitchFamily="49" charset="0"/>
              </a:rPr>
              <a:t>   </a:t>
            </a:r>
            <a:r>
              <a:rPr lang="de-DE" b="0" dirty="0" err="1">
                <a:solidFill>
                  <a:srgbClr val="001080"/>
                </a:solidFill>
                <a:effectLst/>
                <a:latin typeface="Consolas" panose="020B0609020204030204" pitchFamily="49" charset="0"/>
              </a:rPr>
              <a:t>elemX</a:t>
            </a:r>
            <a:r>
              <a:rPr lang="de-DE" b="0" dirty="0">
                <a:solidFill>
                  <a:srgbClr val="000000"/>
                </a:solidFill>
                <a:effectLst/>
                <a:latin typeface="Consolas" panose="020B0609020204030204" pitchFamily="49" charset="0"/>
              </a:rPr>
              <a:t>[</a:t>
            </a:r>
            <a:r>
              <a:rPr lang="de-DE" b="0" dirty="0">
                <a:solidFill>
                  <a:srgbClr val="098658"/>
                </a:solidFill>
                <a:effectLst/>
                <a:latin typeface="Consolas" panose="020B0609020204030204" pitchFamily="49" charset="0"/>
              </a:rPr>
              <a:t>7</a:t>
            </a:r>
            <a:r>
              <a:rPr lang="de-DE" b="0" dirty="0">
                <a:solidFill>
                  <a:srgbClr val="000000"/>
                </a:solidFill>
                <a:effectLst/>
                <a:latin typeface="Consolas" panose="020B0609020204030204" pitchFamily="49" charset="0"/>
              </a:rPr>
              <a:t>] = </a:t>
            </a:r>
            <a:r>
              <a:rPr lang="de-DE" b="0" dirty="0" err="1">
                <a:solidFill>
                  <a:srgbClr val="001080"/>
                </a:solidFill>
                <a:effectLst/>
                <a:latin typeface="Consolas" panose="020B0609020204030204" pitchFamily="49" charset="0"/>
              </a:rPr>
              <a:t>domx</a:t>
            </a:r>
            <a:r>
              <a:rPr lang="de-DE" b="0" dirty="0">
                <a:solidFill>
                  <a:srgbClr val="000000"/>
                </a:solidFill>
                <a:effectLst/>
                <a:latin typeface="Consolas" panose="020B0609020204030204" pitchFamily="49" charset="0"/>
              </a:rPr>
              <a:t>[</a:t>
            </a:r>
            <a:r>
              <a:rPr lang="de-DE" b="0" dirty="0">
                <a:solidFill>
                  <a:srgbClr val="001080"/>
                </a:solidFill>
                <a:effectLst/>
                <a:latin typeface="Consolas" panose="020B0609020204030204" pitchFamily="49" charset="0"/>
              </a:rPr>
              <a:t>nd7i</a:t>
            </a:r>
            <a:r>
              <a:rPr lang="de-DE"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D3878872-9EAF-2DCB-B7E2-E1408212A664}"/>
              </a:ext>
            </a:extLst>
          </p:cNvPr>
          <p:cNvSpPr txBox="1"/>
          <p:nvPr/>
        </p:nvSpPr>
        <p:spPr>
          <a:xfrm>
            <a:off x="1" y="6035259"/>
            <a:ext cx="12191999" cy="707886"/>
          </a:xfrm>
          <a:prstGeom prst="rect">
            <a:avLst/>
          </a:prstGeom>
          <a:solidFill>
            <a:schemeClr val="bg1">
              <a:lumMod val="85000"/>
            </a:schemeClr>
          </a:solidFill>
        </p:spPr>
        <p:txBody>
          <a:bodyPr wrap="square">
            <a:spAutoFit/>
          </a:bodyPr>
          <a:lstStyle/>
          <a:p>
            <a:pPr algn="ctr"/>
            <a:r>
              <a:rPr lang="en-US" sz="4000" dirty="0">
                <a:solidFill>
                  <a:schemeClr val="bg2">
                    <a:lumMod val="60000"/>
                    <a:lumOff val="40000"/>
                  </a:schemeClr>
                </a:solidFill>
              </a:rPr>
              <a:t>Indirect accesses</a:t>
            </a:r>
            <a:endParaRPr lang="en-CH" sz="4000" dirty="0">
              <a:solidFill>
                <a:schemeClr val="bg2">
                  <a:lumMod val="60000"/>
                  <a:lumOff val="40000"/>
                </a:schemeClr>
              </a:solidFill>
            </a:endParaRPr>
          </a:p>
        </p:txBody>
      </p:sp>
      <p:sp>
        <p:nvSpPr>
          <p:cNvPr id="5" name="Rectangle 4">
            <a:extLst>
              <a:ext uri="{FF2B5EF4-FFF2-40B4-BE49-F238E27FC236}">
                <a16:creationId xmlns:a16="http://schemas.microsoft.com/office/drawing/2014/main" id="{33B6585E-10E2-6555-1F87-EDEF2DDB3CC7}"/>
              </a:ext>
            </a:extLst>
          </p:cNvPr>
          <p:cNvSpPr/>
          <p:nvPr/>
        </p:nvSpPr>
        <p:spPr>
          <a:xfrm>
            <a:off x="11064552" y="538538"/>
            <a:ext cx="955943" cy="52826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WP 1, 5</a:t>
            </a:r>
            <a:endParaRPr lang="en-CH" dirty="0"/>
          </a:p>
        </p:txBody>
      </p:sp>
    </p:spTree>
    <p:extLst>
      <p:ext uri="{BB962C8B-B14F-4D97-AF65-F5344CB8AC3E}">
        <p14:creationId xmlns:p14="http://schemas.microsoft.com/office/powerpoint/2010/main" val="864992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75ABA7-1359-6698-A3D2-C463B1A2449C}"/>
              </a:ext>
            </a:extLst>
          </p:cNvPr>
          <p:cNvSpPr>
            <a:spLocks noGrp="1"/>
          </p:cNvSpPr>
          <p:nvPr>
            <p:ph idx="1"/>
          </p:nvPr>
        </p:nvSpPr>
        <p:spPr/>
        <p:txBody>
          <a:bodyPr/>
          <a:lstStyle/>
          <a:p>
            <a:r>
              <a:rPr lang="en-US" dirty="0"/>
              <a:t>Developers provide manually tuned OpenMP implementation</a:t>
            </a:r>
            <a:endParaRPr lang="en-CH" dirty="0"/>
          </a:p>
        </p:txBody>
      </p:sp>
      <p:sp>
        <p:nvSpPr>
          <p:cNvPr id="3" name="Slide Number Placeholder 2">
            <a:extLst>
              <a:ext uri="{FF2B5EF4-FFF2-40B4-BE49-F238E27FC236}">
                <a16:creationId xmlns:a16="http://schemas.microsoft.com/office/drawing/2014/main" id="{DB547244-43E2-762F-46F6-ECA3B0A4E6F8}"/>
              </a:ext>
            </a:extLst>
          </p:cNvPr>
          <p:cNvSpPr>
            <a:spLocks noGrp="1"/>
          </p:cNvSpPr>
          <p:nvPr>
            <p:ph type="sldNum" sz="quarter" idx="12"/>
          </p:nvPr>
        </p:nvSpPr>
        <p:spPr/>
        <p:txBody>
          <a:bodyPr/>
          <a:lstStyle/>
          <a:p>
            <a:fld id="{6C6AE60A-B69C-4790-82F7-3882EDF23186}" type="slidenum">
              <a:rPr lang="de-DE" smtClean="0"/>
              <a:pPr/>
              <a:t>26</a:t>
            </a:fld>
            <a:endParaRPr lang="de-DE" dirty="0"/>
          </a:p>
        </p:txBody>
      </p:sp>
      <p:sp>
        <p:nvSpPr>
          <p:cNvPr id="4" name="Title 3">
            <a:extLst>
              <a:ext uri="{FF2B5EF4-FFF2-40B4-BE49-F238E27FC236}">
                <a16:creationId xmlns:a16="http://schemas.microsoft.com/office/drawing/2014/main" id="{AE20CA43-CD90-D7B0-A8F4-AB0BDBE27795}"/>
              </a:ext>
            </a:extLst>
          </p:cNvPr>
          <p:cNvSpPr>
            <a:spLocks noGrp="1"/>
          </p:cNvSpPr>
          <p:nvPr>
            <p:ph type="title"/>
          </p:nvPr>
        </p:nvSpPr>
        <p:spPr/>
        <p:txBody>
          <a:bodyPr/>
          <a:lstStyle/>
          <a:p>
            <a:r>
              <a:rPr lang="en-US" dirty="0"/>
              <a:t>LULESH</a:t>
            </a:r>
            <a:endParaRPr lang="en-CH" dirty="0"/>
          </a:p>
        </p:txBody>
      </p:sp>
      <p:sp>
        <p:nvSpPr>
          <p:cNvPr id="6" name="TextBox 5">
            <a:extLst>
              <a:ext uri="{FF2B5EF4-FFF2-40B4-BE49-F238E27FC236}">
                <a16:creationId xmlns:a16="http://schemas.microsoft.com/office/drawing/2014/main" id="{3D117C7A-6EA6-6450-43F2-AB877168F760}"/>
              </a:ext>
            </a:extLst>
          </p:cNvPr>
          <p:cNvSpPr txBox="1"/>
          <p:nvPr/>
        </p:nvSpPr>
        <p:spPr>
          <a:xfrm>
            <a:off x="632290" y="1988840"/>
            <a:ext cx="4788532" cy="1384995"/>
          </a:xfrm>
          <a:prstGeom prst="rect">
            <a:avLst/>
          </a:prstGeom>
          <a:noFill/>
        </p:spPr>
        <p:txBody>
          <a:bodyPr wrap="square">
            <a:spAutoFit/>
          </a:bodyPr>
          <a:lstStyle/>
          <a:p>
            <a:r>
              <a:rPr lang="de-DE" sz="1400" b="0" dirty="0" err="1">
                <a:solidFill>
                  <a:srgbClr val="AF00DB"/>
                </a:solidFill>
                <a:effectLst/>
                <a:latin typeface="Consolas" panose="020B0609020204030204" pitchFamily="49" charset="0"/>
              </a:rPr>
              <a:t>for</a:t>
            </a:r>
            <a:r>
              <a:rPr lang="de-DE" sz="1400" b="0" dirty="0">
                <a:solidFill>
                  <a:srgbClr val="000000"/>
                </a:solidFill>
                <a:effectLst/>
                <a:latin typeface="Consolas" panose="020B0609020204030204" pitchFamily="49" charset="0"/>
              </a:rPr>
              <a:t>( </a:t>
            </a:r>
            <a:r>
              <a:rPr lang="de-DE" sz="1400" b="0" dirty="0" err="1">
                <a:solidFill>
                  <a:srgbClr val="267F99"/>
                </a:solidFill>
                <a:effectLst/>
                <a:latin typeface="Consolas" panose="020B0609020204030204" pitchFamily="49" charset="0"/>
              </a:rPr>
              <a:t>Index_t</a:t>
            </a:r>
            <a:r>
              <a:rPr lang="de-DE" sz="1400" b="0" dirty="0">
                <a:solidFill>
                  <a:srgbClr val="000000"/>
                </a:solidFill>
                <a:effectLst/>
                <a:latin typeface="Consolas" panose="020B0609020204030204" pitchFamily="49" charset="0"/>
              </a:rPr>
              <a:t> </a:t>
            </a:r>
            <a:r>
              <a:rPr lang="de-DE" sz="1400" b="0" dirty="0" err="1">
                <a:solidFill>
                  <a:srgbClr val="001080"/>
                </a:solidFill>
                <a:effectLst/>
                <a:latin typeface="Consolas" panose="020B0609020204030204" pitchFamily="49" charset="0"/>
              </a:rPr>
              <a:t>lnode</a:t>
            </a:r>
            <a:r>
              <a:rPr lang="de-DE" sz="1400" b="0" dirty="0">
                <a:solidFill>
                  <a:srgbClr val="000000"/>
                </a:solidFill>
                <a:effectLst/>
                <a:latin typeface="Consolas" panose="020B0609020204030204" pitchFamily="49" charset="0"/>
              </a:rPr>
              <a:t>=</a:t>
            </a:r>
            <a:r>
              <a:rPr lang="de-DE" sz="1400" b="0" dirty="0">
                <a:solidFill>
                  <a:srgbClr val="098658"/>
                </a:solidFill>
                <a:effectLst/>
                <a:latin typeface="Consolas" panose="020B0609020204030204" pitchFamily="49" charset="0"/>
              </a:rPr>
              <a:t>0</a:t>
            </a:r>
            <a:r>
              <a:rPr lang="de-DE" sz="1400" b="0" dirty="0">
                <a:solidFill>
                  <a:srgbClr val="000000"/>
                </a:solidFill>
                <a:effectLst/>
                <a:latin typeface="Consolas" panose="020B0609020204030204" pitchFamily="49" charset="0"/>
              </a:rPr>
              <a:t> ; </a:t>
            </a:r>
            <a:r>
              <a:rPr lang="de-DE" sz="1400" b="0" dirty="0" err="1">
                <a:solidFill>
                  <a:srgbClr val="001080"/>
                </a:solidFill>
                <a:effectLst/>
                <a:latin typeface="Consolas" panose="020B0609020204030204" pitchFamily="49" charset="0"/>
              </a:rPr>
              <a:t>lnode</a:t>
            </a:r>
            <a:r>
              <a:rPr lang="de-DE" sz="1400" b="0" dirty="0">
                <a:solidFill>
                  <a:srgbClr val="000000"/>
                </a:solidFill>
                <a:effectLst/>
                <a:latin typeface="Consolas" panose="020B0609020204030204" pitchFamily="49" charset="0"/>
              </a:rPr>
              <a:t>&lt;</a:t>
            </a:r>
            <a:r>
              <a:rPr lang="de-DE" sz="1400" b="0" dirty="0">
                <a:solidFill>
                  <a:srgbClr val="098658"/>
                </a:solidFill>
                <a:effectLst/>
                <a:latin typeface="Consolas" panose="020B0609020204030204" pitchFamily="49" charset="0"/>
              </a:rPr>
              <a:t>8</a:t>
            </a:r>
            <a:r>
              <a:rPr lang="de-DE" sz="1400" b="0" dirty="0">
                <a:solidFill>
                  <a:srgbClr val="000000"/>
                </a:solidFill>
                <a:effectLst/>
                <a:latin typeface="Consolas" panose="020B0609020204030204" pitchFamily="49" charset="0"/>
              </a:rPr>
              <a:t> ; ++</a:t>
            </a:r>
            <a:r>
              <a:rPr lang="de-DE" sz="1400" b="0" dirty="0" err="1">
                <a:solidFill>
                  <a:srgbClr val="001080"/>
                </a:solidFill>
                <a:effectLst/>
                <a:latin typeface="Consolas" panose="020B0609020204030204" pitchFamily="49" charset="0"/>
              </a:rPr>
              <a:t>lnode</a:t>
            </a:r>
            <a:r>
              <a:rPr lang="de-DE" sz="1400" b="0" dirty="0">
                <a:solidFill>
                  <a:srgbClr val="000000"/>
                </a:solidFill>
                <a:effectLst/>
                <a:latin typeface="Consolas" panose="020B0609020204030204" pitchFamily="49" charset="0"/>
              </a:rPr>
              <a:t> ) {</a:t>
            </a:r>
          </a:p>
          <a:p>
            <a:r>
              <a:rPr lang="de-DE" sz="1400" b="0" dirty="0">
                <a:solidFill>
                  <a:srgbClr val="000000"/>
                </a:solidFill>
                <a:effectLst/>
                <a:latin typeface="Consolas" panose="020B0609020204030204" pitchFamily="49" charset="0"/>
              </a:rPr>
              <a:t>          </a:t>
            </a:r>
            <a:r>
              <a:rPr lang="de-DE" sz="1400" b="0" dirty="0" err="1">
                <a:solidFill>
                  <a:srgbClr val="267F99"/>
                </a:solidFill>
                <a:effectLst/>
                <a:latin typeface="Consolas" panose="020B0609020204030204" pitchFamily="49" charset="0"/>
              </a:rPr>
              <a:t>Index_t</a:t>
            </a:r>
            <a:r>
              <a:rPr lang="de-DE" sz="1400" b="0" dirty="0">
                <a:solidFill>
                  <a:srgbClr val="000000"/>
                </a:solidFill>
                <a:effectLst/>
                <a:latin typeface="Consolas" panose="020B0609020204030204" pitchFamily="49" charset="0"/>
              </a:rPr>
              <a:t> </a:t>
            </a:r>
            <a:r>
              <a:rPr lang="de-DE" sz="1400" b="0" dirty="0" err="1">
                <a:solidFill>
                  <a:srgbClr val="001080"/>
                </a:solidFill>
                <a:effectLst/>
                <a:latin typeface="Consolas" panose="020B0609020204030204" pitchFamily="49" charset="0"/>
              </a:rPr>
              <a:t>gnode</a:t>
            </a:r>
            <a:r>
              <a:rPr lang="de-DE" sz="1400" b="0" dirty="0">
                <a:solidFill>
                  <a:srgbClr val="000000"/>
                </a:solidFill>
                <a:effectLst/>
                <a:latin typeface="Consolas" panose="020B0609020204030204" pitchFamily="49" charset="0"/>
              </a:rPr>
              <a:t> = </a:t>
            </a:r>
            <a:r>
              <a:rPr lang="de-DE" sz="1400" b="0" dirty="0" err="1">
                <a:solidFill>
                  <a:srgbClr val="001080"/>
                </a:solidFill>
                <a:effectLst/>
                <a:latin typeface="Consolas" panose="020B0609020204030204" pitchFamily="49" charset="0"/>
              </a:rPr>
              <a:t>elemToNode</a:t>
            </a:r>
            <a:r>
              <a:rPr lang="de-DE" sz="1400" b="0" dirty="0">
                <a:solidFill>
                  <a:srgbClr val="000000"/>
                </a:solidFill>
                <a:effectLst/>
                <a:latin typeface="Consolas" panose="020B0609020204030204" pitchFamily="49" charset="0"/>
              </a:rPr>
              <a:t>[</a:t>
            </a:r>
            <a:r>
              <a:rPr lang="de-DE" sz="1400" b="0" dirty="0" err="1">
                <a:solidFill>
                  <a:srgbClr val="001080"/>
                </a:solidFill>
                <a:effectLst/>
                <a:latin typeface="Consolas" panose="020B0609020204030204" pitchFamily="49" charset="0"/>
              </a:rPr>
              <a:t>lnode</a:t>
            </a:r>
            <a:r>
              <a:rPr lang="de-DE" sz="1400" b="0" dirty="0">
                <a:solidFill>
                  <a:srgbClr val="000000"/>
                </a:solidFill>
                <a:effectLst/>
                <a:latin typeface="Consolas" panose="020B0609020204030204" pitchFamily="49" charset="0"/>
              </a:rPr>
              <a:t>];</a:t>
            </a:r>
          </a:p>
          <a:p>
            <a:r>
              <a:rPr lang="de-DE" sz="1400" b="0" dirty="0">
                <a:solidFill>
                  <a:srgbClr val="000000"/>
                </a:solidFill>
                <a:effectLst/>
                <a:latin typeface="Consolas" panose="020B0609020204030204" pitchFamily="49" charset="0"/>
              </a:rPr>
              <a:t>          </a:t>
            </a:r>
            <a:r>
              <a:rPr lang="de-DE" sz="1400" b="0" dirty="0" err="1">
                <a:solidFill>
                  <a:srgbClr val="001080"/>
                </a:solidFill>
                <a:effectLst/>
                <a:latin typeface="Consolas" panose="020B0609020204030204" pitchFamily="49" charset="0"/>
              </a:rPr>
              <a:t>domain</a:t>
            </a:r>
            <a:r>
              <a:rPr lang="de-DE" sz="1400" b="0" dirty="0" err="1">
                <a:solidFill>
                  <a:srgbClr val="000000"/>
                </a:solidFill>
                <a:effectLst/>
                <a:latin typeface="Consolas" panose="020B0609020204030204" pitchFamily="49" charset="0"/>
              </a:rPr>
              <a:t>.</a:t>
            </a:r>
            <a:r>
              <a:rPr lang="de-DE" sz="1400" b="0" dirty="0" err="1">
                <a:solidFill>
                  <a:srgbClr val="795E26"/>
                </a:solidFill>
                <a:effectLst/>
                <a:latin typeface="Consolas" panose="020B0609020204030204" pitchFamily="49" charset="0"/>
              </a:rPr>
              <a:t>fx</a:t>
            </a:r>
            <a:r>
              <a:rPr lang="de-DE" sz="1400" b="0" dirty="0">
                <a:solidFill>
                  <a:srgbClr val="000000"/>
                </a:solidFill>
                <a:effectLst/>
                <a:latin typeface="Consolas" panose="020B0609020204030204" pitchFamily="49" charset="0"/>
              </a:rPr>
              <a:t>(</a:t>
            </a:r>
            <a:r>
              <a:rPr lang="de-DE" sz="1400" b="0" dirty="0" err="1">
                <a:solidFill>
                  <a:srgbClr val="001080"/>
                </a:solidFill>
                <a:effectLst/>
                <a:latin typeface="Consolas" panose="020B0609020204030204" pitchFamily="49" charset="0"/>
              </a:rPr>
              <a:t>gnode</a:t>
            </a:r>
            <a:r>
              <a:rPr lang="de-DE" sz="1400" b="0" dirty="0">
                <a:solidFill>
                  <a:srgbClr val="000000"/>
                </a:solidFill>
                <a:effectLst/>
                <a:latin typeface="Consolas" panose="020B0609020204030204" pitchFamily="49" charset="0"/>
              </a:rPr>
              <a:t>) += </a:t>
            </a:r>
            <a:r>
              <a:rPr lang="de-DE" sz="1400" b="0" dirty="0" err="1">
                <a:solidFill>
                  <a:srgbClr val="001080"/>
                </a:solidFill>
                <a:effectLst/>
                <a:latin typeface="Consolas" panose="020B0609020204030204" pitchFamily="49" charset="0"/>
              </a:rPr>
              <a:t>fx_local</a:t>
            </a:r>
            <a:r>
              <a:rPr lang="de-DE" sz="1400" b="0" dirty="0">
                <a:solidFill>
                  <a:srgbClr val="000000"/>
                </a:solidFill>
                <a:effectLst/>
                <a:latin typeface="Consolas" panose="020B0609020204030204" pitchFamily="49" charset="0"/>
              </a:rPr>
              <a:t>[</a:t>
            </a:r>
            <a:r>
              <a:rPr lang="de-DE" sz="1400" b="0" dirty="0" err="1">
                <a:solidFill>
                  <a:srgbClr val="001080"/>
                </a:solidFill>
                <a:effectLst/>
                <a:latin typeface="Consolas" panose="020B0609020204030204" pitchFamily="49" charset="0"/>
              </a:rPr>
              <a:t>lnode</a:t>
            </a:r>
            <a:r>
              <a:rPr lang="de-DE" sz="1400" b="0" dirty="0">
                <a:solidFill>
                  <a:srgbClr val="000000"/>
                </a:solidFill>
                <a:effectLst/>
                <a:latin typeface="Consolas" panose="020B0609020204030204" pitchFamily="49" charset="0"/>
              </a:rPr>
              <a:t>];</a:t>
            </a:r>
          </a:p>
          <a:p>
            <a:r>
              <a:rPr lang="de-DE" sz="1400" b="0" dirty="0">
                <a:solidFill>
                  <a:srgbClr val="000000"/>
                </a:solidFill>
                <a:effectLst/>
                <a:latin typeface="Consolas" panose="020B0609020204030204" pitchFamily="49" charset="0"/>
              </a:rPr>
              <a:t>          </a:t>
            </a:r>
            <a:r>
              <a:rPr lang="de-DE" sz="1400" b="0" dirty="0" err="1">
                <a:solidFill>
                  <a:srgbClr val="001080"/>
                </a:solidFill>
                <a:effectLst/>
                <a:latin typeface="Consolas" panose="020B0609020204030204" pitchFamily="49" charset="0"/>
              </a:rPr>
              <a:t>domain</a:t>
            </a:r>
            <a:r>
              <a:rPr lang="de-DE" sz="1400" b="0" dirty="0" err="1">
                <a:solidFill>
                  <a:srgbClr val="000000"/>
                </a:solidFill>
                <a:effectLst/>
                <a:latin typeface="Consolas" panose="020B0609020204030204" pitchFamily="49" charset="0"/>
              </a:rPr>
              <a:t>.</a:t>
            </a:r>
            <a:r>
              <a:rPr lang="de-DE" sz="1400" b="0" dirty="0" err="1">
                <a:solidFill>
                  <a:srgbClr val="795E26"/>
                </a:solidFill>
                <a:effectLst/>
                <a:latin typeface="Consolas" panose="020B0609020204030204" pitchFamily="49" charset="0"/>
              </a:rPr>
              <a:t>fy</a:t>
            </a:r>
            <a:r>
              <a:rPr lang="de-DE" sz="1400" b="0" dirty="0">
                <a:solidFill>
                  <a:srgbClr val="000000"/>
                </a:solidFill>
                <a:effectLst/>
                <a:latin typeface="Consolas" panose="020B0609020204030204" pitchFamily="49" charset="0"/>
              </a:rPr>
              <a:t>(</a:t>
            </a:r>
            <a:r>
              <a:rPr lang="de-DE" sz="1400" b="0" dirty="0" err="1">
                <a:solidFill>
                  <a:srgbClr val="001080"/>
                </a:solidFill>
                <a:effectLst/>
                <a:latin typeface="Consolas" panose="020B0609020204030204" pitchFamily="49" charset="0"/>
              </a:rPr>
              <a:t>gnode</a:t>
            </a:r>
            <a:r>
              <a:rPr lang="de-DE" sz="1400" b="0" dirty="0">
                <a:solidFill>
                  <a:srgbClr val="000000"/>
                </a:solidFill>
                <a:effectLst/>
                <a:latin typeface="Consolas" panose="020B0609020204030204" pitchFamily="49" charset="0"/>
              </a:rPr>
              <a:t>) += </a:t>
            </a:r>
            <a:r>
              <a:rPr lang="de-DE" sz="1400" b="0" dirty="0" err="1">
                <a:solidFill>
                  <a:srgbClr val="001080"/>
                </a:solidFill>
                <a:effectLst/>
                <a:latin typeface="Consolas" panose="020B0609020204030204" pitchFamily="49" charset="0"/>
              </a:rPr>
              <a:t>fy_local</a:t>
            </a:r>
            <a:r>
              <a:rPr lang="de-DE" sz="1400" b="0" dirty="0">
                <a:solidFill>
                  <a:srgbClr val="000000"/>
                </a:solidFill>
                <a:effectLst/>
                <a:latin typeface="Consolas" panose="020B0609020204030204" pitchFamily="49" charset="0"/>
              </a:rPr>
              <a:t>[</a:t>
            </a:r>
            <a:r>
              <a:rPr lang="de-DE" sz="1400" b="0" dirty="0" err="1">
                <a:solidFill>
                  <a:srgbClr val="001080"/>
                </a:solidFill>
                <a:effectLst/>
                <a:latin typeface="Consolas" panose="020B0609020204030204" pitchFamily="49" charset="0"/>
              </a:rPr>
              <a:t>lnode</a:t>
            </a:r>
            <a:r>
              <a:rPr lang="de-DE" sz="1400" b="0" dirty="0">
                <a:solidFill>
                  <a:srgbClr val="000000"/>
                </a:solidFill>
                <a:effectLst/>
                <a:latin typeface="Consolas" panose="020B0609020204030204" pitchFamily="49" charset="0"/>
              </a:rPr>
              <a:t>];</a:t>
            </a:r>
          </a:p>
          <a:p>
            <a:r>
              <a:rPr lang="de-DE" sz="1400" b="0" dirty="0">
                <a:solidFill>
                  <a:srgbClr val="000000"/>
                </a:solidFill>
                <a:effectLst/>
                <a:latin typeface="Consolas" panose="020B0609020204030204" pitchFamily="49" charset="0"/>
              </a:rPr>
              <a:t>          </a:t>
            </a:r>
            <a:r>
              <a:rPr lang="de-DE" sz="1400" b="0" dirty="0" err="1">
                <a:solidFill>
                  <a:srgbClr val="001080"/>
                </a:solidFill>
                <a:effectLst/>
                <a:latin typeface="Consolas" panose="020B0609020204030204" pitchFamily="49" charset="0"/>
              </a:rPr>
              <a:t>domain</a:t>
            </a:r>
            <a:r>
              <a:rPr lang="de-DE" sz="1400" b="0" dirty="0" err="1">
                <a:solidFill>
                  <a:srgbClr val="000000"/>
                </a:solidFill>
                <a:effectLst/>
                <a:latin typeface="Consolas" panose="020B0609020204030204" pitchFamily="49" charset="0"/>
              </a:rPr>
              <a:t>.</a:t>
            </a:r>
            <a:r>
              <a:rPr lang="de-DE" sz="1400" b="0" dirty="0" err="1">
                <a:solidFill>
                  <a:srgbClr val="795E26"/>
                </a:solidFill>
                <a:effectLst/>
                <a:latin typeface="Consolas" panose="020B0609020204030204" pitchFamily="49" charset="0"/>
              </a:rPr>
              <a:t>fz</a:t>
            </a:r>
            <a:r>
              <a:rPr lang="de-DE" sz="1400" b="0" dirty="0">
                <a:solidFill>
                  <a:srgbClr val="000000"/>
                </a:solidFill>
                <a:effectLst/>
                <a:latin typeface="Consolas" panose="020B0609020204030204" pitchFamily="49" charset="0"/>
              </a:rPr>
              <a:t>(</a:t>
            </a:r>
            <a:r>
              <a:rPr lang="de-DE" sz="1400" b="0" dirty="0" err="1">
                <a:solidFill>
                  <a:srgbClr val="001080"/>
                </a:solidFill>
                <a:effectLst/>
                <a:latin typeface="Consolas" panose="020B0609020204030204" pitchFamily="49" charset="0"/>
              </a:rPr>
              <a:t>gnode</a:t>
            </a:r>
            <a:r>
              <a:rPr lang="de-DE" sz="1400" b="0" dirty="0">
                <a:solidFill>
                  <a:srgbClr val="000000"/>
                </a:solidFill>
                <a:effectLst/>
                <a:latin typeface="Consolas" panose="020B0609020204030204" pitchFamily="49" charset="0"/>
              </a:rPr>
              <a:t>) += </a:t>
            </a:r>
            <a:r>
              <a:rPr lang="de-DE" sz="1400" b="0" dirty="0" err="1">
                <a:solidFill>
                  <a:srgbClr val="001080"/>
                </a:solidFill>
                <a:effectLst/>
                <a:latin typeface="Consolas" panose="020B0609020204030204" pitchFamily="49" charset="0"/>
              </a:rPr>
              <a:t>fz_local</a:t>
            </a:r>
            <a:r>
              <a:rPr lang="de-DE" sz="1400" b="0" dirty="0">
                <a:solidFill>
                  <a:srgbClr val="000000"/>
                </a:solidFill>
                <a:effectLst/>
                <a:latin typeface="Consolas" panose="020B0609020204030204" pitchFamily="49" charset="0"/>
              </a:rPr>
              <a:t>[</a:t>
            </a:r>
            <a:r>
              <a:rPr lang="de-DE" sz="1400" b="0" dirty="0" err="1">
                <a:solidFill>
                  <a:srgbClr val="001080"/>
                </a:solidFill>
                <a:effectLst/>
                <a:latin typeface="Consolas" panose="020B0609020204030204" pitchFamily="49" charset="0"/>
              </a:rPr>
              <a:t>lnode</a:t>
            </a:r>
            <a:r>
              <a:rPr lang="de-DE" sz="1400" b="0" dirty="0">
                <a:solidFill>
                  <a:srgbClr val="000000"/>
                </a:solidFill>
                <a:effectLst/>
                <a:latin typeface="Consolas" panose="020B0609020204030204" pitchFamily="49" charset="0"/>
              </a:rPr>
              <a:t>];</a:t>
            </a:r>
          </a:p>
          <a:p>
            <a:r>
              <a:rPr lang="de-DE" sz="1400" b="0" dirty="0">
                <a:solidFill>
                  <a:srgbClr val="000000"/>
                </a:solidFill>
                <a:effectLst/>
                <a:latin typeface="Consolas" panose="020B0609020204030204" pitchFamily="49" charset="0"/>
              </a:rPr>
              <a:t>       }</a:t>
            </a:r>
          </a:p>
        </p:txBody>
      </p:sp>
      <p:sp>
        <p:nvSpPr>
          <p:cNvPr id="7" name="TextBox 6">
            <a:extLst>
              <a:ext uri="{FF2B5EF4-FFF2-40B4-BE49-F238E27FC236}">
                <a16:creationId xmlns:a16="http://schemas.microsoft.com/office/drawing/2014/main" id="{A7DDC37A-AA36-B89C-272E-770C322FCE28}"/>
              </a:ext>
            </a:extLst>
          </p:cNvPr>
          <p:cNvSpPr txBox="1"/>
          <p:nvPr/>
        </p:nvSpPr>
        <p:spPr>
          <a:xfrm>
            <a:off x="1775520" y="1633364"/>
            <a:ext cx="2673809" cy="369332"/>
          </a:xfrm>
          <a:prstGeom prst="rect">
            <a:avLst/>
          </a:prstGeom>
          <a:noFill/>
        </p:spPr>
        <p:txBody>
          <a:bodyPr wrap="none" rtlCol="0">
            <a:spAutoFit/>
          </a:bodyPr>
          <a:lstStyle/>
          <a:p>
            <a:r>
              <a:rPr lang="en-US" dirty="0"/>
              <a:t>Serial result accumulation:</a:t>
            </a:r>
            <a:endParaRPr lang="en-CH" dirty="0"/>
          </a:p>
        </p:txBody>
      </p:sp>
      <p:sp>
        <p:nvSpPr>
          <p:cNvPr id="9" name="TextBox 8">
            <a:extLst>
              <a:ext uri="{FF2B5EF4-FFF2-40B4-BE49-F238E27FC236}">
                <a16:creationId xmlns:a16="http://schemas.microsoft.com/office/drawing/2014/main" id="{858189FB-7AE3-54CE-8872-B9269E1D5898}"/>
              </a:ext>
            </a:extLst>
          </p:cNvPr>
          <p:cNvSpPr txBox="1"/>
          <p:nvPr/>
        </p:nvSpPr>
        <p:spPr>
          <a:xfrm>
            <a:off x="5592559" y="1988840"/>
            <a:ext cx="6543830" cy="3970318"/>
          </a:xfrm>
          <a:prstGeom prst="rect">
            <a:avLst/>
          </a:prstGeom>
          <a:noFill/>
        </p:spPr>
        <p:txBody>
          <a:bodyPr wrap="square">
            <a:spAutoFit/>
          </a:bodyPr>
          <a:lstStyle/>
          <a:p>
            <a:r>
              <a:rPr lang="de-DE" sz="1400" b="0" dirty="0">
                <a:solidFill>
                  <a:srgbClr val="AF00DB"/>
                </a:solidFill>
                <a:effectLst/>
                <a:latin typeface="Consolas" panose="020B0609020204030204" pitchFamily="49" charset="0"/>
              </a:rPr>
              <a:t>#pragma</a:t>
            </a:r>
            <a:r>
              <a:rPr lang="de-DE" sz="1400" b="0" dirty="0">
                <a:solidFill>
                  <a:srgbClr val="0000FF"/>
                </a:solidFill>
                <a:effectLst/>
                <a:latin typeface="Consolas" panose="020B0609020204030204" pitchFamily="49" charset="0"/>
              </a:rPr>
              <a:t> </a:t>
            </a:r>
            <a:r>
              <a:rPr lang="de-DE" sz="1400" b="0" dirty="0" err="1">
                <a:solidFill>
                  <a:srgbClr val="FF0000"/>
                </a:solidFill>
                <a:effectLst/>
                <a:latin typeface="Consolas" panose="020B0609020204030204" pitchFamily="49" charset="0"/>
              </a:rPr>
              <a:t>omp</a:t>
            </a:r>
            <a:r>
              <a:rPr lang="de-DE" sz="1400" b="0" dirty="0">
                <a:solidFill>
                  <a:srgbClr val="0000FF"/>
                </a:solidFill>
                <a:effectLst/>
                <a:latin typeface="Consolas" panose="020B0609020204030204" pitchFamily="49" charset="0"/>
              </a:rPr>
              <a:t> </a:t>
            </a:r>
            <a:r>
              <a:rPr lang="de-DE" sz="1400" b="0" dirty="0">
                <a:solidFill>
                  <a:srgbClr val="FF0000"/>
                </a:solidFill>
                <a:effectLst/>
                <a:latin typeface="Consolas" panose="020B0609020204030204" pitchFamily="49" charset="0"/>
              </a:rPr>
              <a:t>parallel</a:t>
            </a:r>
            <a:r>
              <a:rPr lang="de-DE" sz="1400" b="0" dirty="0">
                <a:solidFill>
                  <a:srgbClr val="0000FF"/>
                </a:solidFill>
                <a:effectLst/>
                <a:latin typeface="Consolas" panose="020B0609020204030204" pitchFamily="49" charset="0"/>
              </a:rPr>
              <a:t> </a:t>
            </a:r>
            <a:r>
              <a:rPr lang="de-DE" sz="1400" b="0" dirty="0" err="1">
                <a:solidFill>
                  <a:srgbClr val="FF0000"/>
                </a:solidFill>
                <a:effectLst/>
                <a:latin typeface="Consolas" panose="020B0609020204030204" pitchFamily="49" charset="0"/>
              </a:rPr>
              <a:t>for</a:t>
            </a:r>
            <a:r>
              <a:rPr lang="de-DE" sz="1400" b="0" dirty="0">
                <a:solidFill>
                  <a:srgbClr val="0000FF"/>
                </a:solidFill>
                <a:effectLst/>
                <a:latin typeface="Consolas" panose="020B0609020204030204" pitchFamily="49" charset="0"/>
              </a:rPr>
              <a:t> </a:t>
            </a:r>
            <a:r>
              <a:rPr lang="de-DE" sz="1400" b="0" dirty="0">
                <a:solidFill>
                  <a:srgbClr val="FF0000"/>
                </a:solidFill>
                <a:effectLst/>
                <a:latin typeface="Consolas" panose="020B0609020204030204" pitchFamily="49" charset="0"/>
              </a:rPr>
              <a:t>firstprivate</a:t>
            </a:r>
            <a:r>
              <a:rPr lang="de-DE" sz="1400" b="0" dirty="0">
                <a:solidFill>
                  <a:srgbClr val="0000FF"/>
                </a:solidFill>
                <a:effectLst/>
                <a:latin typeface="Consolas" panose="020B0609020204030204" pitchFamily="49" charset="0"/>
              </a:rPr>
              <a:t>(</a:t>
            </a:r>
            <a:r>
              <a:rPr lang="de-DE" sz="1400" b="0" dirty="0" err="1">
                <a:solidFill>
                  <a:srgbClr val="FF0000"/>
                </a:solidFill>
                <a:effectLst/>
                <a:latin typeface="Consolas" panose="020B0609020204030204" pitchFamily="49" charset="0"/>
              </a:rPr>
              <a:t>numNode</a:t>
            </a:r>
            <a:r>
              <a:rPr lang="de-DE" sz="1400" b="0" dirty="0">
                <a:solidFill>
                  <a:srgbClr val="0000FF"/>
                </a:solidFill>
                <a:effectLst/>
                <a:latin typeface="Consolas" panose="020B0609020204030204" pitchFamily="49" charset="0"/>
              </a:rPr>
              <a:t>)</a:t>
            </a:r>
            <a:endParaRPr lang="de-DE" sz="1400" b="0" dirty="0">
              <a:solidFill>
                <a:srgbClr val="000000"/>
              </a:solidFill>
              <a:effectLst/>
              <a:latin typeface="Consolas" panose="020B0609020204030204" pitchFamily="49" charset="0"/>
            </a:endParaRPr>
          </a:p>
          <a:p>
            <a:r>
              <a:rPr lang="de-DE" sz="1400" b="0" dirty="0">
                <a:solidFill>
                  <a:srgbClr val="000000"/>
                </a:solidFill>
                <a:effectLst/>
                <a:latin typeface="Consolas" panose="020B0609020204030204" pitchFamily="49" charset="0"/>
              </a:rPr>
              <a:t>     </a:t>
            </a:r>
            <a:r>
              <a:rPr lang="de-DE" sz="1400" b="0" dirty="0" err="1">
                <a:solidFill>
                  <a:srgbClr val="AF00DB"/>
                </a:solidFill>
                <a:effectLst/>
                <a:latin typeface="Consolas" panose="020B0609020204030204" pitchFamily="49" charset="0"/>
              </a:rPr>
              <a:t>for</a:t>
            </a:r>
            <a:r>
              <a:rPr lang="de-DE" sz="1400" b="0" dirty="0">
                <a:solidFill>
                  <a:srgbClr val="000000"/>
                </a:solidFill>
                <a:effectLst/>
                <a:latin typeface="Consolas" panose="020B0609020204030204" pitchFamily="49" charset="0"/>
              </a:rPr>
              <a:t>( </a:t>
            </a:r>
            <a:r>
              <a:rPr lang="de-DE" sz="1400" b="0" dirty="0" err="1">
                <a:solidFill>
                  <a:srgbClr val="267F99"/>
                </a:solidFill>
                <a:effectLst/>
                <a:latin typeface="Consolas" panose="020B0609020204030204" pitchFamily="49" charset="0"/>
              </a:rPr>
              <a:t>Index_t</a:t>
            </a:r>
            <a:r>
              <a:rPr lang="de-DE" sz="1400" b="0" dirty="0">
                <a:solidFill>
                  <a:srgbClr val="000000"/>
                </a:solidFill>
                <a:effectLst/>
                <a:latin typeface="Consolas" panose="020B0609020204030204" pitchFamily="49" charset="0"/>
              </a:rPr>
              <a:t> </a:t>
            </a:r>
            <a:r>
              <a:rPr lang="de-DE" sz="1400" b="0" dirty="0" err="1">
                <a:solidFill>
                  <a:srgbClr val="001080"/>
                </a:solidFill>
                <a:effectLst/>
                <a:latin typeface="Consolas" panose="020B0609020204030204" pitchFamily="49" charset="0"/>
              </a:rPr>
              <a:t>gnode</a:t>
            </a:r>
            <a:r>
              <a:rPr lang="de-DE" sz="1400" b="0" dirty="0">
                <a:solidFill>
                  <a:srgbClr val="000000"/>
                </a:solidFill>
                <a:effectLst/>
                <a:latin typeface="Consolas" panose="020B0609020204030204" pitchFamily="49" charset="0"/>
              </a:rPr>
              <a:t>=</a:t>
            </a:r>
            <a:r>
              <a:rPr lang="de-DE" sz="1400" b="0" dirty="0">
                <a:solidFill>
                  <a:srgbClr val="098658"/>
                </a:solidFill>
                <a:effectLst/>
                <a:latin typeface="Consolas" panose="020B0609020204030204" pitchFamily="49" charset="0"/>
              </a:rPr>
              <a:t>0</a:t>
            </a:r>
            <a:r>
              <a:rPr lang="de-DE" sz="1400" b="0" dirty="0">
                <a:solidFill>
                  <a:srgbClr val="000000"/>
                </a:solidFill>
                <a:effectLst/>
                <a:latin typeface="Consolas" panose="020B0609020204030204" pitchFamily="49" charset="0"/>
              </a:rPr>
              <a:t> ; </a:t>
            </a:r>
            <a:r>
              <a:rPr lang="de-DE" sz="1400" b="0" dirty="0" err="1">
                <a:solidFill>
                  <a:srgbClr val="001080"/>
                </a:solidFill>
                <a:effectLst/>
                <a:latin typeface="Consolas" panose="020B0609020204030204" pitchFamily="49" charset="0"/>
              </a:rPr>
              <a:t>gnode</a:t>
            </a:r>
            <a:r>
              <a:rPr lang="de-DE" sz="1400" b="0" dirty="0">
                <a:solidFill>
                  <a:srgbClr val="000000"/>
                </a:solidFill>
                <a:effectLst/>
                <a:latin typeface="Consolas" panose="020B0609020204030204" pitchFamily="49" charset="0"/>
              </a:rPr>
              <a:t>&lt;</a:t>
            </a:r>
            <a:r>
              <a:rPr lang="de-DE" sz="1400" b="0" dirty="0" err="1">
                <a:solidFill>
                  <a:srgbClr val="001080"/>
                </a:solidFill>
                <a:effectLst/>
                <a:latin typeface="Consolas" panose="020B0609020204030204" pitchFamily="49" charset="0"/>
              </a:rPr>
              <a:t>numNode</a:t>
            </a:r>
            <a:r>
              <a:rPr lang="de-DE" sz="1400" b="0" dirty="0">
                <a:solidFill>
                  <a:srgbClr val="000000"/>
                </a:solidFill>
                <a:effectLst/>
                <a:latin typeface="Consolas" panose="020B0609020204030204" pitchFamily="49" charset="0"/>
              </a:rPr>
              <a:t> ; ++</a:t>
            </a:r>
            <a:r>
              <a:rPr lang="de-DE" sz="1400" b="0" dirty="0" err="1">
                <a:solidFill>
                  <a:srgbClr val="001080"/>
                </a:solidFill>
                <a:effectLst/>
                <a:latin typeface="Consolas" panose="020B0609020204030204" pitchFamily="49" charset="0"/>
              </a:rPr>
              <a:t>gnode</a:t>
            </a:r>
            <a:r>
              <a:rPr lang="de-DE" sz="1400" b="0" dirty="0">
                <a:solidFill>
                  <a:srgbClr val="000000"/>
                </a:solidFill>
                <a:effectLst/>
                <a:latin typeface="Consolas" panose="020B0609020204030204" pitchFamily="49" charset="0"/>
              </a:rPr>
              <a:t> )</a:t>
            </a:r>
          </a:p>
          <a:p>
            <a:r>
              <a:rPr lang="de-DE" sz="1400" b="0" dirty="0">
                <a:solidFill>
                  <a:srgbClr val="000000"/>
                </a:solidFill>
                <a:effectLst/>
                <a:latin typeface="Consolas" panose="020B0609020204030204" pitchFamily="49" charset="0"/>
              </a:rPr>
              <a:t>     {</a:t>
            </a:r>
          </a:p>
          <a:p>
            <a:r>
              <a:rPr lang="de-DE" sz="1400" b="0" dirty="0">
                <a:solidFill>
                  <a:srgbClr val="000000"/>
                </a:solidFill>
                <a:effectLst/>
                <a:latin typeface="Consolas" panose="020B0609020204030204" pitchFamily="49" charset="0"/>
              </a:rPr>
              <a:t>        </a:t>
            </a:r>
            <a:r>
              <a:rPr lang="de-DE" sz="1400" b="0" dirty="0" err="1">
                <a:solidFill>
                  <a:srgbClr val="267F99"/>
                </a:solidFill>
                <a:effectLst/>
                <a:latin typeface="Consolas" panose="020B0609020204030204" pitchFamily="49" charset="0"/>
              </a:rPr>
              <a:t>Index_t</a:t>
            </a:r>
            <a:r>
              <a:rPr lang="de-DE" sz="1400" b="0" dirty="0">
                <a:solidFill>
                  <a:srgbClr val="000000"/>
                </a:solidFill>
                <a:effectLst/>
                <a:latin typeface="Consolas" panose="020B0609020204030204" pitchFamily="49" charset="0"/>
              </a:rPr>
              <a:t> </a:t>
            </a:r>
            <a:r>
              <a:rPr lang="de-DE" sz="1400" b="0" dirty="0" err="1">
                <a:solidFill>
                  <a:srgbClr val="001080"/>
                </a:solidFill>
                <a:effectLst/>
                <a:latin typeface="Consolas" panose="020B0609020204030204" pitchFamily="49" charset="0"/>
              </a:rPr>
              <a:t>count</a:t>
            </a:r>
            <a:r>
              <a:rPr lang="de-DE" sz="1400" b="0" dirty="0">
                <a:solidFill>
                  <a:srgbClr val="000000"/>
                </a:solidFill>
                <a:effectLst/>
                <a:latin typeface="Consolas" panose="020B0609020204030204" pitchFamily="49" charset="0"/>
              </a:rPr>
              <a:t> = </a:t>
            </a:r>
            <a:r>
              <a:rPr lang="de-DE" sz="1400" b="0" dirty="0" err="1">
                <a:solidFill>
                  <a:srgbClr val="001080"/>
                </a:solidFill>
                <a:effectLst/>
                <a:latin typeface="Consolas" panose="020B0609020204030204" pitchFamily="49" charset="0"/>
              </a:rPr>
              <a:t>domain</a:t>
            </a:r>
            <a:r>
              <a:rPr lang="de-DE" sz="1400" b="0" dirty="0" err="1">
                <a:solidFill>
                  <a:srgbClr val="000000"/>
                </a:solidFill>
                <a:effectLst/>
                <a:latin typeface="Consolas" panose="020B0609020204030204" pitchFamily="49" charset="0"/>
              </a:rPr>
              <a:t>.</a:t>
            </a:r>
            <a:r>
              <a:rPr lang="de-DE" sz="1400" b="0" dirty="0" err="1">
                <a:solidFill>
                  <a:srgbClr val="795E26"/>
                </a:solidFill>
                <a:effectLst/>
                <a:latin typeface="Consolas" panose="020B0609020204030204" pitchFamily="49" charset="0"/>
              </a:rPr>
              <a:t>nodeElemCount</a:t>
            </a:r>
            <a:r>
              <a:rPr lang="de-DE" sz="1400" b="0" dirty="0">
                <a:solidFill>
                  <a:srgbClr val="000000"/>
                </a:solidFill>
                <a:effectLst/>
                <a:latin typeface="Consolas" panose="020B0609020204030204" pitchFamily="49" charset="0"/>
              </a:rPr>
              <a:t>(</a:t>
            </a:r>
            <a:r>
              <a:rPr lang="de-DE" sz="1400" b="0" dirty="0" err="1">
                <a:solidFill>
                  <a:srgbClr val="001080"/>
                </a:solidFill>
                <a:effectLst/>
                <a:latin typeface="Consolas" panose="020B0609020204030204" pitchFamily="49" charset="0"/>
              </a:rPr>
              <a:t>gnode</a:t>
            </a:r>
            <a:r>
              <a:rPr lang="de-DE" sz="1400" b="0" dirty="0">
                <a:solidFill>
                  <a:srgbClr val="000000"/>
                </a:solidFill>
                <a:effectLst/>
                <a:latin typeface="Consolas" panose="020B0609020204030204" pitchFamily="49" charset="0"/>
              </a:rPr>
              <a:t>) ;</a:t>
            </a:r>
          </a:p>
          <a:p>
            <a:r>
              <a:rPr lang="de-DE" sz="1400" b="0" dirty="0">
                <a:solidFill>
                  <a:srgbClr val="000000"/>
                </a:solidFill>
                <a:effectLst/>
                <a:latin typeface="Consolas" panose="020B0609020204030204" pitchFamily="49" charset="0"/>
              </a:rPr>
              <a:t>        </a:t>
            </a:r>
            <a:r>
              <a:rPr lang="de-DE" sz="1400" b="0" dirty="0" err="1">
                <a:solidFill>
                  <a:srgbClr val="267F99"/>
                </a:solidFill>
                <a:effectLst/>
                <a:latin typeface="Consolas" panose="020B0609020204030204" pitchFamily="49" charset="0"/>
              </a:rPr>
              <a:t>Index_t</a:t>
            </a:r>
            <a:r>
              <a:rPr lang="de-DE" sz="1400" b="0" dirty="0">
                <a:solidFill>
                  <a:srgbClr val="000000"/>
                </a:solidFill>
                <a:effectLst/>
                <a:latin typeface="Consolas" panose="020B0609020204030204" pitchFamily="49" charset="0"/>
              </a:rPr>
              <a:t> *</a:t>
            </a:r>
            <a:r>
              <a:rPr lang="de-DE" sz="1400" b="0" dirty="0" err="1">
                <a:solidFill>
                  <a:srgbClr val="001080"/>
                </a:solidFill>
                <a:effectLst/>
                <a:latin typeface="Consolas" panose="020B0609020204030204" pitchFamily="49" charset="0"/>
              </a:rPr>
              <a:t>cornerList</a:t>
            </a:r>
            <a:r>
              <a:rPr lang="de-DE" sz="1400" b="0" dirty="0">
                <a:solidFill>
                  <a:srgbClr val="000000"/>
                </a:solidFill>
                <a:effectLst/>
                <a:latin typeface="Consolas" panose="020B0609020204030204" pitchFamily="49" charset="0"/>
              </a:rPr>
              <a:t> = </a:t>
            </a:r>
            <a:r>
              <a:rPr lang="de-DE" sz="1400" b="0" dirty="0" err="1">
                <a:solidFill>
                  <a:srgbClr val="001080"/>
                </a:solidFill>
                <a:effectLst/>
                <a:latin typeface="Consolas" panose="020B0609020204030204" pitchFamily="49" charset="0"/>
              </a:rPr>
              <a:t>domain</a:t>
            </a:r>
            <a:r>
              <a:rPr lang="de-DE" sz="1400" b="0" dirty="0" err="1">
                <a:solidFill>
                  <a:srgbClr val="000000"/>
                </a:solidFill>
                <a:effectLst/>
                <a:latin typeface="Consolas" panose="020B0609020204030204" pitchFamily="49" charset="0"/>
              </a:rPr>
              <a:t>.</a:t>
            </a:r>
            <a:r>
              <a:rPr lang="de-DE" sz="1400" b="0" dirty="0" err="1">
                <a:solidFill>
                  <a:srgbClr val="795E26"/>
                </a:solidFill>
                <a:effectLst/>
                <a:latin typeface="Consolas" panose="020B0609020204030204" pitchFamily="49" charset="0"/>
              </a:rPr>
              <a:t>nodeElemCornerList</a:t>
            </a:r>
            <a:r>
              <a:rPr lang="de-DE" sz="1400" b="0" dirty="0">
                <a:solidFill>
                  <a:srgbClr val="000000"/>
                </a:solidFill>
                <a:effectLst/>
                <a:latin typeface="Consolas" panose="020B0609020204030204" pitchFamily="49" charset="0"/>
              </a:rPr>
              <a:t>(</a:t>
            </a:r>
            <a:r>
              <a:rPr lang="de-DE" sz="1400" b="0" dirty="0" err="1">
                <a:solidFill>
                  <a:srgbClr val="001080"/>
                </a:solidFill>
                <a:effectLst/>
                <a:latin typeface="Consolas" panose="020B0609020204030204" pitchFamily="49" charset="0"/>
              </a:rPr>
              <a:t>gnode</a:t>
            </a:r>
            <a:r>
              <a:rPr lang="de-DE" sz="1400" b="0" dirty="0">
                <a:solidFill>
                  <a:srgbClr val="000000"/>
                </a:solidFill>
                <a:effectLst/>
                <a:latin typeface="Consolas" panose="020B0609020204030204" pitchFamily="49" charset="0"/>
              </a:rPr>
              <a:t>) ;</a:t>
            </a:r>
          </a:p>
          <a:p>
            <a:r>
              <a:rPr lang="de-DE" sz="1400" b="0" dirty="0">
                <a:solidFill>
                  <a:srgbClr val="000000"/>
                </a:solidFill>
                <a:effectLst/>
                <a:latin typeface="Consolas" panose="020B0609020204030204" pitchFamily="49" charset="0"/>
              </a:rPr>
              <a:t>        </a:t>
            </a:r>
            <a:r>
              <a:rPr lang="de-DE" sz="1400" b="0" dirty="0" err="1">
                <a:solidFill>
                  <a:srgbClr val="267F99"/>
                </a:solidFill>
                <a:effectLst/>
                <a:latin typeface="Consolas" panose="020B0609020204030204" pitchFamily="49" charset="0"/>
              </a:rPr>
              <a:t>Real_t</a:t>
            </a:r>
            <a:r>
              <a:rPr lang="de-DE" sz="1400" b="0" dirty="0">
                <a:solidFill>
                  <a:srgbClr val="000000"/>
                </a:solidFill>
                <a:effectLst/>
                <a:latin typeface="Consolas" panose="020B0609020204030204" pitchFamily="49" charset="0"/>
              </a:rPr>
              <a:t> </a:t>
            </a:r>
            <a:r>
              <a:rPr lang="de-DE" sz="1400" b="0" dirty="0" err="1">
                <a:solidFill>
                  <a:srgbClr val="001080"/>
                </a:solidFill>
                <a:effectLst/>
                <a:latin typeface="Consolas" panose="020B0609020204030204" pitchFamily="49" charset="0"/>
              </a:rPr>
              <a:t>fx_tmp</a:t>
            </a:r>
            <a:r>
              <a:rPr lang="de-DE" sz="1400" b="0" dirty="0">
                <a:solidFill>
                  <a:srgbClr val="000000"/>
                </a:solidFill>
                <a:effectLst/>
                <a:latin typeface="Consolas" panose="020B0609020204030204" pitchFamily="49" charset="0"/>
              </a:rPr>
              <a:t> = </a:t>
            </a:r>
            <a:r>
              <a:rPr lang="de-DE" sz="1400" b="0" dirty="0" err="1">
                <a:solidFill>
                  <a:srgbClr val="267F99"/>
                </a:solidFill>
                <a:effectLst/>
                <a:latin typeface="Consolas" panose="020B0609020204030204" pitchFamily="49" charset="0"/>
              </a:rPr>
              <a:t>Real_t</a:t>
            </a:r>
            <a:r>
              <a:rPr lang="de-DE" sz="1400" b="0" dirty="0">
                <a:solidFill>
                  <a:srgbClr val="000000"/>
                </a:solidFill>
                <a:effectLst/>
                <a:latin typeface="Consolas" panose="020B0609020204030204" pitchFamily="49" charset="0"/>
              </a:rPr>
              <a:t>(</a:t>
            </a:r>
            <a:r>
              <a:rPr lang="de-DE" sz="1400" b="0" dirty="0">
                <a:solidFill>
                  <a:srgbClr val="098658"/>
                </a:solidFill>
                <a:effectLst/>
                <a:latin typeface="Consolas" panose="020B0609020204030204" pitchFamily="49" charset="0"/>
              </a:rPr>
              <a:t>0.0</a:t>
            </a:r>
            <a:r>
              <a:rPr lang="de-DE" sz="1400" b="0" dirty="0">
                <a:solidFill>
                  <a:srgbClr val="000000"/>
                </a:solidFill>
                <a:effectLst/>
                <a:latin typeface="Consolas" panose="020B0609020204030204" pitchFamily="49" charset="0"/>
              </a:rPr>
              <a:t>) ;</a:t>
            </a:r>
          </a:p>
          <a:p>
            <a:r>
              <a:rPr lang="de-DE" sz="1400" b="0" dirty="0">
                <a:solidFill>
                  <a:srgbClr val="000000"/>
                </a:solidFill>
                <a:effectLst/>
                <a:latin typeface="Consolas" panose="020B0609020204030204" pitchFamily="49" charset="0"/>
              </a:rPr>
              <a:t>        </a:t>
            </a:r>
            <a:r>
              <a:rPr lang="de-DE" sz="1400" b="0" dirty="0" err="1">
                <a:solidFill>
                  <a:srgbClr val="267F99"/>
                </a:solidFill>
                <a:effectLst/>
                <a:latin typeface="Consolas" panose="020B0609020204030204" pitchFamily="49" charset="0"/>
              </a:rPr>
              <a:t>Real_t</a:t>
            </a:r>
            <a:r>
              <a:rPr lang="de-DE" sz="1400" b="0" dirty="0">
                <a:solidFill>
                  <a:srgbClr val="000000"/>
                </a:solidFill>
                <a:effectLst/>
                <a:latin typeface="Consolas" panose="020B0609020204030204" pitchFamily="49" charset="0"/>
              </a:rPr>
              <a:t> </a:t>
            </a:r>
            <a:r>
              <a:rPr lang="de-DE" sz="1400" b="0" dirty="0" err="1">
                <a:solidFill>
                  <a:srgbClr val="001080"/>
                </a:solidFill>
                <a:effectLst/>
                <a:latin typeface="Consolas" panose="020B0609020204030204" pitchFamily="49" charset="0"/>
              </a:rPr>
              <a:t>fy_tmp</a:t>
            </a:r>
            <a:r>
              <a:rPr lang="de-DE" sz="1400" b="0" dirty="0">
                <a:solidFill>
                  <a:srgbClr val="000000"/>
                </a:solidFill>
                <a:effectLst/>
                <a:latin typeface="Consolas" panose="020B0609020204030204" pitchFamily="49" charset="0"/>
              </a:rPr>
              <a:t> = </a:t>
            </a:r>
            <a:r>
              <a:rPr lang="de-DE" sz="1400" b="0" dirty="0" err="1">
                <a:solidFill>
                  <a:srgbClr val="267F99"/>
                </a:solidFill>
                <a:effectLst/>
                <a:latin typeface="Consolas" panose="020B0609020204030204" pitchFamily="49" charset="0"/>
              </a:rPr>
              <a:t>Real_t</a:t>
            </a:r>
            <a:r>
              <a:rPr lang="de-DE" sz="1400" b="0" dirty="0">
                <a:solidFill>
                  <a:srgbClr val="000000"/>
                </a:solidFill>
                <a:effectLst/>
                <a:latin typeface="Consolas" panose="020B0609020204030204" pitchFamily="49" charset="0"/>
              </a:rPr>
              <a:t>(</a:t>
            </a:r>
            <a:r>
              <a:rPr lang="de-DE" sz="1400" b="0" dirty="0">
                <a:solidFill>
                  <a:srgbClr val="098658"/>
                </a:solidFill>
                <a:effectLst/>
                <a:latin typeface="Consolas" panose="020B0609020204030204" pitchFamily="49" charset="0"/>
              </a:rPr>
              <a:t>0.0</a:t>
            </a:r>
            <a:r>
              <a:rPr lang="de-DE" sz="1400" b="0" dirty="0">
                <a:solidFill>
                  <a:srgbClr val="000000"/>
                </a:solidFill>
                <a:effectLst/>
                <a:latin typeface="Consolas" panose="020B0609020204030204" pitchFamily="49" charset="0"/>
              </a:rPr>
              <a:t>) ;</a:t>
            </a:r>
          </a:p>
          <a:p>
            <a:r>
              <a:rPr lang="de-DE" sz="1400" b="0" dirty="0">
                <a:solidFill>
                  <a:srgbClr val="000000"/>
                </a:solidFill>
                <a:effectLst/>
                <a:latin typeface="Consolas" panose="020B0609020204030204" pitchFamily="49" charset="0"/>
              </a:rPr>
              <a:t>        </a:t>
            </a:r>
            <a:r>
              <a:rPr lang="de-DE" sz="1400" b="0" dirty="0" err="1">
                <a:solidFill>
                  <a:srgbClr val="267F99"/>
                </a:solidFill>
                <a:effectLst/>
                <a:latin typeface="Consolas" panose="020B0609020204030204" pitchFamily="49" charset="0"/>
              </a:rPr>
              <a:t>Real_t</a:t>
            </a:r>
            <a:r>
              <a:rPr lang="de-DE" sz="1400" b="0" dirty="0">
                <a:solidFill>
                  <a:srgbClr val="000000"/>
                </a:solidFill>
                <a:effectLst/>
                <a:latin typeface="Consolas" panose="020B0609020204030204" pitchFamily="49" charset="0"/>
              </a:rPr>
              <a:t> </a:t>
            </a:r>
            <a:r>
              <a:rPr lang="de-DE" sz="1400" b="0" dirty="0" err="1">
                <a:solidFill>
                  <a:srgbClr val="001080"/>
                </a:solidFill>
                <a:effectLst/>
                <a:latin typeface="Consolas" panose="020B0609020204030204" pitchFamily="49" charset="0"/>
              </a:rPr>
              <a:t>fz_tmp</a:t>
            </a:r>
            <a:r>
              <a:rPr lang="de-DE" sz="1400" b="0" dirty="0">
                <a:solidFill>
                  <a:srgbClr val="000000"/>
                </a:solidFill>
                <a:effectLst/>
                <a:latin typeface="Consolas" panose="020B0609020204030204" pitchFamily="49" charset="0"/>
              </a:rPr>
              <a:t> = </a:t>
            </a:r>
            <a:r>
              <a:rPr lang="de-DE" sz="1400" b="0" dirty="0" err="1">
                <a:solidFill>
                  <a:srgbClr val="267F99"/>
                </a:solidFill>
                <a:effectLst/>
                <a:latin typeface="Consolas" panose="020B0609020204030204" pitchFamily="49" charset="0"/>
              </a:rPr>
              <a:t>Real_t</a:t>
            </a:r>
            <a:r>
              <a:rPr lang="de-DE" sz="1400" b="0" dirty="0">
                <a:solidFill>
                  <a:srgbClr val="000000"/>
                </a:solidFill>
                <a:effectLst/>
                <a:latin typeface="Consolas" panose="020B0609020204030204" pitchFamily="49" charset="0"/>
              </a:rPr>
              <a:t>(</a:t>
            </a:r>
            <a:r>
              <a:rPr lang="de-DE" sz="1400" b="0" dirty="0">
                <a:solidFill>
                  <a:srgbClr val="098658"/>
                </a:solidFill>
                <a:effectLst/>
                <a:latin typeface="Consolas" panose="020B0609020204030204" pitchFamily="49" charset="0"/>
              </a:rPr>
              <a:t>0.0</a:t>
            </a:r>
            <a:r>
              <a:rPr lang="de-DE" sz="1400" b="0" dirty="0">
                <a:solidFill>
                  <a:srgbClr val="000000"/>
                </a:solidFill>
                <a:effectLst/>
                <a:latin typeface="Consolas" panose="020B0609020204030204" pitchFamily="49" charset="0"/>
              </a:rPr>
              <a:t>) ;</a:t>
            </a:r>
          </a:p>
          <a:p>
            <a:r>
              <a:rPr lang="de-DE" sz="1400" b="0" dirty="0">
                <a:solidFill>
                  <a:srgbClr val="000000"/>
                </a:solidFill>
                <a:effectLst/>
                <a:latin typeface="Consolas" panose="020B0609020204030204" pitchFamily="49" charset="0"/>
              </a:rPr>
              <a:t>        </a:t>
            </a:r>
            <a:r>
              <a:rPr lang="de-DE" sz="1400" b="0" dirty="0" err="1">
                <a:solidFill>
                  <a:srgbClr val="AF00DB"/>
                </a:solidFill>
                <a:effectLst/>
                <a:latin typeface="Consolas" panose="020B0609020204030204" pitchFamily="49" charset="0"/>
              </a:rPr>
              <a:t>for</a:t>
            </a:r>
            <a:r>
              <a:rPr lang="de-DE" sz="1400" b="0" dirty="0">
                <a:solidFill>
                  <a:srgbClr val="000000"/>
                </a:solidFill>
                <a:effectLst/>
                <a:latin typeface="Consolas" panose="020B0609020204030204" pitchFamily="49" charset="0"/>
              </a:rPr>
              <a:t> (</a:t>
            </a:r>
            <a:r>
              <a:rPr lang="de-DE" sz="1400" b="0" dirty="0" err="1">
                <a:solidFill>
                  <a:srgbClr val="267F99"/>
                </a:solidFill>
                <a:effectLst/>
                <a:latin typeface="Consolas" panose="020B0609020204030204" pitchFamily="49" charset="0"/>
              </a:rPr>
              <a:t>Index_t</a:t>
            </a:r>
            <a:r>
              <a:rPr lang="de-DE" sz="1400" b="0" dirty="0">
                <a:solidFill>
                  <a:srgbClr val="000000"/>
                </a:solidFill>
                <a:effectLst/>
                <a:latin typeface="Consolas" panose="020B0609020204030204" pitchFamily="49" charset="0"/>
              </a:rPr>
              <a:t> </a:t>
            </a:r>
            <a:r>
              <a:rPr lang="de-DE" sz="1400" b="0" dirty="0">
                <a:solidFill>
                  <a:srgbClr val="001080"/>
                </a:solidFill>
                <a:effectLst/>
                <a:latin typeface="Consolas" panose="020B0609020204030204" pitchFamily="49" charset="0"/>
              </a:rPr>
              <a:t>i</a:t>
            </a:r>
            <a:r>
              <a:rPr lang="de-DE" sz="1400" b="0" dirty="0">
                <a:solidFill>
                  <a:srgbClr val="000000"/>
                </a:solidFill>
                <a:effectLst/>
                <a:latin typeface="Consolas" panose="020B0609020204030204" pitchFamily="49" charset="0"/>
              </a:rPr>
              <a:t>=</a:t>
            </a:r>
            <a:r>
              <a:rPr lang="de-DE" sz="1400" b="0" dirty="0">
                <a:solidFill>
                  <a:srgbClr val="098658"/>
                </a:solidFill>
                <a:effectLst/>
                <a:latin typeface="Consolas" panose="020B0609020204030204" pitchFamily="49" charset="0"/>
              </a:rPr>
              <a:t>0</a:t>
            </a:r>
            <a:r>
              <a:rPr lang="de-DE" sz="1400" b="0" dirty="0">
                <a:solidFill>
                  <a:srgbClr val="000000"/>
                </a:solidFill>
                <a:effectLst/>
                <a:latin typeface="Consolas" panose="020B0609020204030204" pitchFamily="49" charset="0"/>
              </a:rPr>
              <a:t> ; </a:t>
            </a:r>
            <a:r>
              <a:rPr lang="de-DE" sz="1400" b="0" dirty="0">
                <a:solidFill>
                  <a:srgbClr val="001080"/>
                </a:solidFill>
                <a:effectLst/>
                <a:latin typeface="Consolas" panose="020B0609020204030204" pitchFamily="49" charset="0"/>
              </a:rPr>
              <a:t>i</a:t>
            </a:r>
            <a:r>
              <a:rPr lang="de-DE" sz="1400" b="0" dirty="0">
                <a:solidFill>
                  <a:srgbClr val="000000"/>
                </a:solidFill>
                <a:effectLst/>
                <a:latin typeface="Consolas" panose="020B0609020204030204" pitchFamily="49" charset="0"/>
              </a:rPr>
              <a:t> &lt; </a:t>
            </a:r>
            <a:r>
              <a:rPr lang="de-DE" sz="1400" b="0" dirty="0" err="1">
                <a:solidFill>
                  <a:srgbClr val="001080"/>
                </a:solidFill>
                <a:effectLst/>
                <a:latin typeface="Consolas" panose="020B0609020204030204" pitchFamily="49" charset="0"/>
              </a:rPr>
              <a:t>count</a:t>
            </a:r>
            <a:r>
              <a:rPr lang="de-DE" sz="1400" b="0" dirty="0">
                <a:solidFill>
                  <a:srgbClr val="000000"/>
                </a:solidFill>
                <a:effectLst/>
                <a:latin typeface="Consolas" panose="020B0609020204030204" pitchFamily="49" charset="0"/>
              </a:rPr>
              <a:t> ; ++</a:t>
            </a:r>
            <a:r>
              <a:rPr lang="de-DE" sz="1400" b="0" dirty="0">
                <a:solidFill>
                  <a:srgbClr val="001080"/>
                </a:solidFill>
                <a:effectLst/>
                <a:latin typeface="Consolas" panose="020B0609020204030204" pitchFamily="49" charset="0"/>
              </a:rPr>
              <a:t>i</a:t>
            </a:r>
            <a:r>
              <a:rPr lang="de-DE" sz="1400" b="0" dirty="0">
                <a:solidFill>
                  <a:srgbClr val="000000"/>
                </a:solidFill>
                <a:effectLst/>
                <a:latin typeface="Consolas" panose="020B0609020204030204" pitchFamily="49" charset="0"/>
              </a:rPr>
              <a:t>) {</a:t>
            </a:r>
          </a:p>
          <a:p>
            <a:r>
              <a:rPr lang="de-DE" sz="1400" b="0" dirty="0">
                <a:solidFill>
                  <a:srgbClr val="000000"/>
                </a:solidFill>
                <a:effectLst/>
                <a:latin typeface="Consolas" panose="020B0609020204030204" pitchFamily="49" charset="0"/>
              </a:rPr>
              <a:t>           </a:t>
            </a:r>
            <a:r>
              <a:rPr lang="de-DE" sz="1400" b="0" dirty="0" err="1">
                <a:solidFill>
                  <a:srgbClr val="267F99"/>
                </a:solidFill>
                <a:effectLst/>
                <a:latin typeface="Consolas" panose="020B0609020204030204" pitchFamily="49" charset="0"/>
              </a:rPr>
              <a:t>Index_t</a:t>
            </a:r>
            <a:r>
              <a:rPr lang="de-DE" sz="1400" b="0" dirty="0">
                <a:solidFill>
                  <a:srgbClr val="000000"/>
                </a:solidFill>
                <a:effectLst/>
                <a:latin typeface="Consolas" panose="020B0609020204030204" pitchFamily="49" charset="0"/>
              </a:rPr>
              <a:t> </a:t>
            </a:r>
            <a:r>
              <a:rPr lang="de-DE" sz="1400" b="0" dirty="0" err="1">
                <a:solidFill>
                  <a:srgbClr val="001080"/>
                </a:solidFill>
                <a:effectLst/>
                <a:latin typeface="Consolas" panose="020B0609020204030204" pitchFamily="49" charset="0"/>
              </a:rPr>
              <a:t>ielem</a:t>
            </a:r>
            <a:r>
              <a:rPr lang="de-DE" sz="1400" b="0" dirty="0">
                <a:solidFill>
                  <a:srgbClr val="000000"/>
                </a:solidFill>
                <a:effectLst/>
                <a:latin typeface="Consolas" panose="020B0609020204030204" pitchFamily="49" charset="0"/>
              </a:rPr>
              <a:t> = </a:t>
            </a:r>
            <a:r>
              <a:rPr lang="de-DE" sz="1400" b="0" dirty="0" err="1">
                <a:solidFill>
                  <a:srgbClr val="001080"/>
                </a:solidFill>
                <a:effectLst/>
                <a:latin typeface="Consolas" panose="020B0609020204030204" pitchFamily="49" charset="0"/>
              </a:rPr>
              <a:t>cornerList</a:t>
            </a:r>
            <a:r>
              <a:rPr lang="de-DE" sz="1400" b="0" dirty="0">
                <a:solidFill>
                  <a:srgbClr val="000000"/>
                </a:solidFill>
                <a:effectLst/>
                <a:latin typeface="Consolas" panose="020B0609020204030204" pitchFamily="49" charset="0"/>
              </a:rPr>
              <a:t>[</a:t>
            </a:r>
            <a:r>
              <a:rPr lang="de-DE" sz="1400" b="0" dirty="0">
                <a:solidFill>
                  <a:srgbClr val="001080"/>
                </a:solidFill>
                <a:effectLst/>
                <a:latin typeface="Consolas" panose="020B0609020204030204" pitchFamily="49" charset="0"/>
              </a:rPr>
              <a:t>i</a:t>
            </a:r>
            <a:r>
              <a:rPr lang="de-DE" sz="1400" b="0" dirty="0">
                <a:solidFill>
                  <a:srgbClr val="000000"/>
                </a:solidFill>
                <a:effectLst/>
                <a:latin typeface="Consolas" panose="020B0609020204030204" pitchFamily="49" charset="0"/>
              </a:rPr>
              <a:t>] ;</a:t>
            </a:r>
          </a:p>
          <a:p>
            <a:r>
              <a:rPr lang="de-DE" sz="1400" b="0" dirty="0">
                <a:solidFill>
                  <a:srgbClr val="000000"/>
                </a:solidFill>
                <a:effectLst/>
                <a:latin typeface="Consolas" panose="020B0609020204030204" pitchFamily="49" charset="0"/>
              </a:rPr>
              <a:t>           </a:t>
            </a:r>
            <a:r>
              <a:rPr lang="de-DE" sz="1400" b="0" dirty="0" err="1">
                <a:solidFill>
                  <a:srgbClr val="001080"/>
                </a:solidFill>
                <a:effectLst/>
                <a:latin typeface="Consolas" panose="020B0609020204030204" pitchFamily="49" charset="0"/>
              </a:rPr>
              <a:t>fx_tmp</a:t>
            </a:r>
            <a:r>
              <a:rPr lang="de-DE" sz="1400" b="0" dirty="0">
                <a:solidFill>
                  <a:srgbClr val="000000"/>
                </a:solidFill>
                <a:effectLst/>
                <a:latin typeface="Consolas" panose="020B0609020204030204" pitchFamily="49" charset="0"/>
              </a:rPr>
              <a:t> += </a:t>
            </a:r>
            <a:r>
              <a:rPr lang="de-DE" sz="1400" b="0" dirty="0" err="1">
                <a:solidFill>
                  <a:srgbClr val="001080"/>
                </a:solidFill>
                <a:effectLst/>
                <a:latin typeface="Consolas" panose="020B0609020204030204" pitchFamily="49" charset="0"/>
              </a:rPr>
              <a:t>fx_elem</a:t>
            </a:r>
            <a:r>
              <a:rPr lang="de-DE" sz="1400" b="0" dirty="0">
                <a:solidFill>
                  <a:srgbClr val="000000"/>
                </a:solidFill>
                <a:effectLst/>
                <a:latin typeface="Consolas" panose="020B0609020204030204" pitchFamily="49" charset="0"/>
              </a:rPr>
              <a:t>[</a:t>
            </a:r>
            <a:r>
              <a:rPr lang="de-DE" sz="1400" b="0" dirty="0" err="1">
                <a:solidFill>
                  <a:srgbClr val="001080"/>
                </a:solidFill>
                <a:effectLst/>
                <a:latin typeface="Consolas" panose="020B0609020204030204" pitchFamily="49" charset="0"/>
              </a:rPr>
              <a:t>ielem</a:t>
            </a:r>
            <a:r>
              <a:rPr lang="de-DE" sz="1400" b="0" dirty="0">
                <a:solidFill>
                  <a:srgbClr val="000000"/>
                </a:solidFill>
                <a:effectLst/>
                <a:latin typeface="Consolas" panose="020B0609020204030204" pitchFamily="49" charset="0"/>
              </a:rPr>
              <a:t>] ;</a:t>
            </a:r>
          </a:p>
          <a:p>
            <a:r>
              <a:rPr lang="de-DE" sz="1400" b="0" dirty="0">
                <a:solidFill>
                  <a:srgbClr val="000000"/>
                </a:solidFill>
                <a:effectLst/>
                <a:latin typeface="Consolas" panose="020B0609020204030204" pitchFamily="49" charset="0"/>
              </a:rPr>
              <a:t>           </a:t>
            </a:r>
            <a:r>
              <a:rPr lang="de-DE" sz="1400" b="0" dirty="0" err="1">
                <a:solidFill>
                  <a:srgbClr val="001080"/>
                </a:solidFill>
                <a:effectLst/>
                <a:latin typeface="Consolas" panose="020B0609020204030204" pitchFamily="49" charset="0"/>
              </a:rPr>
              <a:t>fy_tmp</a:t>
            </a:r>
            <a:r>
              <a:rPr lang="de-DE" sz="1400" b="0" dirty="0">
                <a:solidFill>
                  <a:srgbClr val="000000"/>
                </a:solidFill>
                <a:effectLst/>
                <a:latin typeface="Consolas" panose="020B0609020204030204" pitchFamily="49" charset="0"/>
              </a:rPr>
              <a:t> += </a:t>
            </a:r>
            <a:r>
              <a:rPr lang="de-DE" sz="1400" b="0" dirty="0" err="1">
                <a:solidFill>
                  <a:srgbClr val="001080"/>
                </a:solidFill>
                <a:effectLst/>
                <a:latin typeface="Consolas" panose="020B0609020204030204" pitchFamily="49" charset="0"/>
              </a:rPr>
              <a:t>fy_elem</a:t>
            </a:r>
            <a:r>
              <a:rPr lang="de-DE" sz="1400" b="0" dirty="0">
                <a:solidFill>
                  <a:srgbClr val="000000"/>
                </a:solidFill>
                <a:effectLst/>
                <a:latin typeface="Consolas" panose="020B0609020204030204" pitchFamily="49" charset="0"/>
              </a:rPr>
              <a:t>[</a:t>
            </a:r>
            <a:r>
              <a:rPr lang="de-DE" sz="1400" b="0" dirty="0" err="1">
                <a:solidFill>
                  <a:srgbClr val="001080"/>
                </a:solidFill>
                <a:effectLst/>
                <a:latin typeface="Consolas" panose="020B0609020204030204" pitchFamily="49" charset="0"/>
              </a:rPr>
              <a:t>ielem</a:t>
            </a:r>
            <a:r>
              <a:rPr lang="de-DE" sz="1400" b="0" dirty="0">
                <a:solidFill>
                  <a:srgbClr val="000000"/>
                </a:solidFill>
                <a:effectLst/>
                <a:latin typeface="Consolas" panose="020B0609020204030204" pitchFamily="49" charset="0"/>
              </a:rPr>
              <a:t>] ;</a:t>
            </a:r>
          </a:p>
          <a:p>
            <a:r>
              <a:rPr lang="de-DE" sz="1400" b="0" dirty="0">
                <a:solidFill>
                  <a:srgbClr val="000000"/>
                </a:solidFill>
                <a:effectLst/>
                <a:latin typeface="Consolas" panose="020B0609020204030204" pitchFamily="49" charset="0"/>
              </a:rPr>
              <a:t>           </a:t>
            </a:r>
            <a:r>
              <a:rPr lang="de-DE" sz="1400" b="0" dirty="0" err="1">
                <a:solidFill>
                  <a:srgbClr val="001080"/>
                </a:solidFill>
                <a:effectLst/>
                <a:latin typeface="Consolas" panose="020B0609020204030204" pitchFamily="49" charset="0"/>
              </a:rPr>
              <a:t>fz_tmp</a:t>
            </a:r>
            <a:r>
              <a:rPr lang="de-DE" sz="1400" b="0" dirty="0">
                <a:solidFill>
                  <a:srgbClr val="000000"/>
                </a:solidFill>
                <a:effectLst/>
                <a:latin typeface="Consolas" panose="020B0609020204030204" pitchFamily="49" charset="0"/>
              </a:rPr>
              <a:t> += </a:t>
            </a:r>
            <a:r>
              <a:rPr lang="de-DE" sz="1400" b="0" dirty="0" err="1">
                <a:solidFill>
                  <a:srgbClr val="001080"/>
                </a:solidFill>
                <a:effectLst/>
                <a:latin typeface="Consolas" panose="020B0609020204030204" pitchFamily="49" charset="0"/>
              </a:rPr>
              <a:t>fz_elem</a:t>
            </a:r>
            <a:r>
              <a:rPr lang="de-DE" sz="1400" b="0" dirty="0">
                <a:solidFill>
                  <a:srgbClr val="000000"/>
                </a:solidFill>
                <a:effectLst/>
                <a:latin typeface="Consolas" panose="020B0609020204030204" pitchFamily="49" charset="0"/>
              </a:rPr>
              <a:t>[</a:t>
            </a:r>
            <a:r>
              <a:rPr lang="de-DE" sz="1400" b="0" dirty="0" err="1">
                <a:solidFill>
                  <a:srgbClr val="001080"/>
                </a:solidFill>
                <a:effectLst/>
                <a:latin typeface="Consolas" panose="020B0609020204030204" pitchFamily="49" charset="0"/>
              </a:rPr>
              <a:t>ielem</a:t>
            </a:r>
            <a:r>
              <a:rPr lang="de-DE" sz="1400" b="0" dirty="0">
                <a:solidFill>
                  <a:srgbClr val="000000"/>
                </a:solidFill>
                <a:effectLst/>
                <a:latin typeface="Consolas" panose="020B0609020204030204" pitchFamily="49" charset="0"/>
              </a:rPr>
              <a:t>] ;</a:t>
            </a:r>
          </a:p>
          <a:p>
            <a:r>
              <a:rPr lang="de-DE" sz="1400" b="0" dirty="0">
                <a:solidFill>
                  <a:srgbClr val="000000"/>
                </a:solidFill>
                <a:effectLst/>
                <a:latin typeface="Consolas" panose="020B0609020204030204" pitchFamily="49" charset="0"/>
              </a:rPr>
              <a:t>        }</a:t>
            </a:r>
          </a:p>
          <a:p>
            <a:r>
              <a:rPr lang="de-DE" sz="1400" b="0" dirty="0">
                <a:solidFill>
                  <a:srgbClr val="000000"/>
                </a:solidFill>
                <a:effectLst/>
                <a:latin typeface="Consolas" panose="020B0609020204030204" pitchFamily="49" charset="0"/>
              </a:rPr>
              <a:t>        </a:t>
            </a:r>
            <a:r>
              <a:rPr lang="de-DE" sz="1400" b="0" dirty="0" err="1">
                <a:solidFill>
                  <a:srgbClr val="001080"/>
                </a:solidFill>
                <a:effectLst/>
                <a:latin typeface="Consolas" panose="020B0609020204030204" pitchFamily="49" charset="0"/>
              </a:rPr>
              <a:t>domain</a:t>
            </a:r>
            <a:r>
              <a:rPr lang="de-DE" sz="1400" b="0" dirty="0" err="1">
                <a:solidFill>
                  <a:srgbClr val="000000"/>
                </a:solidFill>
                <a:effectLst/>
                <a:latin typeface="Consolas" panose="020B0609020204030204" pitchFamily="49" charset="0"/>
              </a:rPr>
              <a:t>.</a:t>
            </a:r>
            <a:r>
              <a:rPr lang="de-DE" sz="1400" b="0" dirty="0" err="1">
                <a:solidFill>
                  <a:srgbClr val="795E26"/>
                </a:solidFill>
                <a:effectLst/>
                <a:latin typeface="Consolas" panose="020B0609020204030204" pitchFamily="49" charset="0"/>
              </a:rPr>
              <a:t>fx</a:t>
            </a:r>
            <a:r>
              <a:rPr lang="de-DE" sz="1400" b="0" dirty="0">
                <a:solidFill>
                  <a:srgbClr val="000000"/>
                </a:solidFill>
                <a:effectLst/>
                <a:latin typeface="Consolas" panose="020B0609020204030204" pitchFamily="49" charset="0"/>
              </a:rPr>
              <a:t>(</a:t>
            </a:r>
            <a:r>
              <a:rPr lang="de-DE" sz="1400" b="0" dirty="0" err="1">
                <a:solidFill>
                  <a:srgbClr val="001080"/>
                </a:solidFill>
                <a:effectLst/>
                <a:latin typeface="Consolas" panose="020B0609020204030204" pitchFamily="49" charset="0"/>
              </a:rPr>
              <a:t>gnode</a:t>
            </a:r>
            <a:r>
              <a:rPr lang="de-DE" sz="1400" b="0" dirty="0">
                <a:solidFill>
                  <a:srgbClr val="000000"/>
                </a:solidFill>
                <a:effectLst/>
                <a:latin typeface="Consolas" panose="020B0609020204030204" pitchFamily="49" charset="0"/>
              </a:rPr>
              <a:t>) = </a:t>
            </a:r>
            <a:r>
              <a:rPr lang="de-DE" sz="1400" b="0" dirty="0" err="1">
                <a:solidFill>
                  <a:srgbClr val="001080"/>
                </a:solidFill>
                <a:effectLst/>
                <a:latin typeface="Consolas" panose="020B0609020204030204" pitchFamily="49" charset="0"/>
              </a:rPr>
              <a:t>fx_tmp</a:t>
            </a:r>
            <a:r>
              <a:rPr lang="de-DE" sz="1400" b="0" dirty="0">
                <a:solidFill>
                  <a:srgbClr val="000000"/>
                </a:solidFill>
                <a:effectLst/>
                <a:latin typeface="Consolas" panose="020B0609020204030204" pitchFamily="49" charset="0"/>
              </a:rPr>
              <a:t> ;</a:t>
            </a:r>
          </a:p>
          <a:p>
            <a:r>
              <a:rPr lang="de-DE" sz="1400" b="0" dirty="0">
                <a:solidFill>
                  <a:srgbClr val="000000"/>
                </a:solidFill>
                <a:effectLst/>
                <a:latin typeface="Consolas" panose="020B0609020204030204" pitchFamily="49" charset="0"/>
              </a:rPr>
              <a:t>        </a:t>
            </a:r>
            <a:r>
              <a:rPr lang="de-DE" sz="1400" b="0" dirty="0" err="1">
                <a:solidFill>
                  <a:srgbClr val="001080"/>
                </a:solidFill>
                <a:effectLst/>
                <a:latin typeface="Consolas" panose="020B0609020204030204" pitchFamily="49" charset="0"/>
              </a:rPr>
              <a:t>domain</a:t>
            </a:r>
            <a:r>
              <a:rPr lang="de-DE" sz="1400" b="0" dirty="0" err="1">
                <a:solidFill>
                  <a:srgbClr val="000000"/>
                </a:solidFill>
                <a:effectLst/>
                <a:latin typeface="Consolas" panose="020B0609020204030204" pitchFamily="49" charset="0"/>
              </a:rPr>
              <a:t>.</a:t>
            </a:r>
            <a:r>
              <a:rPr lang="de-DE" sz="1400" b="0" dirty="0" err="1">
                <a:solidFill>
                  <a:srgbClr val="795E26"/>
                </a:solidFill>
                <a:effectLst/>
                <a:latin typeface="Consolas" panose="020B0609020204030204" pitchFamily="49" charset="0"/>
              </a:rPr>
              <a:t>fy</a:t>
            </a:r>
            <a:r>
              <a:rPr lang="de-DE" sz="1400" b="0" dirty="0">
                <a:solidFill>
                  <a:srgbClr val="000000"/>
                </a:solidFill>
                <a:effectLst/>
                <a:latin typeface="Consolas" panose="020B0609020204030204" pitchFamily="49" charset="0"/>
              </a:rPr>
              <a:t>(</a:t>
            </a:r>
            <a:r>
              <a:rPr lang="de-DE" sz="1400" b="0" dirty="0" err="1">
                <a:solidFill>
                  <a:srgbClr val="001080"/>
                </a:solidFill>
                <a:effectLst/>
                <a:latin typeface="Consolas" panose="020B0609020204030204" pitchFamily="49" charset="0"/>
              </a:rPr>
              <a:t>gnode</a:t>
            </a:r>
            <a:r>
              <a:rPr lang="de-DE" sz="1400" b="0" dirty="0">
                <a:solidFill>
                  <a:srgbClr val="000000"/>
                </a:solidFill>
                <a:effectLst/>
                <a:latin typeface="Consolas" panose="020B0609020204030204" pitchFamily="49" charset="0"/>
              </a:rPr>
              <a:t>) = </a:t>
            </a:r>
            <a:r>
              <a:rPr lang="de-DE" sz="1400" b="0" dirty="0" err="1">
                <a:solidFill>
                  <a:srgbClr val="001080"/>
                </a:solidFill>
                <a:effectLst/>
                <a:latin typeface="Consolas" panose="020B0609020204030204" pitchFamily="49" charset="0"/>
              </a:rPr>
              <a:t>fy_tmp</a:t>
            </a:r>
            <a:r>
              <a:rPr lang="de-DE" sz="1400" b="0" dirty="0">
                <a:solidFill>
                  <a:srgbClr val="000000"/>
                </a:solidFill>
                <a:effectLst/>
                <a:latin typeface="Consolas" panose="020B0609020204030204" pitchFamily="49" charset="0"/>
              </a:rPr>
              <a:t> ;</a:t>
            </a:r>
          </a:p>
          <a:p>
            <a:r>
              <a:rPr lang="de-DE" sz="1400" b="0" dirty="0">
                <a:solidFill>
                  <a:srgbClr val="000000"/>
                </a:solidFill>
                <a:effectLst/>
                <a:latin typeface="Consolas" panose="020B0609020204030204" pitchFamily="49" charset="0"/>
              </a:rPr>
              <a:t>        </a:t>
            </a:r>
            <a:r>
              <a:rPr lang="de-DE" sz="1400" b="0" dirty="0" err="1">
                <a:solidFill>
                  <a:srgbClr val="001080"/>
                </a:solidFill>
                <a:effectLst/>
                <a:latin typeface="Consolas" panose="020B0609020204030204" pitchFamily="49" charset="0"/>
              </a:rPr>
              <a:t>domain</a:t>
            </a:r>
            <a:r>
              <a:rPr lang="de-DE" sz="1400" b="0" dirty="0" err="1">
                <a:solidFill>
                  <a:srgbClr val="000000"/>
                </a:solidFill>
                <a:effectLst/>
                <a:latin typeface="Consolas" panose="020B0609020204030204" pitchFamily="49" charset="0"/>
              </a:rPr>
              <a:t>.</a:t>
            </a:r>
            <a:r>
              <a:rPr lang="de-DE" sz="1400" b="0" dirty="0" err="1">
                <a:solidFill>
                  <a:srgbClr val="795E26"/>
                </a:solidFill>
                <a:effectLst/>
                <a:latin typeface="Consolas" panose="020B0609020204030204" pitchFamily="49" charset="0"/>
              </a:rPr>
              <a:t>fz</a:t>
            </a:r>
            <a:r>
              <a:rPr lang="de-DE" sz="1400" b="0" dirty="0">
                <a:solidFill>
                  <a:srgbClr val="000000"/>
                </a:solidFill>
                <a:effectLst/>
                <a:latin typeface="Consolas" panose="020B0609020204030204" pitchFamily="49" charset="0"/>
              </a:rPr>
              <a:t>(</a:t>
            </a:r>
            <a:r>
              <a:rPr lang="de-DE" sz="1400" b="0" dirty="0" err="1">
                <a:solidFill>
                  <a:srgbClr val="001080"/>
                </a:solidFill>
                <a:effectLst/>
                <a:latin typeface="Consolas" panose="020B0609020204030204" pitchFamily="49" charset="0"/>
              </a:rPr>
              <a:t>gnode</a:t>
            </a:r>
            <a:r>
              <a:rPr lang="de-DE" sz="1400" b="0" dirty="0">
                <a:solidFill>
                  <a:srgbClr val="000000"/>
                </a:solidFill>
                <a:effectLst/>
                <a:latin typeface="Consolas" panose="020B0609020204030204" pitchFamily="49" charset="0"/>
              </a:rPr>
              <a:t>) = </a:t>
            </a:r>
            <a:r>
              <a:rPr lang="de-DE" sz="1400" b="0" dirty="0" err="1">
                <a:solidFill>
                  <a:srgbClr val="001080"/>
                </a:solidFill>
                <a:effectLst/>
                <a:latin typeface="Consolas" panose="020B0609020204030204" pitchFamily="49" charset="0"/>
              </a:rPr>
              <a:t>fz_tmp</a:t>
            </a:r>
            <a:r>
              <a:rPr lang="de-DE" sz="1400" b="0" dirty="0">
                <a:solidFill>
                  <a:srgbClr val="000000"/>
                </a:solidFill>
                <a:effectLst/>
                <a:latin typeface="Consolas" panose="020B0609020204030204" pitchFamily="49" charset="0"/>
              </a:rPr>
              <a:t> ;</a:t>
            </a:r>
          </a:p>
          <a:p>
            <a:r>
              <a:rPr lang="de-DE" sz="1400" b="0" dirty="0">
                <a:solidFill>
                  <a:srgbClr val="000000"/>
                </a:solidFill>
                <a:effectLst/>
                <a:latin typeface="Consolas" panose="020B0609020204030204" pitchFamily="49" charset="0"/>
              </a:rPr>
              <a:t>     }</a:t>
            </a:r>
          </a:p>
        </p:txBody>
      </p:sp>
      <p:sp>
        <p:nvSpPr>
          <p:cNvPr id="10" name="TextBox 9">
            <a:extLst>
              <a:ext uri="{FF2B5EF4-FFF2-40B4-BE49-F238E27FC236}">
                <a16:creationId xmlns:a16="http://schemas.microsoft.com/office/drawing/2014/main" id="{9B2A60C9-CF59-F563-F0FE-610D24422F3D}"/>
              </a:ext>
            </a:extLst>
          </p:cNvPr>
          <p:cNvSpPr txBox="1"/>
          <p:nvPr/>
        </p:nvSpPr>
        <p:spPr>
          <a:xfrm>
            <a:off x="7104112" y="1619508"/>
            <a:ext cx="2840458" cy="369332"/>
          </a:xfrm>
          <a:prstGeom prst="rect">
            <a:avLst/>
          </a:prstGeom>
          <a:noFill/>
        </p:spPr>
        <p:txBody>
          <a:bodyPr wrap="none" rtlCol="0">
            <a:spAutoFit/>
          </a:bodyPr>
          <a:lstStyle/>
          <a:p>
            <a:r>
              <a:rPr lang="en-US" dirty="0"/>
              <a:t>Parallel result accumulation:</a:t>
            </a:r>
            <a:endParaRPr lang="en-CH" dirty="0"/>
          </a:p>
        </p:txBody>
      </p:sp>
      <p:cxnSp>
        <p:nvCxnSpPr>
          <p:cNvPr id="12" name="Straight Connector 11">
            <a:extLst>
              <a:ext uri="{FF2B5EF4-FFF2-40B4-BE49-F238E27FC236}">
                <a16:creationId xmlns:a16="http://schemas.microsoft.com/office/drawing/2014/main" id="{6E4B9C48-0E83-C729-2C42-F1A6BFF6A3E9}"/>
              </a:ext>
            </a:extLst>
          </p:cNvPr>
          <p:cNvCxnSpPr/>
          <p:nvPr/>
        </p:nvCxnSpPr>
        <p:spPr>
          <a:xfrm>
            <a:off x="5592559" y="1736812"/>
            <a:ext cx="0" cy="466171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95E1A12-1E25-AA69-83FA-E1DA8E2B1501}"/>
              </a:ext>
            </a:extLst>
          </p:cNvPr>
          <p:cNvSpPr/>
          <p:nvPr/>
        </p:nvSpPr>
        <p:spPr>
          <a:xfrm>
            <a:off x="11064552" y="538538"/>
            <a:ext cx="955943" cy="52826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WP 1, 5</a:t>
            </a:r>
            <a:endParaRPr lang="en-CH" dirty="0"/>
          </a:p>
        </p:txBody>
      </p:sp>
    </p:spTree>
    <p:extLst>
      <p:ext uri="{BB962C8B-B14F-4D97-AF65-F5344CB8AC3E}">
        <p14:creationId xmlns:p14="http://schemas.microsoft.com/office/powerpoint/2010/main" val="3481886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70C6F2-D753-44E6-945E-FDF61367F1F0}"/>
              </a:ext>
            </a:extLst>
          </p:cNvPr>
          <p:cNvSpPr>
            <a:spLocks noGrp="1"/>
          </p:cNvSpPr>
          <p:nvPr>
            <p:ph type="sldNum" sz="quarter" idx="12"/>
          </p:nvPr>
        </p:nvSpPr>
        <p:spPr/>
        <p:txBody>
          <a:bodyPr/>
          <a:lstStyle/>
          <a:p>
            <a:fld id="{6C6AE60A-B69C-4790-82F7-3882EDF23186}" type="slidenum">
              <a:rPr lang="de-DE" smtClean="0"/>
              <a:pPr/>
              <a:t>27</a:t>
            </a:fld>
            <a:endParaRPr lang="de-DE" dirty="0"/>
          </a:p>
        </p:txBody>
      </p:sp>
      <p:sp>
        <p:nvSpPr>
          <p:cNvPr id="4" name="Title 3">
            <a:extLst>
              <a:ext uri="{FF2B5EF4-FFF2-40B4-BE49-F238E27FC236}">
                <a16:creationId xmlns:a16="http://schemas.microsoft.com/office/drawing/2014/main" id="{7137FAFF-CE88-4300-A789-33444E77189E}"/>
              </a:ext>
            </a:extLst>
          </p:cNvPr>
          <p:cNvSpPr>
            <a:spLocks noGrp="1"/>
          </p:cNvSpPr>
          <p:nvPr>
            <p:ph type="title"/>
          </p:nvPr>
        </p:nvSpPr>
        <p:spPr/>
        <p:txBody>
          <a:bodyPr/>
          <a:lstStyle/>
          <a:p>
            <a:r>
              <a:rPr lang="en-US" dirty="0"/>
              <a:t>LULESH</a:t>
            </a:r>
            <a:endParaRPr lang="en-CH" dirty="0"/>
          </a:p>
        </p:txBody>
      </p:sp>
      <p:pic>
        <p:nvPicPr>
          <p:cNvPr id="6" name="Picture 5">
            <a:extLst>
              <a:ext uri="{FF2B5EF4-FFF2-40B4-BE49-F238E27FC236}">
                <a16:creationId xmlns:a16="http://schemas.microsoft.com/office/drawing/2014/main" id="{69DDA470-867F-4BA1-BBE9-C2602065BBC5}"/>
              </a:ext>
            </a:extLst>
          </p:cNvPr>
          <p:cNvPicPr>
            <a:picLocks noChangeAspect="1"/>
          </p:cNvPicPr>
          <p:nvPr/>
        </p:nvPicPr>
        <p:blipFill>
          <a:blip r:embed="rId3"/>
          <a:stretch>
            <a:fillRect/>
          </a:stretch>
        </p:blipFill>
        <p:spPr>
          <a:xfrm>
            <a:off x="875420" y="1211372"/>
            <a:ext cx="9992584" cy="5646628"/>
          </a:xfrm>
          <a:prstGeom prst="rect">
            <a:avLst/>
          </a:prstGeom>
        </p:spPr>
      </p:pic>
      <p:sp>
        <p:nvSpPr>
          <p:cNvPr id="2" name="Rectangle 1">
            <a:extLst>
              <a:ext uri="{FF2B5EF4-FFF2-40B4-BE49-F238E27FC236}">
                <a16:creationId xmlns:a16="http://schemas.microsoft.com/office/drawing/2014/main" id="{4F5B3773-EA81-F879-62B5-8F97601AFF95}"/>
              </a:ext>
            </a:extLst>
          </p:cNvPr>
          <p:cNvSpPr/>
          <p:nvPr/>
        </p:nvSpPr>
        <p:spPr>
          <a:xfrm>
            <a:off x="11064552" y="538538"/>
            <a:ext cx="955943" cy="52826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WP 1, 5</a:t>
            </a:r>
            <a:endParaRPr lang="en-CH" dirty="0"/>
          </a:p>
        </p:txBody>
      </p:sp>
    </p:spTree>
    <p:extLst>
      <p:ext uri="{BB962C8B-B14F-4D97-AF65-F5344CB8AC3E}">
        <p14:creationId xmlns:p14="http://schemas.microsoft.com/office/powerpoint/2010/main" val="3944222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8D0EED-8B04-3477-3596-C3CE933DF120}"/>
              </a:ext>
            </a:extLst>
          </p:cNvPr>
          <p:cNvSpPr>
            <a:spLocks noGrp="1"/>
          </p:cNvSpPr>
          <p:nvPr>
            <p:ph type="sldNum" sz="quarter" idx="12"/>
          </p:nvPr>
        </p:nvSpPr>
        <p:spPr/>
        <p:txBody>
          <a:bodyPr/>
          <a:lstStyle/>
          <a:p>
            <a:fld id="{6C6AE60A-B69C-4790-82F7-3882EDF23186}" type="slidenum">
              <a:rPr lang="de-DE" smtClean="0"/>
              <a:pPr/>
              <a:t>28</a:t>
            </a:fld>
            <a:endParaRPr lang="de-DE" dirty="0"/>
          </a:p>
        </p:txBody>
      </p:sp>
      <p:sp>
        <p:nvSpPr>
          <p:cNvPr id="4" name="Title 3">
            <a:extLst>
              <a:ext uri="{FF2B5EF4-FFF2-40B4-BE49-F238E27FC236}">
                <a16:creationId xmlns:a16="http://schemas.microsoft.com/office/drawing/2014/main" id="{855C120A-C0C1-A60B-6197-1F7E59E1E29F}"/>
              </a:ext>
            </a:extLst>
          </p:cNvPr>
          <p:cNvSpPr>
            <a:spLocks noGrp="1"/>
          </p:cNvSpPr>
          <p:nvPr>
            <p:ph type="title"/>
          </p:nvPr>
        </p:nvSpPr>
        <p:spPr/>
        <p:txBody>
          <a:bodyPr/>
          <a:lstStyle/>
          <a:p>
            <a:r>
              <a:rPr lang="en-US" dirty="0"/>
              <a:t>Advanced pointer analysis</a:t>
            </a:r>
            <a:endParaRPr lang="en-CH" dirty="0"/>
          </a:p>
        </p:txBody>
      </p:sp>
      <p:pic>
        <p:nvPicPr>
          <p:cNvPr id="6" name="Picture 5">
            <a:extLst>
              <a:ext uri="{FF2B5EF4-FFF2-40B4-BE49-F238E27FC236}">
                <a16:creationId xmlns:a16="http://schemas.microsoft.com/office/drawing/2014/main" id="{1C1309EA-89AF-DC4E-1A84-DC84E6E5D8AA}"/>
              </a:ext>
            </a:extLst>
          </p:cNvPr>
          <p:cNvPicPr>
            <a:picLocks noChangeAspect="1"/>
          </p:cNvPicPr>
          <p:nvPr/>
        </p:nvPicPr>
        <p:blipFill>
          <a:blip r:embed="rId2"/>
          <a:stretch>
            <a:fillRect/>
          </a:stretch>
        </p:blipFill>
        <p:spPr>
          <a:xfrm>
            <a:off x="11324" y="1880828"/>
            <a:ext cx="12192000" cy="3992070"/>
          </a:xfrm>
          <a:prstGeom prst="rect">
            <a:avLst/>
          </a:prstGeom>
        </p:spPr>
      </p:pic>
      <p:sp>
        <p:nvSpPr>
          <p:cNvPr id="2" name="Rectangle 1">
            <a:extLst>
              <a:ext uri="{FF2B5EF4-FFF2-40B4-BE49-F238E27FC236}">
                <a16:creationId xmlns:a16="http://schemas.microsoft.com/office/drawing/2014/main" id="{84D3DEDA-654F-01E0-872C-8DD6435698EB}"/>
              </a:ext>
            </a:extLst>
          </p:cNvPr>
          <p:cNvSpPr/>
          <p:nvPr/>
        </p:nvSpPr>
        <p:spPr>
          <a:xfrm>
            <a:off x="11064552" y="538538"/>
            <a:ext cx="955943" cy="52826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WP 6</a:t>
            </a:r>
            <a:endParaRPr lang="en-CH" dirty="0"/>
          </a:p>
        </p:txBody>
      </p:sp>
    </p:spTree>
    <p:extLst>
      <p:ext uri="{BB962C8B-B14F-4D97-AF65-F5344CB8AC3E}">
        <p14:creationId xmlns:p14="http://schemas.microsoft.com/office/powerpoint/2010/main" val="28763024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435FF-E97A-80EC-0CA8-2095D4D898A8}"/>
              </a:ext>
            </a:extLst>
          </p:cNvPr>
          <p:cNvSpPr>
            <a:spLocks noGrp="1"/>
          </p:cNvSpPr>
          <p:nvPr>
            <p:ph type="sldNum" sz="quarter" idx="12"/>
          </p:nvPr>
        </p:nvSpPr>
        <p:spPr/>
        <p:txBody>
          <a:bodyPr/>
          <a:lstStyle/>
          <a:p>
            <a:fld id="{6C6AE60A-B69C-4790-82F7-3882EDF23186}" type="slidenum">
              <a:rPr lang="de-DE" smtClean="0"/>
              <a:pPr/>
              <a:t>29</a:t>
            </a:fld>
            <a:endParaRPr lang="de-DE" dirty="0"/>
          </a:p>
        </p:txBody>
      </p:sp>
      <p:sp>
        <p:nvSpPr>
          <p:cNvPr id="4" name="Title 3">
            <a:extLst>
              <a:ext uri="{FF2B5EF4-FFF2-40B4-BE49-F238E27FC236}">
                <a16:creationId xmlns:a16="http://schemas.microsoft.com/office/drawing/2014/main" id="{A035229C-7776-ACFD-9CB0-0F1C3854AABA}"/>
              </a:ext>
            </a:extLst>
          </p:cNvPr>
          <p:cNvSpPr>
            <a:spLocks noGrp="1"/>
          </p:cNvSpPr>
          <p:nvPr>
            <p:ph type="title"/>
          </p:nvPr>
        </p:nvSpPr>
        <p:spPr/>
        <p:txBody>
          <a:bodyPr/>
          <a:lstStyle/>
          <a:p>
            <a:r>
              <a:rPr lang="en-US" dirty="0"/>
              <a:t>PBKDF2</a:t>
            </a:r>
            <a:endParaRPr lang="en-CH" dirty="0"/>
          </a:p>
        </p:txBody>
      </p:sp>
      <p:pic>
        <p:nvPicPr>
          <p:cNvPr id="6" name="Picture 5">
            <a:extLst>
              <a:ext uri="{FF2B5EF4-FFF2-40B4-BE49-F238E27FC236}">
                <a16:creationId xmlns:a16="http://schemas.microsoft.com/office/drawing/2014/main" id="{BF7C3C03-93CE-1A55-4900-411493C240E2}"/>
              </a:ext>
            </a:extLst>
          </p:cNvPr>
          <p:cNvPicPr>
            <a:picLocks noChangeAspect="1"/>
          </p:cNvPicPr>
          <p:nvPr/>
        </p:nvPicPr>
        <p:blipFill>
          <a:blip r:embed="rId2"/>
          <a:stretch>
            <a:fillRect/>
          </a:stretch>
        </p:blipFill>
        <p:spPr>
          <a:xfrm>
            <a:off x="1471975" y="1229574"/>
            <a:ext cx="9212045" cy="5488180"/>
          </a:xfrm>
          <a:prstGeom prst="rect">
            <a:avLst/>
          </a:prstGeom>
        </p:spPr>
      </p:pic>
      <p:sp>
        <p:nvSpPr>
          <p:cNvPr id="5" name="Rectangle 4">
            <a:extLst>
              <a:ext uri="{FF2B5EF4-FFF2-40B4-BE49-F238E27FC236}">
                <a16:creationId xmlns:a16="http://schemas.microsoft.com/office/drawing/2014/main" id="{29704A37-8120-78B4-1D77-845D0C75410F}"/>
              </a:ext>
            </a:extLst>
          </p:cNvPr>
          <p:cNvSpPr/>
          <p:nvPr/>
        </p:nvSpPr>
        <p:spPr>
          <a:xfrm>
            <a:off x="11064552" y="538538"/>
            <a:ext cx="955943" cy="52826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WP 5, 6</a:t>
            </a:r>
            <a:endParaRPr lang="en-CH" dirty="0"/>
          </a:p>
        </p:txBody>
      </p:sp>
    </p:spTree>
    <p:extLst>
      <p:ext uri="{BB962C8B-B14F-4D97-AF65-F5344CB8AC3E}">
        <p14:creationId xmlns:p14="http://schemas.microsoft.com/office/powerpoint/2010/main" val="29777008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descr=" 3">
            <a:extLst>
              <a:ext uri="{FF2B5EF4-FFF2-40B4-BE49-F238E27FC236}">
                <a16:creationId xmlns:a16="http://schemas.microsoft.com/office/drawing/2014/main" id="{4B2DCAA6-18A5-CBB8-242C-1224B29D9C9E}"/>
              </a:ext>
            </a:extLst>
          </p:cNvPr>
          <p:cNvSpPr/>
          <p:nvPr/>
        </p:nvSpPr>
        <p:spPr>
          <a:xfrm>
            <a:off x="703764" y="1306904"/>
            <a:ext cx="2866993" cy="2555464"/>
          </a:xfrm>
          <a:prstGeom prst="roundRect">
            <a:avLst>
              <a:gd name="adj" fmla="val 704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desc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1</a:t>
            </a:r>
          </a:p>
        </p:txBody>
      </p:sp>
      <p:sp>
        <p:nvSpPr>
          <p:cNvPr id="2" name="Title 1" descr=" 2"/>
          <p:cNvSpPr>
            <a:spLocks noGrp="1"/>
          </p:cNvSpPr>
          <p:nvPr>
            <p:ph type="title"/>
          </p:nvPr>
        </p:nvSpPr>
        <p:spPr/>
        <p:txBody>
          <a:bodyPr/>
          <a:lstStyle/>
          <a:p>
            <a:r>
              <a:rPr lang="en-US" dirty="0">
                <a:solidFill>
                  <a:srgbClr val="C00000"/>
                </a:solidFill>
              </a:rPr>
              <a:t>Performance Metaprogramming </a:t>
            </a:r>
            <a:r>
              <a:rPr lang="en-US" dirty="0"/>
              <a:t>for Performance Portability</a:t>
            </a:r>
          </a:p>
        </p:txBody>
      </p:sp>
      <mc:AlternateContent xmlns:mc="http://schemas.openxmlformats.org/markup-compatibility/2006" xmlns:a14="http://schemas.microsoft.com/office/drawing/2010/main">
        <mc:Choice Requires="a14">
          <p:sp>
            <p:nvSpPr>
              <p:cNvPr id="5" name="TextBox 4" descr=" 67">
                <a:extLst>
                  <a:ext uri="{FF2B5EF4-FFF2-40B4-BE49-F238E27FC236}">
                    <a16:creationId xmlns:a16="http://schemas.microsoft.com/office/drawing/2014/main" id="{14A5DBE8-59D8-547F-C9C8-F8B603010D13}"/>
                  </a:ext>
                </a:extLst>
              </p:cNvPr>
              <p:cNvSpPr txBox="1"/>
              <p:nvPr/>
            </p:nvSpPr>
            <p:spPr>
              <a:xfrm>
                <a:off x="1012372" y="1800890"/>
                <a:ext cx="1764842" cy="6190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𝑢</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𝑡</m:t>
                          </m:r>
                        </m:den>
                      </m:f>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𝑢</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m:t>
                      </m:r>
                    </m:oMath>
                  </m:oMathPara>
                </a14:m>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5" name="TextBox 4" descr=" 67">
                <a:extLst>
                  <a:ext uri="{FF2B5EF4-FFF2-40B4-BE49-F238E27FC236}">
                    <a16:creationId xmlns:a16="http://schemas.microsoft.com/office/drawing/2014/main" id="{14A5DBE8-59D8-547F-C9C8-F8B603010D13}"/>
                  </a:ext>
                </a:extLst>
              </p:cNvPr>
              <p:cNvSpPr txBox="1">
                <a:spLocks noRot="1" noChangeAspect="1" noMove="1" noResize="1" noEditPoints="1" noAdjustHandles="1" noChangeArrowheads="1" noChangeShapeType="1" noTextEdit="1"/>
              </p:cNvSpPr>
              <p:nvPr/>
            </p:nvSpPr>
            <p:spPr>
              <a:xfrm>
                <a:off x="1012372" y="1800890"/>
                <a:ext cx="1764842" cy="619016"/>
              </a:xfrm>
              <a:prstGeom prst="rect">
                <a:avLst/>
              </a:prstGeom>
              <a:blipFill>
                <a:blip r:embed="rId3"/>
                <a:stretch>
                  <a:fillRect/>
                </a:stretch>
              </a:blipFill>
            </p:spPr>
            <p:txBody>
              <a:bodyPr/>
              <a:lstStyle/>
              <a:p>
                <a:r>
                  <a:rPr lang="en-CH">
                    <a:noFill/>
                  </a:rPr>
                  <a:t> </a:t>
                </a:r>
              </a:p>
            </p:txBody>
          </p:sp>
        </mc:Fallback>
      </mc:AlternateContent>
      <p:sp>
        <p:nvSpPr>
          <p:cNvPr id="134" name="TextBox 133" descr=" 134">
            <a:extLst>
              <a:ext uri="{FF2B5EF4-FFF2-40B4-BE49-F238E27FC236}">
                <a16:creationId xmlns:a16="http://schemas.microsoft.com/office/drawing/2014/main" id="{8B73897A-F440-4680-99B9-3ECEAB5D90C4}"/>
              </a:ext>
            </a:extLst>
          </p:cNvPr>
          <p:cNvSpPr txBox="1"/>
          <p:nvPr/>
        </p:nvSpPr>
        <p:spPr>
          <a:xfrm>
            <a:off x="-60684" y="6661494"/>
            <a:ext cx="71785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Ben-Nun, de Fine Licht,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Ziogas</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TH: Stateful Dataflow Multigraphs: A Data-Centric Model for High-Performance Parallel Programs, SC19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2" descr=" 1026">
            <a:extLst>
              <a:ext uri="{FF2B5EF4-FFF2-40B4-BE49-F238E27FC236}">
                <a16:creationId xmlns:a16="http://schemas.microsoft.com/office/drawing/2014/main" id="{B06E5AF6-9460-FDA6-F8B0-40EDB58ADA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1644" y="1344382"/>
            <a:ext cx="679113" cy="6873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5">
            <a:extLst>
              <a:ext uri="{FF2B5EF4-FFF2-40B4-BE49-F238E27FC236}">
                <a16:creationId xmlns:a16="http://schemas.microsoft.com/office/drawing/2014/main" id="{8913C18F-A166-1D52-C160-CAB80C6527A7}"/>
              </a:ext>
            </a:extLst>
          </p:cNvPr>
          <p:cNvSpPr txBox="1"/>
          <p:nvPr/>
        </p:nvSpPr>
        <p:spPr>
          <a:xfrm>
            <a:off x="830356" y="1380087"/>
            <a:ext cx="197316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Domain Scientist</a:t>
            </a:r>
          </a:p>
        </p:txBody>
      </p:sp>
      <p:sp>
        <p:nvSpPr>
          <p:cNvPr id="8" name="Rectangle: Rounded Corners 7" descr=" 135">
            <a:extLst>
              <a:ext uri="{FF2B5EF4-FFF2-40B4-BE49-F238E27FC236}">
                <a16:creationId xmlns:a16="http://schemas.microsoft.com/office/drawing/2014/main" id="{0F7C447F-163D-C022-B908-4CD67343ABA5}"/>
              </a:ext>
            </a:extLst>
          </p:cNvPr>
          <p:cNvSpPr/>
          <p:nvPr/>
        </p:nvSpPr>
        <p:spPr>
          <a:xfrm>
            <a:off x="2193616" y="2734384"/>
            <a:ext cx="1253842" cy="421179"/>
          </a:xfrm>
          <a:prstGeom prst="roundRect">
            <a:avLst>
              <a:gd name="adj" fmla="val 70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DSLs</a:t>
            </a:r>
          </a:p>
        </p:txBody>
      </p:sp>
      <p:pic>
        <p:nvPicPr>
          <p:cNvPr id="9" name="Picture 4" descr=" 1028">
            <a:extLst>
              <a:ext uri="{FF2B5EF4-FFF2-40B4-BE49-F238E27FC236}">
                <a16:creationId xmlns:a16="http://schemas.microsoft.com/office/drawing/2014/main" id="{E5872ED3-7EAD-9F81-567C-1891FDBD0A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0335" y="2636351"/>
            <a:ext cx="1260695" cy="5675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 1030">
            <a:extLst>
              <a:ext uri="{FF2B5EF4-FFF2-40B4-BE49-F238E27FC236}">
                <a16:creationId xmlns:a16="http://schemas.microsoft.com/office/drawing/2014/main" id="{30777DA8-F1B7-8A8E-8CB9-68B30C39FE0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16637" y="2430220"/>
            <a:ext cx="609103" cy="6091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 136">
            <a:extLst>
              <a:ext uri="{FF2B5EF4-FFF2-40B4-BE49-F238E27FC236}">
                <a16:creationId xmlns:a16="http://schemas.microsoft.com/office/drawing/2014/main" id="{593EDD50-1F7F-3296-AAC8-16BE368652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4880" y="3067800"/>
            <a:ext cx="1449240" cy="486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 137">
            <a:extLst>
              <a:ext uri="{FF2B5EF4-FFF2-40B4-BE49-F238E27FC236}">
                <a16:creationId xmlns:a16="http://schemas.microsoft.com/office/drawing/2014/main" id="{5311095E-C763-04B8-9BFB-3E2D51EBC278}"/>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37400" b="39290"/>
          <a:stretch/>
        </p:blipFill>
        <p:spPr bwMode="auto">
          <a:xfrm>
            <a:off x="2382405" y="3185240"/>
            <a:ext cx="1221815" cy="2848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 1032">
            <a:extLst>
              <a:ext uri="{FF2B5EF4-FFF2-40B4-BE49-F238E27FC236}">
                <a16:creationId xmlns:a16="http://schemas.microsoft.com/office/drawing/2014/main" id="{8ED0792D-3538-2D55-7C68-DEAE1F5C304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98878" y="2896597"/>
            <a:ext cx="1922317" cy="1076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788620"/>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9FCF83-8E5A-ABCA-740E-FBF67B7957AD}"/>
              </a:ext>
            </a:extLst>
          </p:cNvPr>
          <p:cNvSpPr>
            <a:spLocks noGrp="1"/>
          </p:cNvSpPr>
          <p:nvPr>
            <p:ph type="sldNum" sz="quarter" idx="12"/>
          </p:nvPr>
        </p:nvSpPr>
        <p:spPr/>
        <p:txBody>
          <a:bodyPr/>
          <a:lstStyle/>
          <a:p>
            <a:fld id="{6C6AE60A-B69C-4790-82F7-3882EDF23186}" type="slidenum">
              <a:rPr lang="de-DE" smtClean="0"/>
              <a:pPr/>
              <a:t>30</a:t>
            </a:fld>
            <a:endParaRPr lang="de-DE" dirty="0"/>
          </a:p>
        </p:txBody>
      </p:sp>
      <p:sp>
        <p:nvSpPr>
          <p:cNvPr id="4" name="Title 3">
            <a:extLst>
              <a:ext uri="{FF2B5EF4-FFF2-40B4-BE49-F238E27FC236}">
                <a16:creationId xmlns:a16="http://schemas.microsoft.com/office/drawing/2014/main" id="{F0B0DAD1-8B1B-06E7-5820-2BA889AB2D62}"/>
              </a:ext>
            </a:extLst>
          </p:cNvPr>
          <p:cNvSpPr>
            <a:spLocks noGrp="1"/>
          </p:cNvSpPr>
          <p:nvPr>
            <p:ph type="title"/>
          </p:nvPr>
        </p:nvSpPr>
        <p:spPr/>
        <p:txBody>
          <a:bodyPr/>
          <a:lstStyle/>
          <a:p>
            <a:r>
              <a:rPr lang="en-US" dirty="0"/>
              <a:t>HPCCG</a:t>
            </a:r>
            <a:endParaRPr lang="en-CH" dirty="0"/>
          </a:p>
        </p:txBody>
      </p:sp>
      <p:pic>
        <p:nvPicPr>
          <p:cNvPr id="6" name="Picture 5">
            <a:extLst>
              <a:ext uri="{FF2B5EF4-FFF2-40B4-BE49-F238E27FC236}">
                <a16:creationId xmlns:a16="http://schemas.microsoft.com/office/drawing/2014/main" id="{8A4F998C-ADA0-BB53-3A6B-C96B3379EFBE}"/>
              </a:ext>
            </a:extLst>
          </p:cNvPr>
          <p:cNvPicPr>
            <a:picLocks noChangeAspect="1"/>
          </p:cNvPicPr>
          <p:nvPr/>
        </p:nvPicPr>
        <p:blipFill>
          <a:blip r:embed="rId2"/>
          <a:stretch>
            <a:fillRect/>
          </a:stretch>
        </p:blipFill>
        <p:spPr>
          <a:xfrm>
            <a:off x="1091444" y="1079157"/>
            <a:ext cx="9790564" cy="5653600"/>
          </a:xfrm>
          <a:prstGeom prst="rect">
            <a:avLst/>
          </a:prstGeom>
        </p:spPr>
      </p:pic>
      <p:sp>
        <p:nvSpPr>
          <p:cNvPr id="2" name="Rectangle 1">
            <a:extLst>
              <a:ext uri="{FF2B5EF4-FFF2-40B4-BE49-F238E27FC236}">
                <a16:creationId xmlns:a16="http://schemas.microsoft.com/office/drawing/2014/main" id="{8FCC8149-8798-3C81-4A0D-4A13426D2B32}"/>
              </a:ext>
            </a:extLst>
          </p:cNvPr>
          <p:cNvSpPr/>
          <p:nvPr/>
        </p:nvSpPr>
        <p:spPr>
          <a:xfrm>
            <a:off x="11064552" y="538538"/>
            <a:ext cx="955943" cy="52826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WP 5, 6</a:t>
            </a:r>
            <a:endParaRPr lang="en-CH" dirty="0"/>
          </a:p>
        </p:txBody>
      </p:sp>
    </p:spTree>
    <p:extLst>
      <p:ext uri="{BB962C8B-B14F-4D97-AF65-F5344CB8AC3E}">
        <p14:creationId xmlns:p14="http://schemas.microsoft.com/office/powerpoint/2010/main" val="361801238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1D25E0-F065-DE76-12B7-EA6FCFAC0E3E}"/>
              </a:ext>
            </a:extLst>
          </p:cNvPr>
          <p:cNvSpPr>
            <a:spLocks noGrp="1"/>
          </p:cNvSpPr>
          <p:nvPr>
            <p:ph type="sldNum" sz="quarter" idx="12"/>
          </p:nvPr>
        </p:nvSpPr>
        <p:spPr/>
        <p:txBody>
          <a:bodyPr/>
          <a:lstStyle/>
          <a:p>
            <a:fld id="{6C6AE60A-B69C-4790-82F7-3882EDF23186}" type="slidenum">
              <a:rPr lang="de-DE" smtClean="0"/>
              <a:pPr/>
              <a:t>31</a:t>
            </a:fld>
            <a:endParaRPr lang="de-DE" dirty="0"/>
          </a:p>
        </p:txBody>
      </p:sp>
      <p:sp>
        <p:nvSpPr>
          <p:cNvPr id="4" name="TextBox 3">
            <a:extLst>
              <a:ext uri="{FF2B5EF4-FFF2-40B4-BE49-F238E27FC236}">
                <a16:creationId xmlns:a16="http://schemas.microsoft.com/office/drawing/2014/main" id="{C09937DE-F566-F8E8-740F-0246B60DDFB7}"/>
              </a:ext>
            </a:extLst>
          </p:cNvPr>
          <p:cNvSpPr txBox="1"/>
          <p:nvPr/>
        </p:nvSpPr>
        <p:spPr>
          <a:xfrm>
            <a:off x="3287688" y="800708"/>
            <a:ext cx="4968552" cy="3323987"/>
          </a:xfrm>
          <a:prstGeom prst="rect">
            <a:avLst/>
          </a:prstGeom>
          <a:noFill/>
        </p:spPr>
        <p:txBody>
          <a:bodyPr wrap="square">
            <a:spAutoFit/>
          </a:bodyPr>
          <a:lstStyle/>
          <a:p>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example</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A</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malloc</a:t>
            </a:r>
            <a:r>
              <a:rPr lang="en-US" sz="1400" b="0" dirty="0">
                <a:solidFill>
                  <a:srgbClr val="000000"/>
                </a:solidFill>
                <a:effectLst/>
                <a:latin typeface="Consolas" panose="020B0609020204030204" pitchFamily="49" charset="0"/>
              </a:rPr>
              <a:t>(</a:t>
            </a:r>
            <a:r>
              <a:rPr lang="en-US" sz="1400" b="0" dirty="0">
                <a:solidFill>
                  <a:srgbClr val="098658"/>
                </a:solidFill>
                <a:effectLst/>
                <a:latin typeface="Consolas" panose="020B0609020204030204" pitchFamily="49" charset="0"/>
              </a:rPr>
              <a:t>100000</a:t>
            </a:r>
            <a:r>
              <a:rPr lang="en-US" sz="1400" b="0" dirty="0">
                <a:solidFill>
                  <a:srgbClr val="000000"/>
                </a:solidFill>
                <a:effectLst/>
                <a:latin typeface="Consolas" panose="020B0609020204030204" pitchFamily="49" charset="0"/>
              </a:rPr>
              <a:t> * </a:t>
            </a:r>
            <a:r>
              <a:rPr lang="en-US" sz="1400" b="0" dirty="0" err="1">
                <a:solidFill>
                  <a:srgbClr val="0000FF"/>
                </a:solidFill>
                <a:effectLst/>
                <a:latin typeface="Consolas" panose="020B0609020204030204" pitchFamily="49" charset="0"/>
              </a:rPr>
              <a:t>sizeof</a:t>
            </a:r>
            <a:r>
              <a:rPr lang="en-US" sz="1400" b="0" dirty="0">
                <a:solidFill>
                  <a:srgbClr val="000000"/>
                </a:solidFill>
                <a:effectLst/>
                <a:latin typeface="Consolas" panose="020B0609020204030204" pitchFamily="49" charset="0"/>
              </a:rPr>
              <a:t>(</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B</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malloc</a:t>
            </a:r>
            <a:r>
              <a:rPr lang="en-US" sz="1400" b="0" dirty="0">
                <a:solidFill>
                  <a:srgbClr val="000000"/>
                </a:solidFill>
                <a:effectLst/>
                <a:latin typeface="Consolas" panose="020B0609020204030204" pitchFamily="49" charset="0"/>
              </a:rPr>
              <a:t>(</a:t>
            </a:r>
            <a:r>
              <a:rPr lang="en-US" sz="1400" b="0" dirty="0">
                <a:solidFill>
                  <a:srgbClr val="098658"/>
                </a:solidFill>
                <a:effectLst/>
                <a:latin typeface="Consolas" panose="020B0609020204030204" pitchFamily="49" charset="0"/>
              </a:rPr>
              <a:t>100000</a:t>
            </a:r>
            <a:r>
              <a:rPr lang="en-US" sz="1400" b="0" dirty="0">
                <a:solidFill>
                  <a:srgbClr val="000000"/>
                </a:solidFill>
                <a:effectLst/>
                <a:latin typeface="Consolas" panose="020B0609020204030204" pitchFamily="49" charset="0"/>
              </a:rPr>
              <a:t> * </a:t>
            </a:r>
            <a:r>
              <a:rPr lang="en-US" sz="1400" b="0" dirty="0" err="1">
                <a:solidFill>
                  <a:srgbClr val="0000FF"/>
                </a:solidFill>
                <a:effectLst/>
                <a:latin typeface="Consolas" panose="020B0609020204030204" pitchFamily="49" charset="0"/>
              </a:rPr>
              <a:t>sizeof</a:t>
            </a:r>
            <a:r>
              <a:rPr lang="en-US" sz="1400" b="0" dirty="0">
                <a:solidFill>
                  <a:srgbClr val="000000"/>
                </a:solidFill>
                <a:effectLst/>
                <a:latin typeface="Consolas" panose="020B0609020204030204" pitchFamily="49" charset="0"/>
              </a:rPr>
              <a:t>(</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for</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i</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i</a:t>
            </a:r>
            <a:r>
              <a:rPr lang="en-US" sz="1400" b="0" dirty="0">
                <a:solidFill>
                  <a:srgbClr val="000000"/>
                </a:solidFill>
                <a:effectLst/>
                <a:latin typeface="Consolas" panose="020B0609020204030204" pitchFamily="49" charset="0"/>
              </a:rPr>
              <a:t> &lt; </a:t>
            </a:r>
            <a:r>
              <a:rPr lang="en-US" sz="1400" b="0" dirty="0">
                <a:solidFill>
                  <a:srgbClr val="098658"/>
                </a:solidFill>
                <a:effectLst/>
                <a:latin typeface="Consolas" panose="020B0609020204030204" pitchFamily="49" charset="0"/>
              </a:rPr>
              <a:t>100000</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i</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A</a:t>
            </a:r>
            <a:r>
              <a:rPr lang="en-US" sz="1400" b="0" dirty="0">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i</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5</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for</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&lt; </a:t>
            </a:r>
            <a:r>
              <a:rPr lang="en-US" sz="1400" b="0" dirty="0">
                <a:solidFill>
                  <a:srgbClr val="098658"/>
                </a:solidFill>
                <a:effectLst/>
                <a:latin typeface="Consolas" panose="020B0609020204030204" pitchFamily="49" charset="0"/>
              </a:rPr>
              <a:t>100000</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B</a:t>
            </a:r>
            <a:r>
              <a:rPr lang="en-US" sz="1400" b="0" dirty="0">
                <a:solidFill>
                  <a:srgbClr val="000000"/>
                </a:solidFill>
                <a:effectLst/>
                <a:latin typeface="Consolas" panose="020B0609020204030204" pitchFamily="49" charset="0"/>
              </a:rPr>
              <a:t>[</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 </a:t>
            </a:r>
            <a:r>
              <a:rPr lang="en-US" sz="1400" b="0" dirty="0">
                <a:solidFill>
                  <a:srgbClr val="001080"/>
                </a:solidFill>
                <a:effectLst/>
                <a:latin typeface="Consolas" panose="020B0609020204030204" pitchFamily="49" charset="0"/>
              </a:rPr>
              <a:t>A</a:t>
            </a:r>
            <a:r>
              <a:rPr lang="en-US" sz="1400" b="0" dirty="0">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i</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for</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&lt; </a:t>
            </a:r>
            <a:r>
              <a:rPr lang="en-US" sz="1400" b="0" dirty="0">
                <a:solidFill>
                  <a:srgbClr val="098658"/>
                </a:solidFill>
                <a:effectLst/>
                <a:latin typeface="Consolas" panose="020B0609020204030204" pitchFamily="49" charset="0"/>
              </a:rPr>
              <a:t>10000</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A</a:t>
            </a:r>
            <a:r>
              <a:rPr lang="en-US" sz="1400" b="0" dirty="0">
                <a:solidFill>
                  <a:srgbClr val="000000"/>
                </a:solidFill>
                <a:effectLst/>
                <a:latin typeface="Consolas" panose="020B0609020204030204" pitchFamily="49" charset="0"/>
              </a:rPr>
              <a:t>[</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 </a:t>
            </a:r>
            <a:r>
              <a:rPr lang="en-US" sz="1400" b="0" dirty="0">
                <a:solidFill>
                  <a:srgbClr val="001080"/>
                </a:solidFill>
                <a:effectLst/>
                <a:latin typeface="Consolas" panose="020B0609020204030204" pitchFamily="49" charset="0"/>
              </a:rPr>
              <a:t>A</a:t>
            </a:r>
            <a:r>
              <a:rPr lang="en-US" sz="1400" b="0" dirty="0">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i</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res</a:t>
            </a:r>
            <a:r>
              <a:rPr lang="en-US" sz="1400" b="0" dirty="0">
                <a:solidFill>
                  <a:srgbClr val="000000"/>
                </a:solidFill>
                <a:effectLst/>
                <a:latin typeface="Consolas" panose="020B0609020204030204" pitchFamily="49" charset="0"/>
              </a:rPr>
              <a:t> = </a:t>
            </a:r>
            <a:r>
              <a:rPr lang="en-US" sz="1400" b="0" dirty="0">
                <a:solidFill>
                  <a:srgbClr val="001080"/>
                </a:solidFill>
                <a:effectLst/>
                <a:latin typeface="Consolas" panose="020B0609020204030204" pitchFamily="49" charset="0"/>
              </a:rPr>
              <a:t>B</a:t>
            </a:r>
            <a:r>
              <a:rPr lang="en-US" sz="1400" b="0" dirty="0">
                <a:solidFill>
                  <a:srgbClr val="000000"/>
                </a:solidFill>
                <a:effectLst/>
                <a:latin typeface="Consolas" panose="020B0609020204030204" pitchFamily="49" charset="0"/>
              </a:rPr>
              <a:t>[</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free</a:t>
            </a:r>
            <a:r>
              <a:rPr lang="en-US" sz="1400" b="0" dirty="0">
                <a:solidFill>
                  <a:srgbClr val="000000"/>
                </a:solidFill>
                <a:effectLst/>
                <a:latin typeface="Consolas" panose="020B0609020204030204" pitchFamily="49" charset="0"/>
              </a:rPr>
              <a:t>(</a:t>
            </a:r>
            <a:r>
              <a:rPr lang="en-US" sz="1400" b="0" dirty="0">
                <a:solidFill>
                  <a:srgbClr val="001080"/>
                </a:solidFill>
                <a:effectLst/>
                <a:latin typeface="Consolas" panose="020B0609020204030204" pitchFamily="49" charset="0"/>
              </a:rPr>
              <a:t>A</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free</a:t>
            </a:r>
            <a:r>
              <a:rPr lang="en-US" sz="1400" b="0" dirty="0">
                <a:solidFill>
                  <a:srgbClr val="000000"/>
                </a:solidFill>
                <a:effectLst/>
                <a:latin typeface="Consolas" panose="020B0609020204030204" pitchFamily="49" charset="0"/>
              </a:rPr>
              <a:t>(</a:t>
            </a:r>
            <a:r>
              <a:rPr lang="en-US" sz="1400" b="0" dirty="0">
                <a:solidFill>
                  <a:srgbClr val="001080"/>
                </a:solidFill>
                <a:effectLst/>
                <a:latin typeface="Consolas" panose="020B0609020204030204" pitchFamily="49" charset="0"/>
              </a:rPr>
              <a:t>B</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res</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380854205"/>
      </p:ext>
    </p:extLst>
  </p:cSld>
  <p:clrMapOvr>
    <a:masterClrMapping/>
  </p:clrMapOvr>
  <p:transition>
    <p:fade/>
  </p:transition>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3209D1-67EC-4164-8EA0-5188109A3871}"/>
              </a:ext>
            </a:extLst>
          </p:cNvPr>
          <p:cNvSpPr>
            <a:spLocks noGrp="1"/>
          </p:cNvSpPr>
          <p:nvPr>
            <p:ph type="sldNum" sz="quarter" idx="12"/>
          </p:nvPr>
        </p:nvSpPr>
        <p:spPr/>
        <p:txBody>
          <a:bodyPr/>
          <a:lstStyle/>
          <a:p>
            <a:fld id="{6C6AE60A-B69C-4790-82F7-3882EDF23186}" type="slidenum">
              <a:rPr lang="de-DE" smtClean="0"/>
              <a:pPr/>
              <a:t>32</a:t>
            </a:fld>
            <a:endParaRPr lang="de-DE" dirty="0"/>
          </a:p>
        </p:txBody>
      </p:sp>
      <p:sp>
        <p:nvSpPr>
          <p:cNvPr id="4" name="TextBox 3">
            <a:extLst>
              <a:ext uri="{FF2B5EF4-FFF2-40B4-BE49-F238E27FC236}">
                <a16:creationId xmlns:a16="http://schemas.microsoft.com/office/drawing/2014/main" id="{29E911E7-A306-96FE-42F7-9A08809E4121}"/>
              </a:ext>
            </a:extLst>
          </p:cNvPr>
          <p:cNvSpPr txBox="1"/>
          <p:nvPr/>
        </p:nvSpPr>
        <p:spPr>
          <a:xfrm>
            <a:off x="10687170" y="2135549"/>
            <a:ext cx="1184940" cy="338554"/>
          </a:xfrm>
          <a:prstGeom prst="rect">
            <a:avLst/>
          </a:prstGeom>
          <a:noFill/>
        </p:spPr>
        <p:txBody>
          <a:bodyPr wrap="none" rtlCol="0">
            <a:spAutoFit/>
          </a:bodyPr>
          <a:lstStyle/>
          <a:p>
            <a:pPr algn="ctr"/>
            <a:r>
              <a:rPr lang="en-US" sz="1600" dirty="0"/>
              <a:t>clang 15.0.0</a:t>
            </a:r>
          </a:p>
        </p:txBody>
      </p:sp>
      <p:sp>
        <p:nvSpPr>
          <p:cNvPr id="8" name="TextBox 7">
            <a:extLst>
              <a:ext uri="{FF2B5EF4-FFF2-40B4-BE49-F238E27FC236}">
                <a16:creationId xmlns:a16="http://schemas.microsoft.com/office/drawing/2014/main" id="{DADE5B11-1FFD-64FA-FD09-FFE734C20A9A}"/>
              </a:ext>
            </a:extLst>
          </p:cNvPr>
          <p:cNvSpPr txBox="1"/>
          <p:nvPr/>
        </p:nvSpPr>
        <p:spPr>
          <a:xfrm>
            <a:off x="407369" y="4448732"/>
            <a:ext cx="10117124" cy="1938992"/>
          </a:xfrm>
          <a:prstGeom prst="rect">
            <a:avLst/>
          </a:prstGeom>
          <a:solidFill>
            <a:schemeClr val="accent2">
              <a:lumMod val="20000"/>
              <a:lumOff val="80000"/>
              <a:alpha val="20000"/>
            </a:schemeClr>
          </a:solidFill>
        </p:spPr>
        <p:txBody>
          <a:bodyPr wrap="square">
            <a:spAutoFit/>
          </a:bodyPr>
          <a:lstStyle/>
          <a:p>
            <a:r>
              <a:rPr lang="en-US" sz="1200" b="0" dirty="0">
                <a:solidFill>
                  <a:srgbClr val="008080"/>
                </a:solidFill>
                <a:effectLst/>
                <a:latin typeface="Consolas" panose="020B0609020204030204" pitchFamily="49" charset="0"/>
              </a:rPr>
              <a:t>8:</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preds = %8, %5</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%9</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phi</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i64</a:t>
            </a:r>
            <a:r>
              <a:rPr lang="en-US" sz="1200" b="0" dirty="0">
                <a:solidFill>
                  <a:srgbClr val="000000"/>
                </a:solidFill>
                <a:effectLst/>
                <a:latin typeface="Consolas" panose="020B0609020204030204" pitchFamily="49" charset="0"/>
              </a:rPr>
              <a:t> [ </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98658"/>
                </a:solidFill>
                <a:effectLst/>
                <a:latin typeface="Consolas" panose="020B0609020204030204" pitchFamily="49" charset="0"/>
              </a:rPr>
              <a:t>5</a:t>
            </a:r>
            <a:r>
              <a:rPr lang="en-US" sz="1200" b="0" dirty="0">
                <a:solidFill>
                  <a:srgbClr val="000000"/>
                </a:solidFill>
                <a:effectLst/>
                <a:latin typeface="Consolas" panose="020B0609020204030204" pitchFamily="49" charset="0"/>
              </a:rPr>
              <a:t> ], [ </a:t>
            </a:r>
            <a:r>
              <a:rPr lang="en-US" sz="1200" b="0" dirty="0">
                <a:solidFill>
                  <a:srgbClr val="CD3131"/>
                </a:solidFill>
                <a:effectLst/>
                <a:latin typeface="Consolas" panose="020B0609020204030204" pitchFamily="49" charset="0"/>
              </a:rPr>
              <a:t>%</a:t>
            </a:r>
            <a:r>
              <a:rPr lang="en-US" sz="1200" b="0" dirty="0">
                <a:solidFill>
                  <a:srgbClr val="098658"/>
                </a:solidFill>
                <a:effectLst/>
                <a:latin typeface="Consolas" panose="020B0609020204030204" pitchFamily="49" charset="0"/>
              </a:rPr>
              <a:t>34</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98658"/>
                </a:solidFill>
                <a:effectLst/>
                <a:latin typeface="Consolas" panose="020B0609020204030204" pitchFamily="49" charset="0"/>
              </a:rPr>
              <a:t>8</a:t>
            </a:r>
            <a:r>
              <a:rPr lang="en-US" sz="1200" b="0" dirty="0">
                <a:solidFill>
                  <a:srgbClr val="000000"/>
                </a:solidFill>
                <a:effectLst/>
                <a:latin typeface="Consolas" panose="020B0609020204030204" pitchFamily="49" charset="0"/>
              </a:rPr>
              <a:t> ], !</a:t>
            </a:r>
            <a:r>
              <a:rPr lang="en-US" sz="1200" b="0" dirty="0" err="1">
                <a:solidFill>
                  <a:srgbClr val="008080"/>
                </a:solidFill>
                <a:effectLst/>
                <a:latin typeface="Consolas" panose="020B0609020204030204" pitchFamily="49" charset="0"/>
              </a:rPr>
              <a:t>dbg</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253</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%10</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err="1">
                <a:solidFill>
                  <a:srgbClr val="0000FF"/>
                </a:solidFill>
                <a:effectLst/>
                <a:latin typeface="Consolas" panose="020B0609020204030204" pitchFamily="49" charset="0"/>
              </a:rPr>
              <a:t>getelementptr</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inbounds</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ptr</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98658"/>
                </a:solidFill>
                <a:effectLst/>
                <a:latin typeface="Consolas" panose="020B0609020204030204" pitchFamily="49" charset="0"/>
              </a:rPr>
              <a:t>2</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i64</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98658"/>
                </a:solidFill>
                <a:effectLst/>
                <a:latin typeface="Consolas" panose="020B0609020204030204" pitchFamily="49" charset="0"/>
              </a:rPr>
              <a:t>9</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dbg</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255</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store</a:t>
            </a:r>
            <a:r>
              <a:rPr lang="en-US" sz="1200" b="0" dirty="0">
                <a:solidFill>
                  <a:srgbClr val="000000"/>
                </a:solidFill>
                <a:effectLst/>
                <a:latin typeface="Consolas" panose="020B0609020204030204" pitchFamily="49" charset="0"/>
              </a:rPr>
              <a:t> &lt;</a:t>
            </a:r>
            <a:r>
              <a:rPr lang="en-US" sz="1200" b="0" dirty="0">
                <a:solidFill>
                  <a:srgbClr val="098658"/>
                </a:solidFill>
                <a:effectLst/>
                <a:latin typeface="Consolas" panose="020B0609020204030204" pitchFamily="49" charset="0"/>
              </a:rPr>
              <a:t>8</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x</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&gt; &lt;</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5</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5</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5</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5</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5</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5</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5</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5</a:t>
            </a:r>
            <a:r>
              <a:rPr lang="en-US" sz="1200" b="0" dirty="0">
                <a:solidFill>
                  <a:srgbClr val="000000"/>
                </a:solidFill>
                <a:effectLst/>
                <a:latin typeface="Consolas" panose="020B0609020204030204" pitchFamily="49" charset="0"/>
              </a:rPr>
              <a:t>&gt;, </a:t>
            </a:r>
            <a:r>
              <a:rPr lang="en-US" sz="1200" b="0" dirty="0" err="1">
                <a:solidFill>
                  <a:srgbClr val="008080"/>
                </a:solidFill>
                <a:effectLst/>
                <a:latin typeface="Consolas" panose="020B0609020204030204" pitchFamily="49" charset="0"/>
              </a:rPr>
              <a:t>ptr</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98658"/>
                </a:solidFill>
                <a:effectLst/>
                <a:latin typeface="Consolas" panose="020B0609020204030204" pitchFamily="49" charset="0"/>
              </a:rPr>
              <a:t>10</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4</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dbg</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256</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tbaa</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242</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%33</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err="1">
                <a:solidFill>
                  <a:srgbClr val="0000FF"/>
                </a:solidFill>
                <a:effectLst/>
                <a:latin typeface="Consolas" panose="020B0609020204030204" pitchFamily="49" charset="0"/>
              </a:rPr>
              <a:t>getelementptr</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inbounds</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ptr</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98658"/>
                </a:solidFill>
                <a:effectLst/>
                <a:latin typeface="Consolas" panose="020B0609020204030204" pitchFamily="49" charset="0"/>
              </a:rPr>
              <a:t>30</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i64</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24</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dbg</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256</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store</a:t>
            </a:r>
            <a:r>
              <a:rPr lang="en-US" sz="1200" b="0" dirty="0">
                <a:solidFill>
                  <a:srgbClr val="000000"/>
                </a:solidFill>
                <a:effectLst/>
                <a:latin typeface="Consolas" panose="020B0609020204030204" pitchFamily="49" charset="0"/>
              </a:rPr>
              <a:t> &lt;</a:t>
            </a:r>
            <a:r>
              <a:rPr lang="en-US" sz="1200" b="0" dirty="0">
                <a:solidFill>
                  <a:srgbClr val="098658"/>
                </a:solidFill>
                <a:effectLst/>
                <a:latin typeface="Consolas" panose="020B0609020204030204" pitchFamily="49" charset="0"/>
              </a:rPr>
              <a:t>8</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x</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&gt; &lt;</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5</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5</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5</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5</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5</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5</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5</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5</a:t>
            </a:r>
            <a:r>
              <a:rPr lang="en-US" sz="1200" b="0" dirty="0">
                <a:solidFill>
                  <a:srgbClr val="000000"/>
                </a:solidFill>
                <a:effectLst/>
                <a:latin typeface="Consolas" panose="020B0609020204030204" pitchFamily="49" charset="0"/>
              </a:rPr>
              <a:t>&gt;, </a:t>
            </a:r>
            <a:r>
              <a:rPr lang="en-US" sz="1200" b="0" dirty="0" err="1">
                <a:solidFill>
                  <a:srgbClr val="008080"/>
                </a:solidFill>
                <a:effectLst/>
                <a:latin typeface="Consolas" panose="020B0609020204030204" pitchFamily="49" charset="0"/>
              </a:rPr>
              <a:t>ptr</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98658"/>
                </a:solidFill>
                <a:effectLst/>
                <a:latin typeface="Consolas" panose="020B0609020204030204" pitchFamily="49" charset="0"/>
              </a:rPr>
              <a:t>33</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4</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dbg</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256</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tbaa</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242</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%34</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add</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nuw</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nsw</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i64</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98658"/>
                </a:solidFill>
                <a:effectLst/>
                <a:latin typeface="Consolas" panose="020B0609020204030204" pitchFamily="49" charset="0"/>
              </a:rPr>
              <a:t>9</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160</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dbg</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253</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%35</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err="1">
                <a:solidFill>
                  <a:srgbClr val="0000FF"/>
                </a:solidFill>
                <a:effectLst/>
                <a:latin typeface="Consolas" panose="020B0609020204030204" pitchFamily="49" charset="0"/>
              </a:rPr>
              <a:t>icmp</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eq</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i64</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98658"/>
                </a:solidFill>
                <a:effectLst/>
                <a:latin typeface="Consolas" panose="020B0609020204030204" pitchFamily="49" charset="0"/>
              </a:rPr>
              <a:t>34</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100000</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dbg</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253</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err="1">
                <a:solidFill>
                  <a:srgbClr val="0000FF"/>
                </a:solidFill>
                <a:effectLst/>
                <a:latin typeface="Consolas" panose="020B0609020204030204" pitchFamily="49" charset="0"/>
              </a:rPr>
              <a:t>br</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i1</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98658"/>
                </a:solidFill>
                <a:effectLst/>
                <a:latin typeface="Consolas" panose="020B0609020204030204" pitchFamily="49" charset="0"/>
              </a:rPr>
              <a:t>35</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label</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98658"/>
                </a:solidFill>
                <a:effectLst/>
                <a:latin typeface="Consolas" panose="020B0609020204030204" pitchFamily="49" charset="0"/>
              </a:rPr>
              <a:t>39</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label</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98658"/>
                </a:solidFill>
                <a:effectLst/>
                <a:latin typeface="Consolas" panose="020B0609020204030204" pitchFamily="49" charset="0"/>
              </a:rPr>
              <a:t>8</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dbg</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253</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llvm.loop</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257</a:t>
            </a:r>
            <a:endParaRPr lang="en-US" sz="1200" b="0" dirty="0">
              <a:solidFill>
                <a:srgbClr val="000000"/>
              </a:solidFill>
              <a:effectLst/>
              <a:latin typeface="Consolas" panose="020B0609020204030204" pitchFamily="49" charset="0"/>
            </a:endParaRPr>
          </a:p>
        </p:txBody>
      </p:sp>
      <p:pic>
        <p:nvPicPr>
          <p:cNvPr id="1026" name="Picture 2">
            <a:extLst>
              <a:ext uri="{FF2B5EF4-FFF2-40B4-BE49-F238E27FC236}">
                <a16:creationId xmlns:a16="http://schemas.microsoft.com/office/drawing/2014/main" id="{2D9F76FA-81FD-7F25-1CA0-0F1F431482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30867" y="1196374"/>
            <a:ext cx="1497546" cy="9391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
            <a:extLst>
              <a:ext uri="{FF2B5EF4-FFF2-40B4-BE49-F238E27FC236}">
                <a16:creationId xmlns:a16="http://schemas.microsoft.com/office/drawing/2014/main" id="{ECA8CC38-52B0-9BC3-9411-5B23DBACB89A}"/>
              </a:ext>
            </a:extLst>
          </p:cNvPr>
          <p:cNvSpPr txBox="1">
            <a:spLocks noGrp="1" noRot="1" noMove="1" noResize="1" noEditPoints="1" noAdjustHandles="1" noChangeArrowheads="1" noChangeShapeType="1"/>
          </p:cNvSpPr>
          <p:nvPr/>
        </p:nvSpPr>
        <p:spPr>
          <a:xfrm>
            <a:off x="3287688" y="800708"/>
            <a:ext cx="4968552" cy="3323987"/>
          </a:xfrm>
          <a:prstGeom prst="rect">
            <a:avLst/>
          </a:prstGeom>
          <a:noFill/>
        </p:spPr>
        <p:txBody>
          <a:bodyPr wrap="square">
            <a:spAutoFit/>
          </a:bodyPr>
          <a:lstStyle/>
          <a:p>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example</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A</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malloc</a:t>
            </a:r>
            <a:r>
              <a:rPr lang="en-US" sz="1400" b="0" dirty="0">
                <a:solidFill>
                  <a:srgbClr val="000000"/>
                </a:solidFill>
                <a:effectLst/>
                <a:latin typeface="Consolas" panose="020B0609020204030204" pitchFamily="49" charset="0"/>
              </a:rPr>
              <a:t>(</a:t>
            </a:r>
            <a:r>
              <a:rPr lang="en-US" sz="1400" b="0" dirty="0">
                <a:solidFill>
                  <a:srgbClr val="098658"/>
                </a:solidFill>
                <a:effectLst/>
                <a:latin typeface="Consolas" panose="020B0609020204030204" pitchFamily="49" charset="0"/>
              </a:rPr>
              <a:t>100000</a:t>
            </a:r>
            <a:r>
              <a:rPr lang="en-US" sz="1400" b="0" dirty="0">
                <a:solidFill>
                  <a:srgbClr val="000000"/>
                </a:solidFill>
                <a:effectLst/>
                <a:latin typeface="Consolas" panose="020B0609020204030204" pitchFamily="49" charset="0"/>
              </a:rPr>
              <a:t> * </a:t>
            </a:r>
            <a:r>
              <a:rPr lang="en-US" sz="1400" b="0" dirty="0" err="1">
                <a:solidFill>
                  <a:srgbClr val="0000FF"/>
                </a:solidFill>
                <a:effectLst/>
                <a:latin typeface="Consolas" panose="020B0609020204030204" pitchFamily="49" charset="0"/>
              </a:rPr>
              <a:t>sizeof</a:t>
            </a:r>
            <a:r>
              <a:rPr lang="en-US" sz="1400" b="0" dirty="0">
                <a:solidFill>
                  <a:srgbClr val="000000"/>
                </a:solidFill>
                <a:effectLst/>
                <a:latin typeface="Consolas" panose="020B0609020204030204" pitchFamily="49" charset="0"/>
              </a:rPr>
              <a:t>(</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B</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malloc</a:t>
            </a:r>
            <a:r>
              <a:rPr lang="en-US" sz="1400" b="0" dirty="0">
                <a:solidFill>
                  <a:srgbClr val="000000"/>
                </a:solidFill>
                <a:effectLst/>
                <a:latin typeface="Consolas" panose="020B0609020204030204" pitchFamily="49" charset="0"/>
              </a:rPr>
              <a:t>(</a:t>
            </a:r>
            <a:r>
              <a:rPr lang="en-US" sz="1400" b="0" dirty="0">
                <a:solidFill>
                  <a:srgbClr val="098658"/>
                </a:solidFill>
                <a:effectLst/>
                <a:latin typeface="Consolas" panose="020B0609020204030204" pitchFamily="49" charset="0"/>
              </a:rPr>
              <a:t>100000</a:t>
            </a:r>
            <a:r>
              <a:rPr lang="en-US" sz="1400" b="0" dirty="0">
                <a:solidFill>
                  <a:srgbClr val="000000"/>
                </a:solidFill>
                <a:effectLst/>
                <a:latin typeface="Consolas" panose="020B0609020204030204" pitchFamily="49" charset="0"/>
              </a:rPr>
              <a:t> * </a:t>
            </a:r>
            <a:r>
              <a:rPr lang="en-US" sz="1400" b="0" dirty="0" err="1">
                <a:solidFill>
                  <a:srgbClr val="0000FF"/>
                </a:solidFill>
                <a:effectLst/>
                <a:latin typeface="Consolas" panose="020B0609020204030204" pitchFamily="49" charset="0"/>
              </a:rPr>
              <a:t>sizeof</a:t>
            </a:r>
            <a:r>
              <a:rPr lang="en-US" sz="1400" b="0" dirty="0">
                <a:solidFill>
                  <a:srgbClr val="000000"/>
                </a:solidFill>
                <a:effectLst/>
                <a:latin typeface="Consolas" panose="020B0609020204030204" pitchFamily="49" charset="0"/>
              </a:rPr>
              <a:t>(</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for</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i</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i</a:t>
            </a:r>
            <a:r>
              <a:rPr lang="en-US" sz="1400" b="0" dirty="0">
                <a:solidFill>
                  <a:srgbClr val="000000"/>
                </a:solidFill>
                <a:effectLst/>
                <a:latin typeface="Consolas" panose="020B0609020204030204" pitchFamily="49" charset="0"/>
              </a:rPr>
              <a:t> &lt; </a:t>
            </a:r>
            <a:r>
              <a:rPr lang="en-US" sz="1400" b="0" dirty="0">
                <a:solidFill>
                  <a:srgbClr val="098658"/>
                </a:solidFill>
                <a:effectLst/>
                <a:latin typeface="Consolas" panose="020B0609020204030204" pitchFamily="49" charset="0"/>
              </a:rPr>
              <a:t>100000</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i</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A</a:t>
            </a:r>
            <a:r>
              <a:rPr lang="en-US" sz="1400" b="0" dirty="0">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i</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5</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for</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&lt; </a:t>
            </a:r>
            <a:r>
              <a:rPr lang="en-US" sz="1400" b="0" dirty="0">
                <a:solidFill>
                  <a:srgbClr val="098658"/>
                </a:solidFill>
                <a:effectLst/>
                <a:latin typeface="Consolas" panose="020B0609020204030204" pitchFamily="49" charset="0"/>
              </a:rPr>
              <a:t>100000</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B</a:t>
            </a:r>
            <a:r>
              <a:rPr lang="en-US" sz="1400" b="0" dirty="0">
                <a:solidFill>
                  <a:srgbClr val="000000"/>
                </a:solidFill>
                <a:effectLst/>
                <a:latin typeface="Consolas" panose="020B0609020204030204" pitchFamily="49" charset="0"/>
              </a:rPr>
              <a:t>[</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 </a:t>
            </a:r>
            <a:r>
              <a:rPr lang="en-US" sz="1400" b="0" dirty="0">
                <a:solidFill>
                  <a:srgbClr val="001080"/>
                </a:solidFill>
                <a:effectLst/>
                <a:latin typeface="Consolas" panose="020B0609020204030204" pitchFamily="49" charset="0"/>
              </a:rPr>
              <a:t>A</a:t>
            </a:r>
            <a:r>
              <a:rPr lang="en-US" sz="1400" b="0" dirty="0">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i</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for</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&lt; </a:t>
            </a:r>
            <a:r>
              <a:rPr lang="en-US" sz="1400" b="0" dirty="0">
                <a:solidFill>
                  <a:srgbClr val="098658"/>
                </a:solidFill>
                <a:effectLst/>
                <a:latin typeface="Consolas" panose="020B0609020204030204" pitchFamily="49" charset="0"/>
              </a:rPr>
              <a:t>10000</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A</a:t>
            </a:r>
            <a:r>
              <a:rPr lang="en-US" sz="1400" b="0" dirty="0">
                <a:solidFill>
                  <a:srgbClr val="000000"/>
                </a:solidFill>
                <a:effectLst/>
                <a:latin typeface="Consolas" panose="020B0609020204030204" pitchFamily="49" charset="0"/>
              </a:rPr>
              <a:t>[</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 </a:t>
            </a:r>
            <a:r>
              <a:rPr lang="en-US" sz="1400" b="0" dirty="0">
                <a:solidFill>
                  <a:srgbClr val="001080"/>
                </a:solidFill>
                <a:effectLst/>
                <a:latin typeface="Consolas" panose="020B0609020204030204" pitchFamily="49" charset="0"/>
              </a:rPr>
              <a:t>A</a:t>
            </a:r>
            <a:r>
              <a:rPr lang="en-US" sz="1400" b="0" dirty="0">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i</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res</a:t>
            </a:r>
            <a:r>
              <a:rPr lang="en-US" sz="1400" b="0" dirty="0">
                <a:solidFill>
                  <a:srgbClr val="000000"/>
                </a:solidFill>
                <a:effectLst/>
                <a:latin typeface="Consolas" panose="020B0609020204030204" pitchFamily="49" charset="0"/>
              </a:rPr>
              <a:t> = </a:t>
            </a:r>
            <a:r>
              <a:rPr lang="en-US" sz="1400" b="0" dirty="0">
                <a:solidFill>
                  <a:srgbClr val="001080"/>
                </a:solidFill>
                <a:effectLst/>
                <a:latin typeface="Consolas" panose="020B0609020204030204" pitchFamily="49" charset="0"/>
              </a:rPr>
              <a:t>B</a:t>
            </a:r>
            <a:r>
              <a:rPr lang="en-US" sz="1400" b="0" dirty="0">
                <a:solidFill>
                  <a:srgbClr val="000000"/>
                </a:solidFill>
                <a:effectLst/>
                <a:latin typeface="Consolas" panose="020B0609020204030204" pitchFamily="49" charset="0"/>
              </a:rPr>
              <a:t>[</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free</a:t>
            </a:r>
            <a:r>
              <a:rPr lang="en-US" sz="1400" b="0" dirty="0">
                <a:solidFill>
                  <a:srgbClr val="000000"/>
                </a:solidFill>
                <a:effectLst/>
                <a:latin typeface="Consolas" panose="020B0609020204030204" pitchFamily="49" charset="0"/>
              </a:rPr>
              <a:t>(</a:t>
            </a:r>
            <a:r>
              <a:rPr lang="en-US" sz="1400" b="0" dirty="0">
                <a:solidFill>
                  <a:srgbClr val="001080"/>
                </a:solidFill>
                <a:effectLst/>
                <a:latin typeface="Consolas" panose="020B0609020204030204" pitchFamily="49" charset="0"/>
              </a:rPr>
              <a:t>A</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free</a:t>
            </a:r>
            <a:r>
              <a:rPr lang="en-US" sz="1400" b="0" dirty="0">
                <a:solidFill>
                  <a:srgbClr val="000000"/>
                </a:solidFill>
                <a:effectLst/>
                <a:latin typeface="Consolas" panose="020B0609020204030204" pitchFamily="49" charset="0"/>
              </a:rPr>
              <a:t>(</a:t>
            </a:r>
            <a:r>
              <a:rPr lang="en-US" sz="1400" b="0" dirty="0">
                <a:solidFill>
                  <a:srgbClr val="001080"/>
                </a:solidFill>
                <a:effectLst/>
                <a:latin typeface="Consolas" panose="020B0609020204030204" pitchFamily="49" charset="0"/>
              </a:rPr>
              <a:t>B</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res</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69F2255E-25F2-C2BE-616D-C187C6031128}"/>
              </a:ext>
            </a:extLst>
          </p:cNvPr>
          <p:cNvSpPr txBox="1"/>
          <p:nvPr/>
        </p:nvSpPr>
        <p:spPr>
          <a:xfrm>
            <a:off x="2495600" y="4465279"/>
            <a:ext cx="5400600" cy="830997"/>
          </a:xfrm>
          <a:prstGeom prst="rect">
            <a:avLst/>
          </a:prstGeom>
          <a:solidFill>
            <a:schemeClr val="accent5">
              <a:lumMod val="20000"/>
              <a:lumOff val="80000"/>
              <a:alpha val="20000"/>
            </a:schemeClr>
          </a:solidFill>
        </p:spPr>
        <p:txBody>
          <a:bodyPr wrap="square">
            <a:spAutoFit/>
          </a:bodyPr>
          <a:lstStyle/>
          <a:p>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%68</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load</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ptr</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98658"/>
                </a:solidFill>
                <a:effectLst/>
                <a:latin typeface="Consolas" panose="020B0609020204030204" pitchFamily="49" charset="0"/>
              </a:rPr>
              <a:t>7</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4</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dbg</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266</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tbaa</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242</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%69</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err="1">
                <a:solidFill>
                  <a:srgbClr val="0000FF"/>
                </a:solidFill>
                <a:effectLst/>
                <a:latin typeface="Consolas" panose="020B0609020204030204" pitchFamily="49" charset="0"/>
              </a:rPr>
              <a:t>getelementptr</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inbounds</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ptr</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98658"/>
                </a:solidFill>
                <a:effectLst/>
                <a:latin typeface="Consolas" panose="020B0609020204030204" pitchFamily="49" charset="0"/>
              </a:rPr>
              <a:t>1</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i64</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98658"/>
                </a:solidFill>
                <a:effectLst/>
                <a:latin typeface="Consolas" panose="020B0609020204030204" pitchFamily="49" charset="0"/>
              </a:rPr>
              <a:t>67</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dbg</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268</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store</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i32</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98658"/>
                </a:solidFill>
                <a:effectLst/>
                <a:latin typeface="Consolas" panose="020B0609020204030204" pitchFamily="49" charset="0"/>
              </a:rPr>
              <a:t>68</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ptr</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98658"/>
                </a:solidFill>
                <a:effectLst/>
                <a:latin typeface="Consolas" panose="020B0609020204030204" pitchFamily="49" charset="0"/>
              </a:rPr>
              <a:t>69</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4</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dbg</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269</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tbaa</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242</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%70</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add</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nuw</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nsw</a:t>
            </a:r>
            <a:r>
              <a:rPr lang="en-US" sz="1200" b="0" dirty="0">
                <a:solidFill>
                  <a:srgbClr val="000000"/>
                </a:solidFill>
                <a:effectLst/>
                <a:latin typeface="Consolas" panose="020B0609020204030204" pitchFamily="49" charset="0"/>
              </a:rPr>
              <a:t> </a:t>
            </a:r>
            <a:r>
              <a:rPr lang="en-US" sz="1200" b="0" dirty="0">
                <a:solidFill>
                  <a:srgbClr val="008080"/>
                </a:solidFill>
                <a:effectLst/>
                <a:latin typeface="Consolas" panose="020B0609020204030204" pitchFamily="49" charset="0"/>
              </a:rPr>
              <a:t>i64</a:t>
            </a:r>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a:t>
            </a:r>
            <a:r>
              <a:rPr lang="en-US" sz="1200" b="0" dirty="0">
                <a:solidFill>
                  <a:srgbClr val="098658"/>
                </a:solidFill>
                <a:effectLst/>
                <a:latin typeface="Consolas" panose="020B0609020204030204" pitchFamily="49" charset="0"/>
              </a:rPr>
              <a:t>40</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10</a:t>
            </a:r>
            <a:r>
              <a:rPr lang="en-US" sz="1200" b="0" dirty="0">
                <a:solidFill>
                  <a:srgbClr val="000000"/>
                </a:solidFill>
                <a:effectLst/>
                <a:latin typeface="Consolas" panose="020B0609020204030204" pitchFamily="49" charset="0"/>
              </a:rPr>
              <a:t>, !</a:t>
            </a:r>
            <a:r>
              <a:rPr lang="en-US" sz="1200" b="0" dirty="0" err="1">
                <a:solidFill>
                  <a:srgbClr val="008080"/>
                </a:solidFill>
                <a:effectLst/>
                <a:latin typeface="Consolas" panose="020B0609020204030204" pitchFamily="49" charset="0"/>
              </a:rPr>
              <a:t>dbg</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270</a:t>
            </a:r>
            <a:endParaRPr lang="en-US" sz="1200" b="0" dirty="0">
              <a:solidFill>
                <a:srgbClr val="000000"/>
              </a:solidFill>
              <a:effectLst/>
              <a:latin typeface="Consolas" panose="020B0609020204030204" pitchFamily="49" charset="0"/>
            </a:endParaRPr>
          </a:p>
        </p:txBody>
      </p:sp>
      <p:grpSp>
        <p:nvGrpSpPr>
          <p:cNvPr id="28" name="Group 27">
            <a:extLst>
              <a:ext uri="{FF2B5EF4-FFF2-40B4-BE49-F238E27FC236}">
                <a16:creationId xmlns:a16="http://schemas.microsoft.com/office/drawing/2014/main" id="{3992D3BF-3481-0FDF-4F08-1E8C9C34F782}"/>
              </a:ext>
            </a:extLst>
          </p:cNvPr>
          <p:cNvGrpSpPr/>
          <p:nvPr/>
        </p:nvGrpSpPr>
        <p:grpSpPr>
          <a:xfrm>
            <a:off x="2906841" y="1484784"/>
            <a:ext cx="761693" cy="350804"/>
            <a:chOff x="1337863" y="1566028"/>
            <a:chExt cx="761693" cy="350804"/>
          </a:xfrm>
        </p:grpSpPr>
        <p:cxnSp>
          <p:nvCxnSpPr>
            <p:cNvPr id="24" name="Straight Connector 23">
              <a:extLst>
                <a:ext uri="{FF2B5EF4-FFF2-40B4-BE49-F238E27FC236}">
                  <a16:creationId xmlns:a16="http://schemas.microsoft.com/office/drawing/2014/main" id="{350A9A27-8376-581B-F4E5-2CCA6F898646}"/>
                </a:ext>
              </a:extLst>
            </p:cNvPr>
            <p:cNvCxnSpPr/>
            <p:nvPr/>
          </p:nvCxnSpPr>
          <p:spPr>
            <a:xfrm flipH="1">
              <a:off x="1343472" y="1916832"/>
              <a:ext cx="756084"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1F492F4-D291-469F-86E0-222328C6F96D}"/>
                </a:ext>
              </a:extLst>
            </p:cNvPr>
            <p:cNvCxnSpPr>
              <a:cxnSpLocks/>
            </p:cNvCxnSpPr>
            <p:nvPr/>
          </p:nvCxnSpPr>
          <p:spPr>
            <a:xfrm>
              <a:off x="1337863" y="1566028"/>
              <a:ext cx="0" cy="350804"/>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0F2B101-9EC0-93E7-78C7-3468692C3F8C}"/>
                </a:ext>
              </a:extLst>
            </p:cNvPr>
            <p:cNvCxnSpPr>
              <a:cxnSpLocks/>
            </p:cNvCxnSpPr>
            <p:nvPr/>
          </p:nvCxnSpPr>
          <p:spPr>
            <a:xfrm flipH="1">
              <a:off x="1343472" y="1566028"/>
              <a:ext cx="519254" cy="0"/>
            </a:xfrm>
            <a:prstGeom prst="line">
              <a:avLst/>
            </a:prstGeom>
            <a:ln w="28575">
              <a:headEnd type="triangle" w="med" len="med"/>
              <a:tailEnd type="none" w="med" len="med"/>
            </a:ln>
          </p:spPr>
          <p:style>
            <a:lnRef idx="1">
              <a:schemeClr val="dk1"/>
            </a:lnRef>
            <a:fillRef idx="0">
              <a:schemeClr val="dk1"/>
            </a:fillRef>
            <a:effectRef idx="0">
              <a:schemeClr val="dk1"/>
            </a:effectRef>
            <a:fontRef idx="minor">
              <a:schemeClr val="tx1"/>
            </a:fontRef>
          </p:style>
        </p:cxnSp>
      </p:grpSp>
      <p:sp>
        <p:nvSpPr>
          <p:cNvPr id="30" name="TextBox 29">
            <a:extLst>
              <a:ext uri="{FF2B5EF4-FFF2-40B4-BE49-F238E27FC236}">
                <a16:creationId xmlns:a16="http://schemas.microsoft.com/office/drawing/2014/main" id="{B242BF97-C100-B1CA-346C-61335772665A}"/>
              </a:ext>
            </a:extLst>
          </p:cNvPr>
          <p:cNvSpPr txBox="1"/>
          <p:nvPr/>
        </p:nvSpPr>
        <p:spPr>
          <a:xfrm>
            <a:off x="2207568" y="1484784"/>
            <a:ext cx="660758" cy="369332"/>
          </a:xfrm>
          <a:prstGeom prst="rect">
            <a:avLst/>
          </a:prstGeom>
          <a:noFill/>
        </p:spPr>
        <p:txBody>
          <a:bodyPr wrap="none" rtlCol="0">
            <a:spAutoFit/>
          </a:bodyPr>
          <a:lstStyle/>
          <a:p>
            <a:r>
              <a:rPr lang="en-US" dirty="0"/>
              <a:t>LICM</a:t>
            </a:r>
          </a:p>
        </p:txBody>
      </p:sp>
      <p:cxnSp>
        <p:nvCxnSpPr>
          <p:cNvPr id="32" name="Straight Arrow Connector 31">
            <a:extLst>
              <a:ext uri="{FF2B5EF4-FFF2-40B4-BE49-F238E27FC236}">
                <a16:creationId xmlns:a16="http://schemas.microsoft.com/office/drawing/2014/main" id="{3BAB385A-F8D0-5F12-9600-9557699CCD3C}"/>
              </a:ext>
            </a:extLst>
          </p:cNvPr>
          <p:cNvCxnSpPr/>
          <p:nvPr/>
        </p:nvCxnSpPr>
        <p:spPr>
          <a:xfrm>
            <a:off x="2906841" y="2240868"/>
            <a:ext cx="761693"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28B9172-DBC3-EDE8-C34A-E768C4B6D4EB}"/>
              </a:ext>
            </a:extLst>
          </p:cNvPr>
          <p:cNvCxnSpPr/>
          <p:nvPr/>
        </p:nvCxnSpPr>
        <p:spPr>
          <a:xfrm>
            <a:off x="2906841" y="2672916"/>
            <a:ext cx="761693"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1C5D2E8-C394-268F-45A9-7A9B53D219E8}"/>
              </a:ext>
            </a:extLst>
          </p:cNvPr>
          <p:cNvSpPr/>
          <p:nvPr/>
        </p:nvSpPr>
        <p:spPr>
          <a:xfrm>
            <a:off x="3539716" y="1484784"/>
            <a:ext cx="3708412" cy="863136"/>
          </a:xfrm>
          <a:prstGeom prst="rect">
            <a:avLst/>
          </a:prstGeom>
          <a:solidFill>
            <a:schemeClr val="accent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8024DBD1-148A-6ED0-3014-5BA044140D48}"/>
              </a:ext>
            </a:extLst>
          </p:cNvPr>
          <p:cNvSpPr/>
          <p:nvPr/>
        </p:nvSpPr>
        <p:spPr>
          <a:xfrm>
            <a:off x="3539716" y="2347920"/>
            <a:ext cx="3708412" cy="432047"/>
          </a:xfrm>
          <a:prstGeom prst="rect">
            <a:avLst/>
          </a:prstGeom>
          <a:solidFill>
            <a:schemeClr val="accent5">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A7FB2777-7300-BBEC-39FD-116773DDA84E}"/>
              </a:ext>
            </a:extLst>
          </p:cNvPr>
          <p:cNvSpPr txBox="1"/>
          <p:nvPr/>
        </p:nvSpPr>
        <p:spPr>
          <a:xfrm>
            <a:off x="2207568" y="2060848"/>
            <a:ext cx="688009" cy="369332"/>
          </a:xfrm>
          <a:prstGeom prst="rect">
            <a:avLst/>
          </a:prstGeom>
          <a:noFill/>
        </p:spPr>
        <p:txBody>
          <a:bodyPr wrap="none" rtlCol="0">
            <a:spAutoFit/>
          </a:bodyPr>
          <a:lstStyle/>
          <a:p>
            <a:r>
              <a:rPr lang="en-US" dirty="0"/>
              <a:t>SIMD</a:t>
            </a:r>
          </a:p>
        </p:txBody>
      </p:sp>
      <p:sp>
        <p:nvSpPr>
          <p:cNvPr id="37" name="TextBox 36">
            <a:extLst>
              <a:ext uri="{FF2B5EF4-FFF2-40B4-BE49-F238E27FC236}">
                <a16:creationId xmlns:a16="http://schemas.microsoft.com/office/drawing/2014/main" id="{6E0F72C3-797A-C18A-199C-030ED7122C81}"/>
              </a:ext>
            </a:extLst>
          </p:cNvPr>
          <p:cNvSpPr txBox="1"/>
          <p:nvPr/>
        </p:nvSpPr>
        <p:spPr>
          <a:xfrm>
            <a:off x="2207568" y="2466149"/>
            <a:ext cx="654795" cy="369332"/>
          </a:xfrm>
          <a:prstGeom prst="rect">
            <a:avLst/>
          </a:prstGeom>
          <a:noFill/>
        </p:spPr>
        <p:txBody>
          <a:bodyPr wrap="none" rtlCol="0">
            <a:spAutoFit/>
          </a:bodyPr>
          <a:lstStyle/>
          <a:p>
            <a:r>
              <a:rPr lang="en-US" dirty="0"/>
              <a:t>Copy</a:t>
            </a:r>
          </a:p>
        </p:txBody>
      </p:sp>
      <p:sp>
        <p:nvSpPr>
          <p:cNvPr id="38" name="TextBox 37">
            <a:extLst>
              <a:ext uri="{FF2B5EF4-FFF2-40B4-BE49-F238E27FC236}">
                <a16:creationId xmlns:a16="http://schemas.microsoft.com/office/drawing/2014/main" id="{A6585F17-8DF5-FB70-62C9-CAA31A7AB17F}"/>
              </a:ext>
            </a:extLst>
          </p:cNvPr>
          <p:cNvSpPr txBox="1"/>
          <p:nvPr/>
        </p:nvSpPr>
        <p:spPr>
          <a:xfrm>
            <a:off x="10443771" y="2512387"/>
            <a:ext cx="1671740" cy="369332"/>
          </a:xfrm>
          <a:prstGeom prst="rect">
            <a:avLst/>
          </a:prstGeom>
          <a:noFill/>
        </p:spPr>
        <p:txBody>
          <a:bodyPr wrap="none" rtlCol="0">
            <a:spAutoFit/>
          </a:bodyPr>
          <a:lstStyle/>
          <a:p>
            <a:pPr algn="ctr"/>
            <a:r>
              <a:rPr lang="en-US" b="1" dirty="0"/>
              <a:t>Runtime: 1.54 s</a:t>
            </a:r>
          </a:p>
        </p:txBody>
      </p:sp>
      <p:sp>
        <p:nvSpPr>
          <p:cNvPr id="39" name="TextBox 38">
            <a:extLst>
              <a:ext uri="{FF2B5EF4-FFF2-40B4-BE49-F238E27FC236}">
                <a16:creationId xmlns:a16="http://schemas.microsoft.com/office/drawing/2014/main" id="{C749CCE4-32C1-08CE-79FC-27CD129ECE86}"/>
              </a:ext>
            </a:extLst>
          </p:cNvPr>
          <p:cNvSpPr txBox="1"/>
          <p:nvPr/>
        </p:nvSpPr>
        <p:spPr>
          <a:xfrm>
            <a:off x="515380" y="6387724"/>
            <a:ext cx="927946" cy="369332"/>
          </a:xfrm>
          <a:prstGeom prst="rect">
            <a:avLst/>
          </a:prstGeom>
          <a:noFill/>
        </p:spPr>
        <p:txBody>
          <a:bodyPr wrap="none" rtlCol="0">
            <a:spAutoFit/>
          </a:bodyPr>
          <a:lstStyle/>
          <a:p>
            <a:r>
              <a:rPr lang="en-US" dirty="0"/>
              <a:t>LLVM IR</a:t>
            </a:r>
          </a:p>
        </p:txBody>
      </p:sp>
    </p:spTree>
    <p:extLst>
      <p:ext uri="{BB962C8B-B14F-4D97-AF65-F5344CB8AC3E}">
        <p14:creationId xmlns:p14="http://schemas.microsoft.com/office/powerpoint/2010/main" val="396318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34"/>
                                        </p:tgtEl>
                                      </p:cBhvr>
                                    </p:animEffect>
                                    <p:set>
                                      <p:cBhvr>
                                        <p:cTn id="36" dur="1" fill="hold">
                                          <p:stCondLst>
                                            <p:cond delay="499"/>
                                          </p:stCondLst>
                                        </p:cTn>
                                        <p:tgtEl>
                                          <p:spTgt spid="34"/>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10"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6" grpId="0" animBg="1"/>
      <p:bldP spid="30" grpId="0"/>
      <p:bldP spid="34" grpId="0" animBg="1"/>
      <p:bldP spid="34" grpId="1" animBg="1"/>
      <p:bldP spid="35" grpId="0" animBg="1"/>
      <p:bldP spid="36" grpId="0"/>
      <p:bldP spid="37" grpId="0"/>
      <p:bldP spid="38" grpId="0"/>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9A1CB0-ED19-BF86-A3DD-F500A7EB4AA4}"/>
              </a:ext>
            </a:extLst>
          </p:cNvPr>
          <p:cNvSpPr>
            <a:spLocks noGrp="1"/>
          </p:cNvSpPr>
          <p:nvPr>
            <p:ph type="sldNum" sz="quarter" idx="12"/>
          </p:nvPr>
        </p:nvSpPr>
        <p:spPr/>
        <p:txBody>
          <a:bodyPr/>
          <a:lstStyle/>
          <a:p>
            <a:fld id="{6C6AE60A-B69C-4790-82F7-3882EDF23186}" type="slidenum">
              <a:rPr lang="de-DE" smtClean="0"/>
              <a:pPr/>
              <a:t>33</a:t>
            </a:fld>
            <a:endParaRPr lang="de-DE" dirty="0"/>
          </a:p>
        </p:txBody>
      </p:sp>
      <p:sp>
        <p:nvSpPr>
          <p:cNvPr id="4" name="TextBox 3">
            <a:extLst>
              <a:ext uri="{FF2B5EF4-FFF2-40B4-BE49-F238E27FC236}">
                <a16:creationId xmlns:a16="http://schemas.microsoft.com/office/drawing/2014/main" id="{11E52CD3-9B0E-181E-C693-929B2D199831}"/>
              </a:ext>
            </a:extLst>
          </p:cNvPr>
          <p:cNvSpPr txBox="1"/>
          <p:nvPr/>
        </p:nvSpPr>
        <p:spPr>
          <a:xfrm>
            <a:off x="3287688" y="800708"/>
            <a:ext cx="4968552" cy="3323987"/>
          </a:xfrm>
          <a:prstGeom prst="rect">
            <a:avLst/>
          </a:prstGeom>
          <a:noFill/>
        </p:spPr>
        <p:txBody>
          <a:bodyPr wrap="square">
            <a:spAutoFit/>
          </a:bodyPr>
          <a:lstStyle/>
          <a:p>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example</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A</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malloc</a:t>
            </a:r>
            <a:r>
              <a:rPr lang="en-US" sz="1400" b="0" dirty="0">
                <a:solidFill>
                  <a:srgbClr val="000000"/>
                </a:solidFill>
                <a:effectLst/>
                <a:latin typeface="Consolas" panose="020B0609020204030204" pitchFamily="49" charset="0"/>
              </a:rPr>
              <a:t>(</a:t>
            </a:r>
            <a:r>
              <a:rPr lang="en-US" sz="1400" b="0" dirty="0">
                <a:solidFill>
                  <a:srgbClr val="098658"/>
                </a:solidFill>
                <a:effectLst/>
                <a:latin typeface="Consolas" panose="020B0609020204030204" pitchFamily="49" charset="0"/>
              </a:rPr>
              <a:t>100000</a:t>
            </a:r>
            <a:r>
              <a:rPr lang="en-US" sz="1400" b="0" dirty="0">
                <a:solidFill>
                  <a:srgbClr val="000000"/>
                </a:solidFill>
                <a:effectLst/>
                <a:latin typeface="Consolas" panose="020B0609020204030204" pitchFamily="49" charset="0"/>
              </a:rPr>
              <a:t> * </a:t>
            </a:r>
            <a:r>
              <a:rPr lang="en-US" sz="1400" b="0" dirty="0" err="1">
                <a:solidFill>
                  <a:srgbClr val="0000FF"/>
                </a:solidFill>
                <a:effectLst/>
                <a:latin typeface="Consolas" panose="020B0609020204030204" pitchFamily="49" charset="0"/>
              </a:rPr>
              <a:t>sizeof</a:t>
            </a:r>
            <a:r>
              <a:rPr lang="en-US" sz="1400" b="0" dirty="0">
                <a:solidFill>
                  <a:srgbClr val="000000"/>
                </a:solidFill>
                <a:effectLst/>
                <a:latin typeface="Consolas" panose="020B0609020204030204" pitchFamily="49" charset="0"/>
              </a:rPr>
              <a:t>(</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B</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malloc</a:t>
            </a:r>
            <a:r>
              <a:rPr lang="en-US" sz="1400" b="0" dirty="0">
                <a:solidFill>
                  <a:srgbClr val="000000"/>
                </a:solidFill>
                <a:effectLst/>
                <a:latin typeface="Consolas" panose="020B0609020204030204" pitchFamily="49" charset="0"/>
              </a:rPr>
              <a:t>(</a:t>
            </a:r>
            <a:r>
              <a:rPr lang="en-US" sz="1400" b="0" dirty="0">
                <a:solidFill>
                  <a:srgbClr val="098658"/>
                </a:solidFill>
                <a:effectLst/>
                <a:latin typeface="Consolas" panose="020B0609020204030204" pitchFamily="49" charset="0"/>
              </a:rPr>
              <a:t>100000</a:t>
            </a:r>
            <a:r>
              <a:rPr lang="en-US" sz="1400" b="0" dirty="0">
                <a:solidFill>
                  <a:srgbClr val="000000"/>
                </a:solidFill>
                <a:effectLst/>
                <a:latin typeface="Consolas" panose="020B0609020204030204" pitchFamily="49" charset="0"/>
              </a:rPr>
              <a:t> * </a:t>
            </a:r>
            <a:r>
              <a:rPr lang="en-US" sz="1400" b="0" dirty="0" err="1">
                <a:solidFill>
                  <a:srgbClr val="0000FF"/>
                </a:solidFill>
                <a:effectLst/>
                <a:latin typeface="Consolas" panose="020B0609020204030204" pitchFamily="49" charset="0"/>
              </a:rPr>
              <a:t>sizeof</a:t>
            </a:r>
            <a:r>
              <a:rPr lang="en-US" sz="1400" b="0" dirty="0">
                <a:solidFill>
                  <a:srgbClr val="000000"/>
                </a:solidFill>
                <a:effectLst/>
                <a:latin typeface="Consolas" panose="020B0609020204030204" pitchFamily="49" charset="0"/>
              </a:rPr>
              <a:t>(</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for</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i</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i</a:t>
            </a:r>
            <a:r>
              <a:rPr lang="en-US" sz="1400" b="0" dirty="0">
                <a:solidFill>
                  <a:srgbClr val="000000"/>
                </a:solidFill>
                <a:effectLst/>
                <a:latin typeface="Consolas" panose="020B0609020204030204" pitchFamily="49" charset="0"/>
              </a:rPr>
              <a:t> &lt; </a:t>
            </a:r>
            <a:r>
              <a:rPr lang="en-US" sz="1400" b="0" dirty="0">
                <a:solidFill>
                  <a:srgbClr val="098658"/>
                </a:solidFill>
                <a:effectLst/>
                <a:latin typeface="Consolas" panose="020B0609020204030204" pitchFamily="49" charset="0"/>
              </a:rPr>
              <a:t>100000</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i</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A</a:t>
            </a:r>
            <a:r>
              <a:rPr lang="en-US" sz="1400" b="0" dirty="0">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i</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5</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for</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&lt; </a:t>
            </a:r>
            <a:r>
              <a:rPr lang="en-US" sz="1400" b="0" dirty="0">
                <a:solidFill>
                  <a:srgbClr val="098658"/>
                </a:solidFill>
                <a:effectLst/>
                <a:latin typeface="Consolas" panose="020B0609020204030204" pitchFamily="49" charset="0"/>
              </a:rPr>
              <a:t>100000</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B</a:t>
            </a:r>
            <a:r>
              <a:rPr lang="en-US" sz="1400" b="0" dirty="0">
                <a:solidFill>
                  <a:srgbClr val="000000"/>
                </a:solidFill>
                <a:effectLst/>
                <a:latin typeface="Consolas" panose="020B0609020204030204" pitchFamily="49" charset="0"/>
              </a:rPr>
              <a:t>[</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 </a:t>
            </a:r>
            <a:r>
              <a:rPr lang="en-US" sz="1400" b="0" dirty="0">
                <a:solidFill>
                  <a:srgbClr val="001080"/>
                </a:solidFill>
                <a:effectLst/>
                <a:latin typeface="Consolas" panose="020B0609020204030204" pitchFamily="49" charset="0"/>
              </a:rPr>
              <a:t>A</a:t>
            </a:r>
            <a:r>
              <a:rPr lang="en-US" sz="1400" b="0" dirty="0">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i</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for</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&lt; </a:t>
            </a:r>
            <a:r>
              <a:rPr lang="en-US" sz="1400" b="0" dirty="0">
                <a:solidFill>
                  <a:srgbClr val="098658"/>
                </a:solidFill>
                <a:effectLst/>
                <a:latin typeface="Consolas" panose="020B0609020204030204" pitchFamily="49" charset="0"/>
              </a:rPr>
              <a:t>10000</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A</a:t>
            </a:r>
            <a:r>
              <a:rPr lang="en-US" sz="1400" b="0" dirty="0">
                <a:solidFill>
                  <a:srgbClr val="000000"/>
                </a:solidFill>
                <a:effectLst/>
                <a:latin typeface="Consolas" panose="020B0609020204030204" pitchFamily="49" charset="0"/>
              </a:rPr>
              <a:t>[</a:t>
            </a:r>
            <a:r>
              <a:rPr lang="en-US" sz="1400" b="0" dirty="0">
                <a:solidFill>
                  <a:srgbClr val="001080"/>
                </a:solidFill>
                <a:effectLst/>
                <a:latin typeface="Consolas" panose="020B0609020204030204" pitchFamily="49" charset="0"/>
              </a:rPr>
              <a:t>j</a:t>
            </a:r>
            <a:r>
              <a:rPr lang="en-US" sz="1400" b="0" dirty="0">
                <a:solidFill>
                  <a:srgbClr val="000000"/>
                </a:solidFill>
                <a:effectLst/>
                <a:latin typeface="Consolas" panose="020B0609020204030204" pitchFamily="49" charset="0"/>
              </a:rPr>
              <a:t>] = </a:t>
            </a:r>
            <a:r>
              <a:rPr lang="en-US" sz="1400" b="0" dirty="0">
                <a:solidFill>
                  <a:srgbClr val="001080"/>
                </a:solidFill>
                <a:effectLst/>
                <a:latin typeface="Consolas" panose="020B0609020204030204" pitchFamily="49" charset="0"/>
              </a:rPr>
              <a:t>A</a:t>
            </a:r>
            <a:r>
              <a:rPr lang="en-US" sz="1400" b="0" dirty="0">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i</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res</a:t>
            </a:r>
            <a:r>
              <a:rPr lang="en-US" sz="1400" b="0" dirty="0">
                <a:solidFill>
                  <a:srgbClr val="000000"/>
                </a:solidFill>
                <a:effectLst/>
                <a:latin typeface="Consolas" panose="020B0609020204030204" pitchFamily="49" charset="0"/>
              </a:rPr>
              <a:t> = </a:t>
            </a:r>
            <a:r>
              <a:rPr lang="en-US" sz="1400" b="0" dirty="0">
                <a:solidFill>
                  <a:srgbClr val="001080"/>
                </a:solidFill>
                <a:effectLst/>
                <a:latin typeface="Consolas" panose="020B0609020204030204" pitchFamily="49" charset="0"/>
              </a:rPr>
              <a:t>B</a:t>
            </a:r>
            <a:r>
              <a:rPr lang="en-US" sz="1400" b="0" dirty="0">
                <a:solidFill>
                  <a:srgbClr val="000000"/>
                </a:solidFill>
                <a:effectLst/>
                <a:latin typeface="Consolas" panose="020B0609020204030204" pitchFamily="49" charset="0"/>
              </a:rPr>
              <a:t>[</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free</a:t>
            </a:r>
            <a:r>
              <a:rPr lang="en-US" sz="1400" b="0" dirty="0">
                <a:solidFill>
                  <a:srgbClr val="000000"/>
                </a:solidFill>
                <a:effectLst/>
                <a:latin typeface="Consolas" panose="020B0609020204030204" pitchFamily="49" charset="0"/>
              </a:rPr>
              <a:t>(</a:t>
            </a:r>
            <a:r>
              <a:rPr lang="en-US" sz="1400" b="0" dirty="0">
                <a:solidFill>
                  <a:srgbClr val="001080"/>
                </a:solidFill>
                <a:effectLst/>
                <a:latin typeface="Consolas" panose="020B0609020204030204" pitchFamily="49" charset="0"/>
              </a:rPr>
              <a:t>A</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795E26"/>
                </a:solidFill>
                <a:effectLst/>
                <a:latin typeface="Consolas" panose="020B0609020204030204" pitchFamily="49" charset="0"/>
              </a:rPr>
              <a:t>free</a:t>
            </a:r>
            <a:r>
              <a:rPr lang="en-US" sz="1400" b="0" dirty="0">
                <a:solidFill>
                  <a:srgbClr val="000000"/>
                </a:solidFill>
                <a:effectLst/>
                <a:latin typeface="Consolas" panose="020B0609020204030204" pitchFamily="49" charset="0"/>
              </a:rPr>
              <a:t>(</a:t>
            </a:r>
            <a:r>
              <a:rPr lang="en-US" sz="1400" b="0" dirty="0">
                <a:solidFill>
                  <a:srgbClr val="001080"/>
                </a:solidFill>
                <a:effectLst/>
                <a:latin typeface="Consolas" panose="020B0609020204030204" pitchFamily="49" charset="0"/>
              </a:rPr>
              <a:t>B</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F00DB"/>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res</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552420DC-3680-F97E-D76A-C338616EF12E}"/>
              </a:ext>
            </a:extLst>
          </p:cNvPr>
          <p:cNvPicPr>
            <a:picLocks noChangeAspect="1"/>
          </p:cNvPicPr>
          <p:nvPr/>
        </p:nvPicPr>
        <p:blipFill>
          <a:blip r:embed="rId3"/>
          <a:stretch>
            <a:fillRect/>
          </a:stretch>
        </p:blipFill>
        <p:spPr>
          <a:xfrm>
            <a:off x="589632" y="1013911"/>
            <a:ext cx="1301500" cy="2996952"/>
          </a:xfrm>
          <a:prstGeom prst="rect">
            <a:avLst/>
          </a:prstGeom>
        </p:spPr>
      </p:pic>
      <p:pic>
        <p:nvPicPr>
          <p:cNvPr id="8" name="Graphic 7">
            <a:extLst>
              <a:ext uri="{FF2B5EF4-FFF2-40B4-BE49-F238E27FC236}">
                <a16:creationId xmlns:a16="http://schemas.microsoft.com/office/drawing/2014/main" id="{B588C2BA-F616-44D6-5034-611F684161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9239" y="1160748"/>
            <a:ext cx="684666" cy="720080"/>
          </a:xfrm>
          <a:prstGeom prst="rect">
            <a:avLst/>
          </a:prstGeom>
        </p:spPr>
      </p:pic>
      <p:sp>
        <p:nvSpPr>
          <p:cNvPr id="9" name="TextBox 8">
            <a:extLst>
              <a:ext uri="{FF2B5EF4-FFF2-40B4-BE49-F238E27FC236}">
                <a16:creationId xmlns:a16="http://schemas.microsoft.com/office/drawing/2014/main" id="{128E3FD2-E232-F82D-D9C5-049CC8F978E2}"/>
              </a:ext>
            </a:extLst>
          </p:cNvPr>
          <p:cNvSpPr txBox="1"/>
          <p:nvPr/>
        </p:nvSpPr>
        <p:spPr>
          <a:xfrm>
            <a:off x="10796046" y="1883275"/>
            <a:ext cx="1031051" cy="584775"/>
          </a:xfrm>
          <a:prstGeom prst="rect">
            <a:avLst/>
          </a:prstGeom>
          <a:noFill/>
        </p:spPr>
        <p:txBody>
          <a:bodyPr wrap="none" rtlCol="0">
            <a:spAutoFit/>
          </a:bodyPr>
          <a:lstStyle/>
          <a:p>
            <a:r>
              <a:rPr lang="en-US" sz="1600" dirty="0" err="1"/>
              <a:t>DaCe</a:t>
            </a:r>
            <a:r>
              <a:rPr lang="en-US" sz="1600" dirty="0"/>
              <a:t> 0.14</a:t>
            </a:r>
          </a:p>
          <a:p>
            <a:r>
              <a:rPr lang="en-US" sz="1600" dirty="0"/>
              <a:t>+ C2DaCe</a:t>
            </a:r>
          </a:p>
        </p:txBody>
      </p:sp>
      <p:sp>
        <p:nvSpPr>
          <p:cNvPr id="10" name="TextBox 37">
            <a:extLst>
              <a:ext uri="{FF2B5EF4-FFF2-40B4-BE49-F238E27FC236}">
                <a16:creationId xmlns:a16="http://schemas.microsoft.com/office/drawing/2014/main" id="{A45C67DA-5462-9A6C-A37F-ACC05AE04692}"/>
              </a:ext>
            </a:extLst>
          </p:cNvPr>
          <p:cNvSpPr txBox="1"/>
          <p:nvPr/>
        </p:nvSpPr>
        <p:spPr>
          <a:xfrm>
            <a:off x="10380454" y="2512387"/>
            <a:ext cx="1798377" cy="369332"/>
          </a:xfrm>
          <a:prstGeom prst="rect">
            <a:avLst/>
          </a:prstGeom>
          <a:noFill/>
        </p:spPr>
        <p:txBody>
          <a:bodyPr wrap="none" rtlCol="0">
            <a:spAutoFit/>
          </a:bodyPr>
          <a:lstStyle/>
          <a:p>
            <a:pPr algn="ctr"/>
            <a:r>
              <a:rPr lang="en-US" b="1" dirty="0"/>
              <a:t>Runtime: 378 </a:t>
            </a:r>
            <a:r>
              <a:rPr lang="en-US" b="1" dirty="0" err="1"/>
              <a:t>ms</a:t>
            </a:r>
            <a:endParaRPr lang="en-US" b="1" dirty="0"/>
          </a:p>
        </p:txBody>
      </p:sp>
      <p:sp>
        <p:nvSpPr>
          <p:cNvPr id="11" name="TextBox 6">
            <a:extLst>
              <a:ext uri="{FF2B5EF4-FFF2-40B4-BE49-F238E27FC236}">
                <a16:creationId xmlns:a16="http://schemas.microsoft.com/office/drawing/2014/main" id="{57F6AA89-1864-2B39-D0CC-DEA920F40C44}"/>
              </a:ext>
            </a:extLst>
          </p:cNvPr>
          <p:cNvSpPr txBox="1"/>
          <p:nvPr/>
        </p:nvSpPr>
        <p:spPr>
          <a:xfrm>
            <a:off x="155340" y="6465888"/>
            <a:ext cx="10105285" cy="347716"/>
          </a:xfrm>
          <a:prstGeom prst="rect">
            <a:avLst/>
          </a:prstGeom>
        </p:spPr>
        <p:txBody>
          <a:bodyPr vert="horz" wrap="none" lIns="0" tIns="0" rIns="0" bIns="0" rtlCol="0" anchor="ctr"/>
          <a:lstStyle>
            <a:defPPr>
              <a:defRPr lang="en-US"/>
            </a:defPPr>
            <a:lvl1pPr algn="ctr">
              <a:defRPr sz="1050">
                <a:solidFill>
                  <a:schemeClr val="bg1">
                    <a:lumMod val="65000"/>
                  </a:schemeClr>
                </a:solidFill>
              </a:defRPr>
            </a:lvl1pPr>
          </a:lstStyle>
          <a:p>
            <a:pPr algn="l"/>
            <a:r>
              <a:rPr lang="en-GB" dirty="0"/>
              <a:t>Alexandru Calotoiu, Tal Ben-Nun, Grzegorz Kwasniewski, Johannes de Fine Licht, Timo Schneider, Philipp Schaad, Torsten Hoefler. 2021. Lifting C Semantics for Dataflow Optimization</a:t>
            </a:r>
            <a:endParaRPr lang="en-CH" dirty="0"/>
          </a:p>
        </p:txBody>
      </p:sp>
      <p:cxnSp>
        <p:nvCxnSpPr>
          <p:cNvPr id="13" name="Straight Connector 12">
            <a:extLst>
              <a:ext uri="{FF2B5EF4-FFF2-40B4-BE49-F238E27FC236}">
                <a16:creationId xmlns:a16="http://schemas.microsoft.com/office/drawing/2014/main" id="{31F90954-DF12-8500-5968-EC0937A0B1BD}"/>
              </a:ext>
            </a:extLst>
          </p:cNvPr>
          <p:cNvCxnSpPr/>
          <p:nvPr/>
        </p:nvCxnSpPr>
        <p:spPr>
          <a:xfrm>
            <a:off x="3755740" y="2356101"/>
            <a:ext cx="2952328" cy="49683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B67A30-2764-A01A-D95A-33AE15EAAC49}"/>
              </a:ext>
            </a:extLst>
          </p:cNvPr>
          <p:cNvCxnSpPr>
            <a:cxnSpLocks/>
          </p:cNvCxnSpPr>
          <p:nvPr/>
        </p:nvCxnSpPr>
        <p:spPr>
          <a:xfrm flipV="1">
            <a:off x="3863752" y="2340463"/>
            <a:ext cx="2952328" cy="49683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38">
            <a:extLst>
              <a:ext uri="{FF2B5EF4-FFF2-40B4-BE49-F238E27FC236}">
                <a16:creationId xmlns:a16="http://schemas.microsoft.com/office/drawing/2014/main" id="{43873977-E322-2E11-D1A6-B35B0BB4A28B}"/>
              </a:ext>
            </a:extLst>
          </p:cNvPr>
          <p:cNvSpPr txBox="1"/>
          <p:nvPr/>
        </p:nvSpPr>
        <p:spPr>
          <a:xfrm>
            <a:off x="438143" y="4124695"/>
            <a:ext cx="1604478" cy="369332"/>
          </a:xfrm>
          <a:prstGeom prst="rect">
            <a:avLst/>
          </a:prstGeom>
          <a:noFill/>
        </p:spPr>
        <p:txBody>
          <a:bodyPr wrap="none" rtlCol="0">
            <a:spAutoFit/>
          </a:bodyPr>
          <a:lstStyle/>
          <a:p>
            <a:r>
              <a:rPr lang="en-US" dirty="0"/>
              <a:t>SDFG (</a:t>
            </a:r>
            <a:r>
              <a:rPr lang="en-US" dirty="0" err="1"/>
              <a:t>DaCe</a:t>
            </a:r>
            <a:r>
              <a:rPr lang="en-US" dirty="0"/>
              <a:t> IR)</a:t>
            </a:r>
          </a:p>
        </p:txBody>
      </p:sp>
    </p:spTree>
    <p:extLst>
      <p:ext uri="{BB962C8B-B14F-4D97-AF65-F5344CB8AC3E}">
        <p14:creationId xmlns:p14="http://schemas.microsoft.com/office/powerpoint/2010/main" val="597690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ADCABB-186C-4B36-2835-03C13A3F1C89}"/>
              </a:ext>
            </a:extLst>
          </p:cNvPr>
          <p:cNvSpPr>
            <a:spLocks noGrp="1"/>
          </p:cNvSpPr>
          <p:nvPr>
            <p:ph type="sldNum" sz="quarter" idx="12"/>
          </p:nvPr>
        </p:nvSpPr>
        <p:spPr/>
        <p:txBody>
          <a:bodyPr/>
          <a:lstStyle/>
          <a:p>
            <a:fld id="{6C6AE60A-B69C-4790-82F7-3882EDF23186}" type="slidenum">
              <a:rPr lang="de-DE" smtClean="0"/>
              <a:pPr/>
              <a:t>34</a:t>
            </a:fld>
            <a:endParaRPr lang="de-DE" dirty="0"/>
          </a:p>
        </p:txBody>
      </p:sp>
      <p:pic>
        <p:nvPicPr>
          <p:cNvPr id="4" name="Graphic 7">
            <a:extLst>
              <a:ext uri="{FF2B5EF4-FFF2-40B4-BE49-F238E27FC236}">
                <a16:creationId xmlns:a16="http://schemas.microsoft.com/office/drawing/2014/main" id="{77B69770-18B4-2B1D-B46D-BE09D2730F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4372" y="3248980"/>
            <a:ext cx="684666" cy="720080"/>
          </a:xfrm>
          <a:prstGeom prst="rect">
            <a:avLst/>
          </a:prstGeom>
        </p:spPr>
      </p:pic>
      <p:sp>
        <p:nvSpPr>
          <p:cNvPr id="7" name="TextBox 37">
            <a:extLst>
              <a:ext uri="{FF2B5EF4-FFF2-40B4-BE49-F238E27FC236}">
                <a16:creationId xmlns:a16="http://schemas.microsoft.com/office/drawing/2014/main" id="{870DB6D6-2D8E-F524-C75B-C798AC2D7E84}"/>
              </a:ext>
            </a:extLst>
          </p:cNvPr>
          <p:cNvSpPr txBox="1"/>
          <p:nvPr/>
        </p:nvSpPr>
        <p:spPr>
          <a:xfrm>
            <a:off x="9388130" y="4005064"/>
            <a:ext cx="740908" cy="369332"/>
          </a:xfrm>
          <a:prstGeom prst="rect">
            <a:avLst/>
          </a:prstGeom>
          <a:noFill/>
        </p:spPr>
        <p:txBody>
          <a:bodyPr wrap="none" rtlCol="0">
            <a:spAutoFit/>
          </a:bodyPr>
          <a:lstStyle/>
          <a:p>
            <a:pPr algn="ctr"/>
            <a:r>
              <a:rPr lang="en-US" dirty="0"/>
              <a:t>0.38 s</a:t>
            </a:r>
          </a:p>
        </p:txBody>
      </p:sp>
      <p:pic>
        <p:nvPicPr>
          <p:cNvPr id="8" name="Picture 2">
            <a:extLst>
              <a:ext uri="{FF2B5EF4-FFF2-40B4-BE49-F238E27FC236}">
                <a16:creationId xmlns:a16="http://schemas.microsoft.com/office/drawing/2014/main" id="{FA1AAAC9-7FAC-48D1-989C-1458C41F36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7010" y="3248980"/>
            <a:ext cx="1231329" cy="77221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7">
            <a:extLst>
              <a:ext uri="{FF2B5EF4-FFF2-40B4-BE49-F238E27FC236}">
                <a16:creationId xmlns:a16="http://schemas.microsoft.com/office/drawing/2014/main" id="{C784268A-BE59-1299-C726-C367C4ADDAA4}"/>
              </a:ext>
            </a:extLst>
          </p:cNvPr>
          <p:cNvSpPr txBox="1"/>
          <p:nvPr/>
        </p:nvSpPr>
        <p:spPr>
          <a:xfrm>
            <a:off x="2314624" y="4005064"/>
            <a:ext cx="736100" cy="369332"/>
          </a:xfrm>
          <a:prstGeom prst="rect">
            <a:avLst/>
          </a:prstGeom>
          <a:noFill/>
        </p:spPr>
        <p:txBody>
          <a:bodyPr wrap="none" rtlCol="0">
            <a:spAutoFit/>
          </a:bodyPr>
          <a:lstStyle/>
          <a:p>
            <a:pPr algn="ctr"/>
            <a:r>
              <a:rPr lang="en-US" dirty="0"/>
              <a:t>1.54 s</a:t>
            </a:r>
          </a:p>
        </p:txBody>
      </p:sp>
      <p:sp>
        <p:nvSpPr>
          <p:cNvPr id="12" name="TextBox 11">
            <a:extLst>
              <a:ext uri="{FF2B5EF4-FFF2-40B4-BE49-F238E27FC236}">
                <a16:creationId xmlns:a16="http://schemas.microsoft.com/office/drawing/2014/main" id="{99A8F473-2CAA-10F3-B227-59286A3453DC}"/>
              </a:ext>
            </a:extLst>
          </p:cNvPr>
          <p:cNvSpPr txBox="1"/>
          <p:nvPr/>
        </p:nvSpPr>
        <p:spPr>
          <a:xfrm>
            <a:off x="371364" y="4560802"/>
            <a:ext cx="4727472" cy="1569660"/>
          </a:xfrm>
          <a:prstGeom prst="rect">
            <a:avLst/>
          </a:prstGeom>
          <a:noFill/>
        </p:spPr>
        <p:txBody>
          <a:bodyPr wrap="square">
            <a:spAutoFit/>
          </a:bodyPr>
          <a:lstStyle/>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for</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i</a:t>
            </a:r>
            <a:r>
              <a:rPr lang="en-US" sz="1600" b="0" dirty="0">
                <a:solidFill>
                  <a:srgbClr val="000000"/>
                </a:solidFill>
                <a:effectLst/>
                <a:latin typeface="Consolas" panose="020B0609020204030204" pitchFamily="49" charset="0"/>
              </a:rPr>
              <a:t> = </a:t>
            </a:r>
            <a:r>
              <a:rPr lang="en-US" sz="1600" b="0" dirty="0">
                <a:solidFill>
                  <a:srgbClr val="098658"/>
                </a:solidFill>
                <a:effectLst/>
                <a:latin typeface="Consolas" panose="020B0609020204030204" pitchFamily="49" charset="0"/>
              </a:rPr>
              <a:t>0</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i</a:t>
            </a:r>
            <a:r>
              <a:rPr lang="en-US" sz="1600" b="0" dirty="0">
                <a:solidFill>
                  <a:srgbClr val="000000"/>
                </a:solidFill>
                <a:effectLst/>
                <a:latin typeface="Consolas" panose="020B0609020204030204" pitchFamily="49" charset="0"/>
              </a:rPr>
              <a:t> &lt; </a:t>
            </a:r>
            <a:r>
              <a:rPr lang="en-US" sz="1600" b="0" dirty="0">
                <a:solidFill>
                  <a:srgbClr val="098658"/>
                </a:solidFill>
                <a:effectLst/>
                <a:latin typeface="Consolas" panose="020B0609020204030204" pitchFamily="49" charset="0"/>
              </a:rPr>
              <a:t>100000</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i</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for</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j</a:t>
            </a:r>
            <a:r>
              <a:rPr lang="en-US" sz="1600" b="0" dirty="0">
                <a:solidFill>
                  <a:srgbClr val="000000"/>
                </a:solidFill>
                <a:effectLst/>
                <a:latin typeface="Consolas" panose="020B0609020204030204" pitchFamily="49" charset="0"/>
              </a:rPr>
              <a:t> = </a:t>
            </a:r>
            <a:r>
              <a:rPr lang="en-US" sz="1600" b="0" dirty="0">
                <a:solidFill>
                  <a:srgbClr val="098658"/>
                </a:solidFill>
                <a:effectLst/>
                <a:latin typeface="Consolas" panose="020B0609020204030204" pitchFamily="49" charset="0"/>
              </a:rPr>
              <a:t>0</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j</a:t>
            </a:r>
            <a:r>
              <a:rPr lang="en-US" sz="1600" b="0" dirty="0">
                <a:solidFill>
                  <a:srgbClr val="000000"/>
                </a:solidFill>
                <a:effectLst/>
                <a:latin typeface="Consolas" panose="020B0609020204030204" pitchFamily="49" charset="0"/>
              </a:rPr>
              <a:t> &lt; </a:t>
            </a:r>
            <a:r>
              <a:rPr lang="en-US" sz="1600" b="0" dirty="0">
                <a:solidFill>
                  <a:srgbClr val="098658"/>
                </a:solidFill>
                <a:effectLst/>
                <a:latin typeface="Consolas" panose="020B0609020204030204" pitchFamily="49" charset="0"/>
              </a:rPr>
              <a:t>100000/8</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j</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B</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8*j..8*j+8</a:t>
            </a:r>
            <a:r>
              <a:rPr lang="en-US" sz="1600" b="0" dirty="0">
                <a:solidFill>
                  <a:srgbClr val="000000"/>
                </a:solidFill>
                <a:effectLst/>
                <a:latin typeface="Consolas" panose="020B0609020204030204" pitchFamily="49" charset="0"/>
              </a:rPr>
              <a:t>] = </a:t>
            </a:r>
            <a:r>
              <a:rPr lang="en-US" sz="1600" b="0" dirty="0">
                <a:solidFill>
                  <a:srgbClr val="098658"/>
                </a:solidFill>
                <a:effectLst/>
                <a:latin typeface="Consolas" panose="020B0609020204030204" pitchFamily="49" charset="0"/>
              </a:rPr>
              <a:t>5</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for</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j</a:t>
            </a:r>
            <a:r>
              <a:rPr lang="en-US" sz="1600" b="0" dirty="0">
                <a:solidFill>
                  <a:srgbClr val="000000"/>
                </a:solidFill>
                <a:effectLst/>
                <a:latin typeface="Consolas" panose="020B0609020204030204" pitchFamily="49" charset="0"/>
              </a:rPr>
              <a:t> = </a:t>
            </a:r>
            <a:r>
              <a:rPr lang="en-US" sz="1600" b="0" dirty="0">
                <a:solidFill>
                  <a:srgbClr val="098658"/>
                </a:solidFill>
                <a:effectLst/>
                <a:latin typeface="Consolas" panose="020B0609020204030204" pitchFamily="49" charset="0"/>
              </a:rPr>
              <a:t>0</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j</a:t>
            </a:r>
            <a:r>
              <a:rPr lang="en-US" sz="1600" b="0" dirty="0">
                <a:solidFill>
                  <a:srgbClr val="000000"/>
                </a:solidFill>
                <a:effectLst/>
                <a:latin typeface="Consolas" panose="020B0609020204030204" pitchFamily="49" charset="0"/>
              </a:rPr>
              <a:t> &lt; </a:t>
            </a:r>
            <a:r>
              <a:rPr lang="en-US" sz="1600" b="0" dirty="0">
                <a:solidFill>
                  <a:srgbClr val="098658"/>
                </a:solidFill>
                <a:effectLst/>
                <a:latin typeface="Consolas" panose="020B0609020204030204" pitchFamily="49" charset="0"/>
              </a:rPr>
              <a:t>10000</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j</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A</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j</a:t>
            </a:r>
            <a:r>
              <a:rPr lang="en-US" sz="1600" b="0" dirty="0">
                <a:solidFill>
                  <a:srgbClr val="000000"/>
                </a:solidFill>
                <a:effectLst/>
                <a:latin typeface="Consolas" panose="020B0609020204030204" pitchFamily="49" charset="0"/>
              </a:rPr>
              <a:t>] = </a:t>
            </a:r>
            <a:r>
              <a:rPr lang="en-US" sz="1600" b="0" dirty="0">
                <a:solidFill>
                  <a:srgbClr val="001080"/>
                </a:solidFill>
                <a:effectLst/>
                <a:latin typeface="Consolas" panose="020B0609020204030204" pitchFamily="49" charset="0"/>
              </a:rPr>
              <a:t>A</a:t>
            </a:r>
            <a:r>
              <a:rPr lang="en-US" sz="1600" b="0" dirty="0">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i</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p:txBody>
      </p:sp>
      <p:sp>
        <p:nvSpPr>
          <p:cNvPr id="16" name="TextBox 15">
            <a:extLst>
              <a:ext uri="{FF2B5EF4-FFF2-40B4-BE49-F238E27FC236}">
                <a16:creationId xmlns:a16="http://schemas.microsoft.com/office/drawing/2014/main" id="{F1C79E72-237A-AA5E-E88E-723EFDD4A794}"/>
              </a:ext>
            </a:extLst>
          </p:cNvPr>
          <p:cNvSpPr txBox="1"/>
          <p:nvPr/>
        </p:nvSpPr>
        <p:spPr>
          <a:xfrm>
            <a:off x="7492569" y="4683913"/>
            <a:ext cx="4588272" cy="1323439"/>
          </a:xfrm>
          <a:prstGeom prst="rect">
            <a:avLst/>
          </a:prstGeom>
          <a:noFill/>
        </p:spPr>
        <p:txBody>
          <a:bodyPr wrap="square">
            <a:spAutoFit/>
          </a:bodyPr>
          <a:lstStyle/>
          <a:p>
            <a:r>
              <a:rPr lang="nn-NO" sz="1600" b="0" dirty="0">
                <a:solidFill>
                  <a:srgbClr val="000000"/>
                </a:solidFill>
                <a:effectLst/>
                <a:latin typeface="Consolas" panose="020B0609020204030204" pitchFamily="49" charset="0"/>
              </a:rPr>
              <a:t>  </a:t>
            </a:r>
            <a:r>
              <a:rPr lang="nn-NO" sz="1600" b="0" dirty="0">
                <a:solidFill>
                  <a:srgbClr val="AF00DB"/>
                </a:solidFill>
                <a:effectLst/>
                <a:latin typeface="Consolas" panose="020B0609020204030204" pitchFamily="49" charset="0"/>
              </a:rPr>
              <a:t>for</a:t>
            </a:r>
            <a:r>
              <a:rPr lang="nn-NO" sz="1600" b="0" dirty="0">
                <a:solidFill>
                  <a:srgbClr val="000000"/>
                </a:solidFill>
                <a:effectLst/>
                <a:latin typeface="Consolas" panose="020B0609020204030204" pitchFamily="49" charset="0"/>
              </a:rPr>
              <a:t> (</a:t>
            </a:r>
            <a:r>
              <a:rPr lang="nn-NO" sz="1600" b="0" dirty="0">
                <a:solidFill>
                  <a:srgbClr val="0000FF"/>
                </a:solidFill>
                <a:effectLst/>
                <a:latin typeface="Consolas" panose="020B0609020204030204" pitchFamily="49" charset="0"/>
              </a:rPr>
              <a:t>int</a:t>
            </a:r>
            <a:r>
              <a:rPr lang="nn-NO" sz="1600" b="0" dirty="0">
                <a:solidFill>
                  <a:srgbClr val="000000"/>
                </a:solidFill>
                <a:effectLst/>
                <a:latin typeface="Consolas" panose="020B0609020204030204" pitchFamily="49" charset="0"/>
              </a:rPr>
              <a:t> </a:t>
            </a:r>
            <a:r>
              <a:rPr lang="nn-NO" sz="1600" b="0" dirty="0">
                <a:solidFill>
                  <a:srgbClr val="001080"/>
                </a:solidFill>
                <a:effectLst/>
                <a:latin typeface="Consolas" panose="020B0609020204030204" pitchFamily="49" charset="0"/>
              </a:rPr>
              <a:t>i</a:t>
            </a:r>
            <a:r>
              <a:rPr lang="nn-NO" sz="1600" b="0" dirty="0">
                <a:solidFill>
                  <a:srgbClr val="000000"/>
                </a:solidFill>
                <a:effectLst/>
                <a:latin typeface="Consolas" panose="020B0609020204030204" pitchFamily="49" charset="0"/>
              </a:rPr>
              <a:t> = </a:t>
            </a:r>
            <a:r>
              <a:rPr lang="nn-NO" sz="1600" b="0" dirty="0">
                <a:solidFill>
                  <a:srgbClr val="098658"/>
                </a:solidFill>
                <a:effectLst/>
                <a:latin typeface="Consolas" panose="020B0609020204030204" pitchFamily="49" charset="0"/>
              </a:rPr>
              <a:t>0</a:t>
            </a:r>
            <a:r>
              <a:rPr lang="nn-NO" sz="1600" b="0" dirty="0">
                <a:solidFill>
                  <a:srgbClr val="000000"/>
                </a:solidFill>
                <a:effectLst/>
                <a:latin typeface="Consolas" panose="020B0609020204030204" pitchFamily="49" charset="0"/>
              </a:rPr>
              <a:t>; </a:t>
            </a:r>
            <a:r>
              <a:rPr lang="nn-NO" sz="1600" b="0" dirty="0">
                <a:solidFill>
                  <a:srgbClr val="001080"/>
                </a:solidFill>
                <a:effectLst/>
                <a:latin typeface="Consolas" panose="020B0609020204030204" pitchFamily="49" charset="0"/>
              </a:rPr>
              <a:t>i</a:t>
            </a:r>
            <a:r>
              <a:rPr lang="nn-NO" sz="1600" b="0" dirty="0">
                <a:solidFill>
                  <a:srgbClr val="000000"/>
                </a:solidFill>
                <a:effectLst/>
                <a:latin typeface="Consolas" panose="020B0609020204030204" pitchFamily="49" charset="0"/>
              </a:rPr>
              <a:t> &lt; </a:t>
            </a:r>
            <a:r>
              <a:rPr lang="nn-NO" sz="1600" b="0" dirty="0">
                <a:solidFill>
                  <a:srgbClr val="098658"/>
                </a:solidFill>
                <a:effectLst/>
                <a:latin typeface="Consolas" panose="020B0609020204030204" pitchFamily="49" charset="0"/>
              </a:rPr>
              <a:t>100000</a:t>
            </a:r>
            <a:r>
              <a:rPr lang="nn-NO" sz="1600" b="0" dirty="0">
                <a:solidFill>
                  <a:srgbClr val="000000"/>
                </a:solidFill>
                <a:effectLst/>
                <a:latin typeface="Consolas" panose="020B0609020204030204" pitchFamily="49" charset="0"/>
              </a:rPr>
              <a:t>; ++</a:t>
            </a:r>
            <a:r>
              <a:rPr lang="nn-NO" sz="1600" b="0" dirty="0">
                <a:solidFill>
                  <a:srgbClr val="001080"/>
                </a:solidFill>
                <a:effectLst/>
                <a:latin typeface="Consolas" panose="020B0609020204030204" pitchFamily="49" charset="0"/>
              </a:rPr>
              <a:t>i</a:t>
            </a:r>
            <a:r>
              <a:rPr lang="nn-NO" sz="1600" b="0" dirty="0">
                <a:solidFill>
                  <a:srgbClr val="000000"/>
                </a:solidFill>
                <a:effectLst/>
                <a:latin typeface="Consolas" panose="020B0609020204030204" pitchFamily="49" charset="0"/>
              </a:rPr>
              <a:t>) {</a:t>
            </a:r>
          </a:p>
          <a:p>
            <a:r>
              <a:rPr lang="nn-NO" sz="1600" b="0" dirty="0">
                <a:solidFill>
                  <a:srgbClr val="000000"/>
                </a:solidFill>
                <a:effectLst/>
                <a:latin typeface="Consolas" panose="020B0609020204030204" pitchFamily="49" charset="0"/>
              </a:rPr>
              <a:t>    </a:t>
            </a:r>
            <a:r>
              <a:rPr lang="nn-NO" sz="1600" b="0" dirty="0">
                <a:solidFill>
                  <a:srgbClr val="001080"/>
                </a:solidFill>
                <a:effectLst/>
                <a:latin typeface="Consolas" panose="020B0609020204030204" pitchFamily="49" charset="0"/>
              </a:rPr>
              <a:t>A</a:t>
            </a:r>
            <a:r>
              <a:rPr lang="nn-NO" sz="1600" b="0" dirty="0">
                <a:solidFill>
                  <a:srgbClr val="000000"/>
                </a:solidFill>
                <a:effectLst/>
                <a:latin typeface="Consolas" panose="020B0609020204030204" pitchFamily="49" charset="0"/>
              </a:rPr>
              <a:t>[</a:t>
            </a:r>
            <a:r>
              <a:rPr lang="nn-NO" sz="1600" b="0" dirty="0">
                <a:solidFill>
                  <a:srgbClr val="001080"/>
                </a:solidFill>
                <a:effectLst/>
                <a:latin typeface="Consolas" panose="020B0609020204030204" pitchFamily="49" charset="0"/>
              </a:rPr>
              <a:t>i</a:t>
            </a:r>
            <a:r>
              <a:rPr lang="nn-NO" sz="1600" b="0" dirty="0">
                <a:solidFill>
                  <a:srgbClr val="000000"/>
                </a:solidFill>
                <a:effectLst/>
                <a:latin typeface="Consolas" panose="020B0609020204030204" pitchFamily="49" charset="0"/>
              </a:rPr>
              <a:t>] = </a:t>
            </a:r>
            <a:r>
              <a:rPr lang="nn-NO" sz="1600" b="0" dirty="0">
                <a:solidFill>
                  <a:srgbClr val="098658"/>
                </a:solidFill>
                <a:effectLst/>
                <a:latin typeface="Consolas" panose="020B0609020204030204" pitchFamily="49" charset="0"/>
              </a:rPr>
              <a:t>5</a:t>
            </a:r>
            <a:r>
              <a:rPr lang="nn-NO" sz="1600" b="0" dirty="0">
                <a:solidFill>
                  <a:srgbClr val="000000"/>
                </a:solidFill>
                <a:effectLst/>
                <a:latin typeface="Consolas" panose="020B0609020204030204" pitchFamily="49" charset="0"/>
              </a:rPr>
              <a:t>;</a:t>
            </a:r>
          </a:p>
          <a:p>
            <a:r>
              <a:rPr lang="nn-NO" sz="1600" b="0" dirty="0">
                <a:solidFill>
                  <a:srgbClr val="000000"/>
                </a:solidFill>
                <a:effectLst/>
                <a:latin typeface="Consolas" panose="020B0609020204030204" pitchFamily="49" charset="0"/>
              </a:rPr>
              <a:t>    </a:t>
            </a:r>
            <a:r>
              <a:rPr lang="nn-NO" sz="1600" b="0" dirty="0">
                <a:solidFill>
                  <a:srgbClr val="AF00DB"/>
                </a:solidFill>
                <a:effectLst/>
                <a:latin typeface="Consolas" panose="020B0609020204030204" pitchFamily="49" charset="0"/>
              </a:rPr>
              <a:t>for</a:t>
            </a:r>
            <a:r>
              <a:rPr lang="nn-NO" sz="1600" b="0" dirty="0">
                <a:solidFill>
                  <a:srgbClr val="000000"/>
                </a:solidFill>
                <a:effectLst/>
                <a:latin typeface="Consolas" panose="020B0609020204030204" pitchFamily="49" charset="0"/>
              </a:rPr>
              <a:t> (</a:t>
            </a:r>
            <a:r>
              <a:rPr lang="nn-NO" sz="1600" b="0" dirty="0">
                <a:solidFill>
                  <a:srgbClr val="0000FF"/>
                </a:solidFill>
                <a:effectLst/>
                <a:latin typeface="Consolas" panose="020B0609020204030204" pitchFamily="49" charset="0"/>
              </a:rPr>
              <a:t>int</a:t>
            </a:r>
            <a:r>
              <a:rPr lang="nn-NO" sz="1600" b="0" dirty="0">
                <a:solidFill>
                  <a:srgbClr val="000000"/>
                </a:solidFill>
                <a:effectLst/>
                <a:latin typeface="Consolas" panose="020B0609020204030204" pitchFamily="49" charset="0"/>
              </a:rPr>
              <a:t> </a:t>
            </a:r>
            <a:r>
              <a:rPr lang="nn-NO" sz="1600" b="0" dirty="0">
                <a:solidFill>
                  <a:srgbClr val="001080"/>
                </a:solidFill>
                <a:effectLst/>
                <a:latin typeface="Consolas" panose="020B0609020204030204" pitchFamily="49" charset="0"/>
              </a:rPr>
              <a:t>j</a:t>
            </a:r>
            <a:r>
              <a:rPr lang="nn-NO" sz="1600" b="0" dirty="0">
                <a:solidFill>
                  <a:srgbClr val="000000"/>
                </a:solidFill>
                <a:effectLst/>
                <a:latin typeface="Consolas" panose="020B0609020204030204" pitchFamily="49" charset="0"/>
              </a:rPr>
              <a:t> = </a:t>
            </a:r>
            <a:r>
              <a:rPr lang="nn-NO" sz="1600" b="0" dirty="0">
                <a:solidFill>
                  <a:srgbClr val="098658"/>
                </a:solidFill>
                <a:effectLst/>
                <a:latin typeface="Consolas" panose="020B0609020204030204" pitchFamily="49" charset="0"/>
              </a:rPr>
              <a:t>0</a:t>
            </a:r>
            <a:r>
              <a:rPr lang="nn-NO" sz="1600" b="0" dirty="0">
                <a:solidFill>
                  <a:srgbClr val="000000"/>
                </a:solidFill>
                <a:effectLst/>
                <a:latin typeface="Consolas" panose="020B0609020204030204" pitchFamily="49" charset="0"/>
              </a:rPr>
              <a:t>; </a:t>
            </a:r>
            <a:r>
              <a:rPr lang="nn-NO" sz="1600" b="0" dirty="0">
                <a:solidFill>
                  <a:srgbClr val="001080"/>
                </a:solidFill>
                <a:effectLst/>
                <a:latin typeface="Consolas" panose="020B0609020204030204" pitchFamily="49" charset="0"/>
              </a:rPr>
              <a:t>j</a:t>
            </a:r>
            <a:r>
              <a:rPr lang="nn-NO" sz="1600" b="0" dirty="0">
                <a:solidFill>
                  <a:srgbClr val="000000"/>
                </a:solidFill>
                <a:effectLst/>
                <a:latin typeface="Consolas" panose="020B0609020204030204" pitchFamily="49" charset="0"/>
              </a:rPr>
              <a:t> &lt; </a:t>
            </a:r>
            <a:r>
              <a:rPr lang="nn-NO" sz="1600" b="0" dirty="0">
                <a:solidFill>
                  <a:srgbClr val="098658"/>
                </a:solidFill>
                <a:effectLst/>
                <a:latin typeface="Consolas" panose="020B0609020204030204" pitchFamily="49" charset="0"/>
              </a:rPr>
              <a:t>100000</a:t>
            </a:r>
            <a:r>
              <a:rPr lang="nn-NO" sz="1600" b="0" dirty="0">
                <a:solidFill>
                  <a:srgbClr val="000000"/>
                </a:solidFill>
                <a:effectLst/>
                <a:latin typeface="Consolas" panose="020B0609020204030204" pitchFamily="49" charset="0"/>
              </a:rPr>
              <a:t>; ++</a:t>
            </a:r>
            <a:r>
              <a:rPr lang="nn-NO" sz="1600" b="0" dirty="0">
                <a:solidFill>
                  <a:srgbClr val="001080"/>
                </a:solidFill>
                <a:effectLst/>
                <a:latin typeface="Consolas" panose="020B0609020204030204" pitchFamily="49" charset="0"/>
              </a:rPr>
              <a:t>j</a:t>
            </a:r>
            <a:r>
              <a:rPr lang="nn-NO" sz="1600" b="0" dirty="0">
                <a:solidFill>
                  <a:srgbClr val="000000"/>
                </a:solidFill>
                <a:effectLst/>
                <a:latin typeface="Consolas" panose="020B0609020204030204" pitchFamily="49" charset="0"/>
              </a:rPr>
              <a:t>) </a:t>
            </a:r>
          </a:p>
          <a:p>
            <a:r>
              <a:rPr lang="nn-NO" sz="1600" b="0" dirty="0">
                <a:solidFill>
                  <a:srgbClr val="000000"/>
                </a:solidFill>
                <a:effectLst/>
                <a:latin typeface="Consolas" panose="020B0609020204030204" pitchFamily="49" charset="0"/>
              </a:rPr>
              <a:t>      </a:t>
            </a:r>
            <a:r>
              <a:rPr lang="nn-NO" sz="1600" b="0" dirty="0">
                <a:solidFill>
                  <a:srgbClr val="001080"/>
                </a:solidFill>
                <a:effectLst/>
                <a:latin typeface="Consolas" panose="020B0609020204030204" pitchFamily="49" charset="0"/>
              </a:rPr>
              <a:t>B</a:t>
            </a:r>
            <a:r>
              <a:rPr lang="nn-NO" sz="1600" b="0" dirty="0">
                <a:solidFill>
                  <a:srgbClr val="000000"/>
                </a:solidFill>
                <a:effectLst/>
                <a:latin typeface="Consolas" panose="020B0609020204030204" pitchFamily="49" charset="0"/>
              </a:rPr>
              <a:t>[</a:t>
            </a:r>
            <a:r>
              <a:rPr lang="nn-NO" sz="1600" b="0" dirty="0">
                <a:solidFill>
                  <a:srgbClr val="001080"/>
                </a:solidFill>
                <a:effectLst/>
                <a:latin typeface="Consolas" panose="020B0609020204030204" pitchFamily="49" charset="0"/>
              </a:rPr>
              <a:t>j</a:t>
            </a:r>
            <a:r>
              <a:rPr lang="nn-NO" sz="1600" b="0" dirty="0">
                <a:solidFill>
                  <a:srgbClr val="000000"/>
                </a:solidFill>
                <a:effectLst/>
                <a:latin typeface="Consolas" panose="020B0609020204030204" pitchFamily="49" charset="0"/>
              </a:rPr>
              <a:t>] = </a:t>
            </a:r>
            <a:r>
              <a:rPr lang="nn-NO" sz="1600" b="0" dirty="0">
                <a:solidFill>
                  <a:srgbClr val="001080"/>
                </a:solidFill>
                <a:effectLst/>
                <a:latin typeface="Consolas" panose="020B0609020204030204" pitchFamily="49" charset="0"/>
              </a:rPr>
              <a:t>A</a:t>
            </a:r>
            <a:r>
              <a:rPr lang="nn-NO" sz="1600" b="0" dirty="0">
                <a:solidFill>
                  <a:srgbClr val="000000"/>
                </a:solidFill>
                <a:effectLst/>
                <a:latin typeface="Consolas" panose="020B0609020204030204" pitchFamily="49" charset="0"/>
              </a:rPr>
              <a:t>[</a:t>
            </a:r>
            <a:r>
              <a:rPr lang="nn-NO" sz="1600" b="0" dirty="0">
                <a:solidFill>
                  <a:srgbClr val="001080"/>
                </a:solidFill>
                <a:effectLst/>
                <a:latin typeface="Consolas" panose="020B0609020204030204" pitchFamily="49" charset="0"/>
              </a:rPr>
              <a:t>i</a:t>
            </a:r>
            <a:r>
              <a:rPr lang="nn-NO" sz="1600" b="0" dirty="0">
                <a:solidFill>
                  <a:srgbClr val="000000"/>
                </a:solidFill>
                <a:effectLst/>
                <a:latin typeface="Consolas" panose="020B0609020204030204" pitchFamily="49" charset="0"/>
              </a:rPr>
              <a:t>];</a:t>
            </a:r>
          </a:p>
          <a:p>
            <a:r>
              <a:rPr lang="nn-NO" sz="1600" b="0" dirty="0">
                <a:solidFill>
                  <a:srgbClr val="000000"/>
                </a:solidFill>
                <a:effectLst/>
                <a:latin typeface="Consolas" panose="020B0609020204030204" pitchFamily="49" charset="0"/>
              </a:rPr>
              <a:t>  }</a:t>
            </a:r>
          </a:p>
        </p:txBody>
      </p:sp>
      <p:sp>
        <p:nvSpPr>
          <p:cNvPr id="18" name="TextBox 17">
            <a:extLst>
              <a:ext uri="{FF2B5EF4-FFF2-40B4-BE49-F238E27FC236}">
                <a16:creationId xmlns:a16="http://schemas.microsoft.com/office/drawing/2014/main" id="{193EDAE0-1460-C433-9387-BC8E4D54F322}"/>
              </a:ext>
            </a:extLst>
          </p:cNvPr>
          <p:cNvSpPr txBox="1"/>
          <p:nvPr/>
        </p:nvSpPr>
        <p:spPr>
          <a:xfrm>
            <a:off x="5159896" y="1163320"/>
            <a:ext cx="2368677" cy="1015663"/>
          </a:xfrm>
          <a:prstGeom prst="rect">
            <a:avLst/>
          </a:prstGeom>
          <a:noFill/>
        </p:spPr>
        <p:txBody>
          <a:bodyPr wrap="square">
            <a:spAutoFit/>
          </a:bodyPr>
          <a:lstStyle/>
          <a:p>
            <a:r>
              <a:rPr lang="en-US" sz="2000" b="0" dirty="0">
                <a:solidFill>
                  <a:srgbClr val="0000FF"/>
                </a:solidFill>
                <a:effectLst/>
                <a:latin typeface="Consolas" panose="020B0609020204030204" pitchFamily="49" charset="0"/>
              </a:rPr>
              <a:t>int</a:t>
            </a:r>
            <a:r>
              <a:rPr lang="en-US" sz="2000" b="0" dirty="0">
                <a:solidFill>
                  <a:srgbClr val="000000"/>
                </a:solidFill>
                <a:effectLst/>
                <a:latin typeface="Consolas" panose="020B0609020204030204" pitchFamily="49" charset="0"/>
              </a:rPr>
              <a:t> </a:t>
            </a:r>
            <a:r>
              <a:rPr lang="en-US" sz="2000" b="0" dirty="0">
                <a:solidFill>
                  <a:srgbClr val="795E26"/>
                </a:solidFill>
                <a:effectLst/>
                <a:latin typeface="Consolas" panose="020B0609020204030204" pitchFamily="49" charset="0"/>
              </a:rPr>
              <a:t>example</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5</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p>
        </p:txBody>
      </p:sp>
      <p:sp>
        <p:nvSpPr>
          <p:cNvPr id="19" name="TextBox 18">
            <a:extLst>
              <a:ext uri="{FF2B5EF4-FFF2-40B4-BE49-F238E27FC236}">
                <a16:creationId xmlns:a16="http://schemas.microsoft.com/office/drawing/2014/main" id="{636B0E10-33F9-4911-23FD-7B867837A1ED}"/>
              </a:ext>
            </a:extLst>
          </p:cNvPr>
          <p:cNvSpPr txBox="1"/>
          <p:nvPr/>
        </p:nvSpPr>
        <p:spPr>
          <a:xfrm>
            <a:off x="1457723" y="1340768"/>
            <a:ext cx="2449902" cy="523220"/>
          </a:xfrm>
          <a:prstGeom prst="rect">
            <a:avLst/>
          </a:prstGeom>
          <a:noFill/>
        </p:spPr>
        <p:txBody>
          <a:bodyPr wrap="none" rtlCol="0">
            <a:spAutoFit/>
          </a:bodyPr>
          <a:lstStyle/>
          <a:p>
            <a:pPr algn="ctr"/>
            <a:r>
              <a:rPr lang="en-US" sz="2800" b="1" dirty="0"/>
              <a:t>Control-Centric</a:t>
            </a:r>
          </a:p>
        </p:txBody>
      </p:sp>
      <p:sp>
        <p:nvSpPr>
          <p:cNvPr id="20" name="TextBox 19">
            <a:extLst>
              <a:ext uri="{FF2B5EF4-FFF2-40B4-BE49-F238E27FC236}">
                <a16:creationId xmlns:a16="http://schemas.microsoft.com/office/drawing/2014/main" id="{ABF519F2-AE15-1ADC-43D1-2FF3A1050D26}"/>
              </a:ext>
            </a:extLst>
          </p:cNvPr>
          <p:cNvSpPr txBox="1"/>
          <p:nvPr/>
        </p:nvSpPr>
        <p:spPr>
          <a:xfrm>
            <a:off x="8734396" y="1340768"/>
            <a:ext cx="2048381" cy="523220"/>
          </a:xfrm>
          <a:prstGeom prst="rect">
            <a:avLst/>
          </a:prstGeom>
          <a:noFill/>
        </p:spPr>
        <p:txBody>
          <a:bodyPr wrap="none" rtlCol="0">
            <a:spAutoFit/>
          </a:bodyPr>
          <a:lstStyle/>
          <a:p>
            <a:pPr algn="ctr"/>
            <a:r>
              <a:rPr lang="en-US" sz="2800" b="1" dirty="0"/>
              <a:t>Data-Centric</a:t>
            </a:r>
          </a:p>
        </p:txBody>
      </p:sp>
      <p:grpSp>
        <p:nvGrpSpPr>
          <p:cNvPr id="29" name="Group 28">
            <a:extLst>
              <a:ext uri="{FF2B5EF4-FFF2-40B4-BE49-F238E27FC236}">
                <a16:creationId xmlns:a16="http://schemas.microsoft.com/office/drawing/2014/main" id="{FA644152-92F3-0B01-9DF7-1549A8492C5B}"/>
              </a:ext>
            </a:extLst>
          </p:cNvPr>
          <p:cNvGrpSpPr/>
          <p:nvPr/>
        </p:nvGrpSpPr>
        <p:grpSpPr>
          <a:xfrm>
            <a:off x="3683732" y="2509368"/>
            <a:ext cx="2294320" cy="1387684"/>
            <a:chOff x="3683732" y="2509368"/>
            <a:chExt cx="2294320" cy="1387684"/>
          </a:xfrm>
        </p:grpSpPr>
        <p:sp>
          <p:nvSpPr>
            <p:cNvPr id="24" name="Arrow: Bent 23">
              <a:extLst>
                <a:ext uri="{FF2B5EF4-FFF2-40B4-BE49-F238E27FC236}">
                  <a16:creationId xmlns:a16="http://schemas.microsoft.com/office/drawing/2014/main" id="{C1F418FC-356A-04EE-4FC6-8A418BF24C1F}"/>
                </a:ext>
              </a:extLst>
            </p:cNvPr>
            <p:cNvSpPr/>
            <p:nvPr/>
          </p:nvSpPr>
          <p:spPr>
            <a:xfrm rot="5400000" flipH="1">
              <a:off x="4146816" y="2046284"/>
              <a:ext cx="1368152" cy="2294320"/>
            </a:xfrm>
            <a:prstGeom prst="bentArrow">
              <a:avLst/>
            </a:prstGeom>
            <a:solidFill>
              <a:srgbClr val="6D1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a:extLst>
                <a:ext uri="{FF2B5EF4-FFF2-40B4-BE49-F238E27FC236}">
                  <a16:creationId xmlns:a16="http://schemas.microsoft.com/office/drawing/2014/main" id="{E20E304D-5DA8-2310-B950-C668CCA06904}"/>
                </a:ext>
              </a:extLst>
            </p:cNvPr>
            <p:cNvSpPr txBox="1"/>
            <p:nvPr/>
          </p:nvSpPr>
          <p:spPr>
            <a:xfrm>
              <a:off x="3791744" y="3527720"/>
              <a:ext cx="1601721" cy="369332"/>
            </a:xfrm>
            <a:prstGeom prst="rect">
              <a:avLst/>
            </a:prstGeom>
            <a:noFill/>
          </p:spPr>
          <p:txBody>
            <a:bodyPr wrap="none" rtlCol="0">
              <a:spAutoFit/>
            </a:bodyPr>
            <a:lstStyle/>
            <a:p>
              <a:r>
                <a:rPr lang="en-US" b="1" dirty="0">
                  <a:solidFill>
                    <a:schemeClr val="bg1"/>
                  </a:solidFill>
                </a:rPr>
                <a:t>LICM, CSE, DCE</a:t>
              </a:r>
            </a:p>
          </p:txBody>
        </p:sp>
      </p:grpSp>
      <p:grpSp>
        <p:nvGrpSpPr>
          <p:cNvPr id="30" name="Group 29">
            <a:extLst>
              <a:ext uri="{FF2B5EF4-FFF2-40B4-BE49-F238E27FC236}">
                <a16:creationId xmlns:a16="http://schemas.microsoft.com/office/drawing/2014/main" id="{D70048D9-5FD5-310E-65F6-1015E1C2F23A}"/>
              </a:ext>
            </a:extLst>
          </p:cNvPr>
          <p:cNvGrpSpPr/>
          <p:nvPr/>
        </p:nvGrpSpPr>
        <p:grpSpPr>
          <a:xfrm>
            <a:off x="6247998" y="2509368"/>
            <a:ext cx="2294320" cy="1387684"/>
            <a:chOff x="6247998" y="2509368"/>
            <a:chExt cx="2294320" cy="1387684"/>
          </a:xfrm>
        </p:grpSpPr>
        <p:sp>
          <p:nvSpPr>
            <p:cNvPr id="23" name="Arrow: Bent 22">
              <a:extLst>
                <a:ext uri="{FF2B5EF4-FFF2-40B4-BE49-F238E27FC236}">
                  <a16:creationId xmlns:a16="http://schemas.microsoft.com/office/drawing/2014/main" id="{8A6E4496-9951-7255-20FC-8D6F87DA1CAD}"/>
                </a:ext>
              </a:extLst>
            </p:cNvPr>
            <p:cNvSpPr/>
            <p:nvPr/>
          </p:nvSpPr>
          <p:spPr>
            <a:xfrm rot="16200000">
              <a:off x="6711082" y="2046284"/>
              <a:ext cx="1368152" cy="2294320"/>
            </a:xfrm>
            <a:prstGeom prst="bentArrow">
              <a:avLst/>
            </a:prstGeom>
            <a:solidFill>
              <a:srgbClr val="03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42126A47-9023-263F-0A2A-BE0DFA3431F9}"/>
                </a:ext>
              </a:extLst>
            </p:cNvPr>
            <p:cNvSpPr txBox="1"/>
            <p:nvPr/>
          </p:nvSpPr>
          <p:spPr>
            <a:xfrm>
              <a:off x="6780076" y="3527720"/>
              <a:ext cx="1726755" cy="369332"/>
            </a:xfrm>
            <a:prstGeom prst="rect">
              <a:avLst/>
            </a:prstGeom>
            <a:noFill/>
          </p:spPr>
          <p:txBody>
            <a:bodyPr wrap="none" rtlCol="0">
              <a:spAutoFit/>
            </a:bodyPr>
            <a:lstStyle/>
            <a:p>
              <a:r>
                <a:rPr lang="en-US" b="1" dirty="0">
                  <a:solidFill>
                    <a:schemeClr val="bg1"/>
                  </a:solidFill>
                </a:rPr>
                <a:t>MCR, DME, DDE</a:t>
              </a:r>
            </a:p>
          </p:txBody>
        </p:sp>
      </p:grpSp>
    </p:spTree>
    <p:extLst>
      <p:ext uri="{BB962C8B-B14F-4D97-AF65-F5344CB8AC3E}">
        <p14:creationId xmlns:p14="http://schemas.microsoft.com/office/powerpoint/2010/main" val="1408898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left)">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right)">
                                      <p:cBhvr>
                                        <p:cTn id="4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P spid="16" grpId="0"/>
      <p:bldP spid="18" grpId="0"/>
      <p:bldP spid="19" grpId="0"/>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ADCABB-186C-4B36-2835-03C13A3F1C89}"/>
              </a:ext>
            </a:extLst>
          </p:cNvPr>
          <p:cNvSpPr>
            <a:spLocks noGrp="1"/>
          </p:cNvSpPr>
          <p:nvPr>
            <p:ph type="sldNum" sz="quarter" idx="12"/>
          </p:nvPr>
        </p:nvSpPr>
        <p:spPr/>
        <p:txBody>
          <a:bodyPr/>
          <a:lstStyle/>
          <a:p>
            <a:fld id="{6C6AE60A-B69C-4790-82F7-3882EDF23186}" type="slidenum">
              <a:rPr lang="de-DE" smtClean="0"/>
              <a:pPr/>
              <a:t>35</a:t>
            </a:fld>
            <a:endParaRPr lang="de-DE" dirty="0"/>
          </a:p>
        </p:txBody>
      </p:sp>
      <p:pic>
        <p:nvPicPr>
          <p:cNvPr id="4" name="Graphic 7">
            <a:extLst>
              <a:ext uri="{FF2B5EF4-FFF2-40B4-BE49-F238E27FC236}">
                <a16:creationId xmlns:a16="http://schemas.microsoft.com/office/drawing/2014/main" id="{77B69770-18B4-2B1D-B46D-BE09D2730F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4372" y="3248980"/>
            <a:ext cx="684666" cy="720080"/>
          </a:xfrm>
          <a:prstGeom prst="rect">
            <a:avLst/>
          </a:prstGeom>
        </p:spPr>
      </p:pic>
      <p:sp>
        <p:nvSpPr>
          <p:cNvPr id="7" name="TextBox 37">
            <a:extLst>
              <a:ext uri="{FF2B5EF4-FFF2-40B4-BE49-F238E27FC236}">
                <a16:creationId xmlns:a16="http://schemas.microsoft.com/office/drawing/2014/main" id="{870DB6D6-2D8E-F524-C75B-C798AC2D7E84}"/>
              </a:ext>
            </a:extLst>
          </p:cNvPr>
          <p:cNvSpPr txBox="1"/>
          <p:nvPr/>
        </p:nvSpPr>
        <p:spPr>
          <a:xfrm>
            <a:off x="9388130" y="4005064"/>
            <a:ext cx="740908" cy="369332"/>
          </a:xfrm>
          <a:prstGeom prst="rect">
            <a:avLst/>
          </a:prstGeom>
          <a:noFill/>
        </p:spPr>
        <p:txBody>
          <a:bodyPr wrap="none" rtlCol="0">
            <a:spAutoFit/>
          </a:bodyPr>
          <a:lstStyle/>
          <a:p>
            <a:pPr algn="ctr"/>
            <a:r>
              <a:rPr lang="en-US" dirty="0"/>
              <a:t>0.38 s</a:t>
            </a:r>
          </a:p>
        </p:txBody>
      </p:sp>
      <p:pic>
        <p:nvPicPr>
          <p:cNvPr id="8" name="Picture 2">
            <a:extLst>
              <a:ext uri="{FF2B5EF4-FFF2-40B4-BE49-F238E27FC236}">
                <a16:creationId xmlns:a16="http://schemas.microsoft.com/office/drawing/2014/main" id="{FA1AAAC9-7FAC-48D1-989C-1458C41F36A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67010" y="3248980"/>
            <a:ext cx="1231329" cy="77221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7">
            <a:extLst>
              <a:ext uri="{FF2B5EF4-FFF2-40B4-BE49-F238E27FC236}">
                <a16:creationId xmlns:a16="http://schemas.microsoft.com/office/drawing/2014/main" id="{C784268A-BE59-1299-C726-C367C4ADDAA4}"/>
              </a:ext>
            </a:extLst>
          </p:cNvPr>
          <p:cNvSpPr txBox="1"/>
          <p:nvPr/>
        </p:nvSpPr>
        <p:spPr>
          <a:xfrm>
            <a:off x="2314624" y="4005064"/>
            <a:ext cx="736100" cy="369332"/>
          </a:xfrm>
          <a:prstGeom prst="rect">
            <a:avLst/>
          </a:prstGeom>
          <a:noFill/>
        </p:spPr>
        <p:txBody>
          <a:bodyPr wrap="none" rtlCol="0">
            <a:spAutoFit/>
          </a:bodyPr>
          <a:lstStyle/>
          <a:p>
            <a:pPr algn="ctr"/>
            <a:r>
              <a:rPr lang="en-US" dirty="0"/>
              <a:t>1.54 s</a:t>
            </a:r>
          </a:p>
        </p:txBody>
      </p:sp>
      <p:sp>
        <p:nvSpPr>
          <p:cNvPr id="12" name="TextBox 11">
            <a:extLst>
              <a:ext uri="{FF2B5EF4-FFF2-40B4-BE49-F238E27FC236}">
                <a16:creationId xmlns:a16="http://schemas.microsoft.com/office/drawing/2014/main" id="{99A8F473-2CAA-10F3-B227-59286A3453DC}"/>
              </a:ext>
            </a:extLst>
          </p:cNvPr>
          <p:cNvSpPr txBox="1"/>
          <p:nvPr/>
        </p:nvSpPr>
        <p:spPr>
          <a:xfrm>
            <a:off x="371364" y="4560802"/>
            <a:ext cx="4727472" cy="1569660"/>
          </a:xfrm>
          <a:prstGeom prst="rect">
            <a:avLst/>
          </a:prstGeom>
          <a:noFill/>
        </p:spPr>
        <p:txBody>
          <a:bodyPr wrap="square">
            <a:spAutoFit/>
          </a:bodyPr>
          <a:lstStyle/>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for</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i</a:t>
            </a:r>
            <a:r>
              <a:rPr lang="en-US" sz="1600" b="0" dirty="0">
                <a:solidFill>
                  <a:srgbClr val="000000"/>
                </a:solidFill>
                <a:effectLst/>
                <a:latin typeface="Consolas" panose="020B0609020204030204" pitchFamily="49" charset="0"/>
              </a:rPr>
              <a:t> = </a:t>
            </a:r>
            <a:r>
              <a:rPr lang="en-US" sz="1600" b="0" dirty="0">
                <a:solidFill>
                  <a:srgbClr val="098658"/>
                </a:solidFill>
                <a:effectLst/>
                <a:latin typeface="Consolas" panose="020B0609020204030204" pitchFamily="49" charset="0"/>
              </a:rPr>
              <a:t>0</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i</a:t>
            </a:r>
            <a:r>
              <a:rPr lang="en-US" sz="1600" b="0" dirty="0">
                <a:solidFill>
                  <a:srgbClr val="000000"/>
                </a:solidFill>
                <a:effectLst/>
                <a:latin typeface="Consolas" panose="020B0609020204030204" pitchFamily="49" charset="0"/>
              </a:rPr>
              <a:t> &lt; </a:t>
            </a:r>
            <a:r>
              <a:rPr lang="en-US" sz="1600" b="0" dirty="0">
                <a:solidFill>
                  <a:srgbClr val="098658"/>
                </a:solidFill>
                <a:effectLst/>
                <a:latin typeface="Consolas" panose="020B0609020204030204" pitchFamily="49" charset="0"/>
              </a:rPr>
              <a:t>100000</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i</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for</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j</a:t>
            </a:r>
            <a:r>
              <a:rPr lang="en-US" sz="1600" b="0" dirty="0">
                <a:solidFill>
                  <a:srgbClr val="000000"/>
                </a:solidFill>
                <a:effectLst/>
                <a:latin typeface="Consolas" panose="020B0609020204030204" pitchFamily="49" charset="0"/>
              </a:rPr>
              <a:t> = </a:t>
            </a:r>
            <a:r>
              <a:rPr lang="en-US" sz="1600" b="0" dirty="0">
                <a:solidFill>
                  <a:srgbClr val="098658"/>
                </a:solidFill>
                <a:effectLst/>
                <a:latin typeface="Consolas" panose="020B0609020204030204" pitchFamily="49" charset="0"/>
              </a:rPr>
              <a:t>0</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j</a:t>
            </a:r>
            <a:r>
              <a:rPr lang="en-US" sz="1600" b="0" dirty="0">
                <a:solidFill>
                  <a:srgbClr val="000000"/>
                </a:solidFill>
                <a:effectLst/>
                <a:latin typeface="Consolas" panose="020B0609020204030204" pitchFamily="49" charset="0"/>
              </a:rPr>
              <a:t> &lt; </a:t>
            </a:r>
            <a:r>
              <a:rPr lang="en-US" sz="1600" b="0" dirty="0">
                <a:solidFill>
                  <a:srgbClr val="098658"/>
                </a:solidFill>
                <a:effectLst/>
                <a:latin typeface="Consolas" panose="020B0609020204030204" pitchFamily="49" charset="0"/>
              </a:rPr>
              <a:t>100000/8</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j</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B</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8*j..8*j+8</a:t>
            </a:r>
            <a:r>
              <a:rPr lang="en-US" sz="1600" b="0" dirty="0">
                <a:solidFill>
                  <a:srgbClr val="000000"/>
                </a:solidFill>
                <a:effectLst/>
                <a:latin typeface="Consolas" panose="020B0609020204030204" pitchFamily="49" charset="0"/>
              </a:rPr>
              <a:t>] = </a:t>
            </a:r>
            <a:r>
              <a:rPr lang="en-US" sz="1600" b="0" dirty="0">
                <a:solidFill>
                  <a:srgbClr val="098658"/>
                </a:solidFill>
                <a:effectLst/>
                <a:latin typeface="Consolas" panose="020B0609020204030204" pitchFamily="49" charset="0"/>
              </a:rPr>
              <a:t>5</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for</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j</a:t>
            </a:r>
            <a:r>
              <a:rPr lang="en-US" sz="1600" b="0" dirty="0">
                <a:solidFill>
                  <a:srgbClr val="000000"/>
                </a:solidFill>
                <a:effectLst/>
                <a:latin typeface="Consolas" panose="020B0609020204030204" pitchFamily="49" charset="0"/>
              </a:rPr>
              <a:t> = </a:t>
            </a:r>
            <a:r>
              <a:rPr lang="en-US" sz="1600" b="0" dirty="0">
                <a:solidFill>
                  <a:srgbClr val="098658"/>
                </a:solidFill>
                <a:effectLst/>
                <a:latin typeface="Consolas" panose="020B0609020204030204" pitchFamily="49" charset="0"/>
              </a:rPr>
              <a:t>0</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j</a:t>
            </a:r>
            <a:r>
              <a:rPr lang="en-US" sz="1600" b="0" dirty="0">
                <a:solidFill>
                  <a:srgbClr val="000000"/>
                </a:solidFill>
                <a:effectLst/>
                <a:latin typeface="Consolas" panose="020B0609020204030204" pitchFamily="49" charset="0"/>
              </a:rPr>
              <a:t> &lt; </a:t>
            </a:r>
            <a:r>
              <a:rPr lang="en-US" sz="1600" b="0" dirty="0">
                <a:solidFill>
                  <a:srgbClr val="098658"/>
                </a:solidFill>
                <a:effectLst/>
                <a:latin typeface="Consolas" panose="020B0609020204030204" pitchFamily="49" charset="0"/>
              </a:rPr>
              <a:t>10000</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j</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A</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j</a:t>
            </a:r>
            <a:r>
              <a:rPr lang="en-US" sz="1600" b="0" dirty="0">
                <a:solidFill>
                  <a:srgbClr val="000000"/>
                </a:solidFill>
                <a:effectLst/>
                <a:latin typeface="Consolas" panose="020B0609020204030204" pitchFamily="49" charset="0"/>
              </a:rPr>
              <a:t>] = </a:t>
            </a:r>
            <a:r>
              <a:rPr lang="en-US" sz="1600" b="0" dirty="0">
                <a:solidFill>
                  <a:srgbClr val="001080"/>
                </a:solidFill>
                <a:effectLst/>
                <a:latin typeface="Consolas" panose="020B0609020204030204" pitchFamily="49" charset="0"/>
              </a:rPr>
              <a:t>A</a:t>
            </a:r>
            <a:r>
              <a:rPr lang="en-US" sz="1600" b="0" dirty="0">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i</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p:txBody>
      </p:sp>
      <p:sp>
        <p:nvSpPr>
          <p:cNvPr id="16" name="TextBox 15">
            <a:extLst>
              <a:ext uri="{FF2B5EF4-FFF2-40B4-BE49-F238E27FC236}">
                <a16:creationId xmlns:a16="http://schemas.microsoft.com/office/drawing/2014/main" id="{F1C79E72-237A-AA5E-E88E-723EFDD4A794}"/>
              </a:ext>
            </a:extLst>
          </p:cNvPr>
          <p:cNvSpPr txBox="1"/>
          <p:nvPr/>
        </p:nvSpPr>
        <p:spPr>
          <a:xfrm>
            <a:off x="7492569" y="4683913"/>
            <a:ext cx="4588272" cy="1323439"/>
          </a:xfrm>
          <a:prstGeom prst="rect">
            <a:avLst/>
          </a:prstGeom>
          <a:noFill/>
        </p:spPr>
        <p:txBody>
          <a:bodyPr wrap="square">
            <a:spAutoFit/>
          </a:bodyPr>
          <a:lstStyle/>
          <a:p>
            <a:r>
              <a:rPr lang="nn-NO" sz="1600" b="0" dirty="0">
                <a:solidFill>
                  <a:srgbClr val="000000"/>
                </a:solidFill>
                <a:effectLst/>
                <a:latin typeface="Consolas" panose="020B0609020204030204" pitchFamily="49" charset="0"/>
              </a:rPr>
              <a:t>  </a:t>
            </a:r>
            <a:r>
              <a:rPr lang="nn-NO" sz="1600" b="0" dirty="0">
                <a:solidFill>
                  <a:srgbClr val="AF00DB"/>
                </a:solidFill>
                <a:effectLst/>
                <a:latin typeface="Consolas" panose="020B0609020204030204" pitchFamily="49" charset="0"/>
              </a:rPr>
              <a:t>for</a:t>
            </a:r>
            <a:r>
              <a:rPr lang="nn-NO" sz="1600" b="0" dirty="0">
                <a:solidFill>
                  <a:srgbClr val="000000"/>
                </a:solidFill>
                <a:effectLst/>
                <a:latin typeface="Consolas" panose="020B0609020204030204" pitchFamily="49" charset="0"/>
              </a:rPr>
              <a:t> (</a:t>
            </a:r>
            <a:r>
              <a:rPr lang="nn-NO" sz="1600" b="0" dirty="0">
                <a:solidFill>
                  <a:srgbClr val="0000FF"/>
                </a:solidFill>
                <a:effectLst/>
                <a:latin typeface="Consolas" panose="020B0609020204030204" pitchFamily="49" charset="0"/>
              </a:rPr>
              <a:t>int</a:t>
            </a:r>
            <a:r>
              <a:rPr lang="nn-NO" sz="1600" b="0" dirty="0">
                <a:solidFill>
                  <a:srgbClr val="000000"/>
                </a:solidFill>
                <a:effectLst/>
                <a:latin typeface="Consolas" panose="020B0609020204030204" pitchFamily="49" charset="0"/>
              </a:rPr>
              <a:t> </a:t>
            </a:r>
            <a:r>
              <a:rPr lang="nn-NO" sz="1600" b="0" dirty="0">
                <a:solidFill>
                  <a:srgbClr val="001080"/>
                </a:solidFill>
                <a:effectLst/>
                <a:latin typeface="Consolas" panose="020B0609020204030204" pitchFamily="49" charset="0"/>
              </a:rPr>
              <a:t>i</a:t>
            </a:r>
            <a:r>
              <a:rPr lang="nn-NO" sz="1600" b="0" dirty="0">
                <a:solidFill>
                  <a:srgbClr val="000000"/>
                </a:solidFill>
                <a:effectLst/>
                <a:latin typeface="Consolas" panose="020B0609020204030204" pitchFamily="49" charset="0"/>
              </a:rPr>
              <a:t> = </a:t>
            </a:r>
            <a:r>
              <a:rPr lang="nn-NO" sz="1600" b="0" dirty="0">
                <a:solidFill>
                  <a:srgbClr val="098658"/>
                </a:solidFill>
                <a:effectLst/>
                <a:latin typeface="Consolas" panose="020B0609020204030204" pitchFamily="49" charset="0"/>
              </a:rPr>
              <a:t>0</a:t>
            </a:r>
            <a:r>
              <a:rPr lang="nn-NO" sz="1600" b="0" dirty="0">
                <a:solidFill>
                  <a:srgbClr val="000000"/>
                </a:solidFill>
                <a:effectLst/>
                <a:latin typeface="Consolas" panose="020B0609020204030204" pitchFamily="49" charset="0"/>
              </a:rPr>
              <a:t>; </a:t>
            </a:r>
            <a:r>
              <a:rPr lang="nn-NO" sz="1600" b="0" dirty="0">
                <a:solidFill>
                  <a:srgbClr val="001080"/>
                </a:solidFill>
                <a:effectLst/>
                <a:latin typeface="Consolas" panose="020B0609020204030204" pitchFamily="49" charset="0"/>
              </a:rPr>
              <a:t>i</a:t>
            </a:r>
            <a:r>
              <a:rPr lang="nn-NO" sz="1600" b="0" dirty="0">
                <a:solidFill>
                  <a:srgbClr val="000000"/>
                </a:solidFill>
                <a:effectLst/>
                <a:latin typeface="Consolas" panose="020B0609020204030204" pitchFamily="49" charset="0"/>
              </a:rPr>
              <a:t> &lt; </a:t>
            </a:r>
            <a:r>
              <a:rPr lang="nn-NO" sz="1600" b="0" dirty="0">
                <a:solidFill>
                  <a:srgbClr val="098658"/>
                </a:solidFill>
                <a:effectLst/>
                <a:latin typeface="Consolas" panose="020B0609020204030204" pitchFamily="49" charset="0"/>
              </a:rPr>
              <a:t>100000</a:t>
            </a:r>
            <a:r>
              <a:rPr lang="nn-NO" sz="1600" b="0" dirty="0">
                <a:solidFill>
                  <a:srgbClr val="000000"/>
                </a:solidFill>
                <a:effectLst/>
                <a:latin typeface="Consolas" panose="020B0609020204030204" pitchFamily="49" charset="0"/>
              </a:rPr>
              <a:t>; ++</a:t>
            </a:r>
            <a:r>
              <a:rPr lang="nn-NO" sz="1600" b="0" dirty="0">
                <a:solidFill>
                  <a:srgbClr val="001080"/>
                </a:solidFill>
                <a:effectLst/>
                <a:latin typeface="Consolas" panose="020B0609020204030204" pitchFamily="49" charset="0"/>
              </a:rPr>
              <a:t>i</a:t>
            </a:r>
            <a:r>
              <a:rPr lang="nn-NO" sz="1600" b="0" dirty="0">
                <a:solidFill>
                  <a:srgbClr val="000000"/>
                </a:solidFill>
                <a:effectLst/>
                <a:latin typeface="Consolas" panose="020B0609020204030204" pitchFamily="49" charset="0"/>
              </a:rPr>
              <a:t>) {</a:t>
            </a:r>
          </a:p>
          <a:p>
            <a:r>
              <a:rPr lang="nn-NO" sz="1600" b="0" dirty="0">
                <a:solidFill>
                  <a:srgbClr val="000000"/>
                </a:solidFill>
                <a:effectLst/>
                <a:latin typeface="Consolas" panose="020B0609020204030204" pitchFamily="49" charset="0"/>
              </a:rPr>
              <a:t>    </a:t>
            </a:r>
            <a:r>
              <a:rPr lang="nn-NO" sz="1600" b="0" dirty="0">
                <a:solidFill>
                  <a:srgbClr val="001080"/>
                </a:solidFill>
                <a:effectLst/>
                <a:latin typeface="Consolas" panose="020B0609020204030204" pitchFamily="49" charset="0"/>
              </a:rPr>
              <a:t>A</a:t>
            </a:r>
            <a:r>
              <a:rPr lang="nn-NO" sz="1600" b="0" dirty="0">
                <a:solidFill>
                  <a:srgbClr val="000000"/>
                </a:solidFill>
                <a:effectLst/>
                <a:latin typeface="Consolas" panose="020B0609020204030204" pitchFamily="49" charset="0"/>
              </a:rPr>
              <a:t>[</a:t>
            </a:r>
            <a:r>
              <a:rPr lang="nn-NO" sz="1600" b="0" dirty="0">
                <a:solidFill>
                  <a:srgbClr val="001080"/>
                </a:solidFill>
                <a:effectLst/>
                <a:latin typeface="Consolas" panose="020B0609020204030204" pitchFamily="49" charset="0"/>
              </a:rPr>
              <a:t>i</a:t>
            </a:r>
            <a:r>
              <a:rPr lang="nn-NO" sz="1600" b="0" dirty="0">
                <a:solidFill>
                  <a:srgbClr val="000000"/>
                </a:solidFill>
                <a:effectLst/>
                <a:latin typeface="Consolas" panose="020B0609020204030204" pitchFamily="49" charset="0"/>
              </a:rPr>
              <a:t>] = </a:t>
            </a:r>
            <a:r>
              <a:rPr lang="nn-NO" sz="1600" b="0" dirty="0">
                <a:solidFill>
                  <a:srgbClr val="098658"/>
                </a:solidFill>
                <a:effectLst/>
                <a:latin typeface="Consolas" panose="020B0609020204030204" pitchFamily="49" charset="0"/>
              </a:rPr>
              <a:t>5</a:t>
            </a:r>
            <a:r>
              <a:rPr lang="nn-NO" sz="1600" b="0" dirty="0">
                <a:solidFill>
                  <a:srgbClr val="000000"/>
                </a:solidFill>
                <a:effectLst/>
                <a:latin typeface="Consolas" panose="020B0609020204030204" pitchFamily="49" charset="0"/>
              </a:rPr>
              <a:t>;</a:t>
            </a:r>
          </a:p>
          <a:p>
            <a:r>
              <a:rPr lang="nn-NO" sz="1600" b="0" dirty="0">
                <a:solidFill>
                  <a:srgbClr val="000000"/>
                </a:solidFill>
                <a:effectLst/>
                <a:latin typeface="Consolas" panose="020B0609020204030204" pitchFamily="49" charset="0"/>
              </a:rPr>
              <a:t>    </a:t>
            </a:r>
            <a:r>
              <a:rPr lang="nn-NO" sz="1600" b="0" dirty="0">
                <a:solidFill>
                  <a:srgbClr val="AF00DB"/>
                </a:solidFill>
                <a:effectLst/>
                <a:latin typeface="Consolas" panose="020B0609020204030204" pitchFamily="49" charset="0"/>
              </a:rPr>
              <a:t>for</a:t>
            </a:r>
            <a:r>
              <a:rPr lang="nn-NO" sz="1600" b="0" dirty="0">
                <a:solidFill>
                  <a:srgbClr val="000000"/>
                </a:solidFill>
                <a:effectLst/>
                <a:latin typeface="Consolas" panose="020B0609020204030204" pitchFamily="49" charset="0"/>
              </a:rPr>
              <a:t> (</a:t>
            </a:r>
            <a:r>
              <a:rPr lang="nn-NO" sz="1600" b="0" dirty="0">
                <a:solidFill>
                  <a:srgbClr val="0000FF"/>
                </a:solidFill>
                <a:effectLst/>
                <a:latin typeface="Consolas" panose="020B0609020204030204" pitchFamily="49" charset="0"/>
              </a:rPr>
              <a:t>int</a:t>
            </a:r>
            <a:r>
              <a:rPr lang="nn-NO" sz="1600" b="0" dirty="0">
                <a:solidFill>
                  <a:srgbClr val="000000"/>
                </a:solidFill>
                <a:effectLst/>
                <a:latin typeface="Consolas" panose="020B0609020204030204" pitchFamily="49" charset="0"/>
              </a:rPr>
              <a:t> </a:t>
            </a:r>
            <a:r>
              <a:rPr lang="nn-NO" sz="1600" b="0" dirty="0">
                <a:solidFill>
                  <a:srgbClr val="001080"/>
                </a:solidFill>
                <a:effectLst/>
                <a:latin typeface="Consolas" panose="020B0609020204030204" pitchFamily="49" charset="0"/>
              </a:rPr>
              <a:t>j</a:t>
            </a:r>
            <a:r>
              <a:rPr lang="nn-NO" sz="1600" b="0" dirty="0">
                <a:solidFill>
                  <a:srgbClr val="000000"/>
                </a:solidFill>
                <a:effectLst/>
                <a:latin typeface="Consolas" panose="020B0609020204030204" pitchFamily="49" charset="0"/>
              </a:rPr>
              <a:t> = </a:t>
            </a:r>
            <a:r>
              <a:rPr lang="nn-NO" sz="1600" b="0" dirty="0">
                <a:solidFill>
                  <a:srgbClr val="098658"/>
                </a:solidFill>
                <a:effectLst/>
                <a:latin typeface="Consolas" panose="020B0609020204030204" pitchFamily="49" charset="0"/>
              </a:rPr>
              <a:t>0</a:t>
            </a:r>
            <a:r>
              <a:rPr lang="nn-NO" sz="1600" b="0" dirty="0">
                <a:solidFill>
                  <a:srgbClr val="000000"/>
                </a:solidFill>
                <a:effectLst/>
                <a:latin typeface="Consolas" panose="020B0609020204030204" pitchFamily="49" charset="0"/>
              </a:rPr>
              <a:t>; </a:t>
            </a:r>
            <a:r>
              <a:rPr lang="nn-NO" sz="1600" b="0" dirty="0">
                <a:solidFill>
                  <a:srgbClr val="001080"/>
                </a:solidFill>
                <a:effectLst/>
                <a:latin typeface="Consolas" panose="020B0609020204030204" pitchFamily="49" charset="0"/>
              </a:rPr>
              <a:t>j</a:t>
            </a:r>
            <a:r>
              <a:rPr lang="nn-NO" sz="1600" b="0" dirty="0">
                <a:solidFill>
                  <a:srgbClr val="000000"/>
                </a:solidFill>
                <a:effectLst/>
                <a:latin typeface="Consolas" panose="020B0609020204030204" pitchFamily="49" charset="0"/>
              </a:rPr>
              <a:t> &lt; </a:t>
            </a:r>
            <a:r>
              <a:rPr lang="nn-NO" sz="1600" b="0" dirty="0">
                <a:solidFill>
                  <a:srgbClr val="098658"/>
                </a:solidFill>
                <a:effectLst/>
                <a:latin typeface="Consolas" panose="020B0609020204030204" pitchFamily="49" charset="0"/>
              </a:rPr>
              <a:t>100000</a:t>
            </a:r>
            <a:r>
              <a:rPr lang="nn-NO" sz="1600" b="0" dirty="0">
                <a:solidFill>
                  <a:srgbClr val="000000"/>
                </a:solidFill>
                <a:effectLst/>
                <a:latin typeface="Consolas" panose="020B0609020204030204" pitchFamily="49" charset="0"/>
              </a:rPr>
              <a:t>; ++</a:t>
            </a:r>
            <a:r>
              <a:rPr lang="nn-NO" sz="1600" b="0" dirty="0">
                <a:solidFill>
                  <a:srgbClr val="001080"/>
                </a:solidFill>
                <a:effectLst/>
                <a:latin typeface="Consolas" panose="020B0609020204030204" pitchFamily="49" charset="0"/>
              </a:rPr>
              <a:t>j</a:t>
            </a:r>
            <a:r>
              <a:rPr lang="nn-NO" sz="1600" b="0" dirty="0">
                <a:solidFill>
                  <a:srgbClr val="000000"/>
                </a:solidFill>
                <a:effectLst/>
                <a:latin typeface="Consolas" panose="020B0609020204030204" pitchFamily="49" charset="0"/>
              </a:rPr>
              <a:t>) </a:t>
            </a:r>
          </a:p>
          <a:p>
            <a:r>
              <a:rPr lang="nn-NO" sz="1600" b="0" dirty="0">
                <a:solidFill>
                  <a:srgbClr val="000000"/>
                </a:solidFill>
                <a:effectLst/>
                <a:latin typeface="Consolas" panose="020B0609020204030204" pitchFamily="49" charset="0"/>
              </a:rPr>
              <a:t>      </a:t>
            </a:r>
            <a:r>
              <a:rPr lang="nn-NO" sz="1600" b="0" dirty="0">
                <a:solidFill>
                  <a:srgbClr val="001080"/>
                </a:solidFill>
                <a:effectLst/>
                <a:latin typeface="Consolas" panose="020B0609020204030204" pitchFamily="49" charset="0"/>
              </a:rPr>
              <a:t>B</a:t>
            </a:r>
            <a:r>
              <a:rPr lang="nn-NO" sz="1600" b="0" dirty="0">
                <a:solidFill>
                  <a:srgbClr val="000000"/>
                </a:solidFill>
                <a:effectLst/>
                <a:latin typeface="Consolas" panose="020B0609020204030204" pitchFamily="49" charset="0"/>
              </a:rPr>
              <a:t>[</a:t>
            </a:r>
            <a:r>
              <a:rPr lang="nn-NO" sz="1600" b="0" dirty="0">
                <a:solidFill>
                  <a:srgbClr val="001080"/>
                </a:solidFill>
                <a:effectLst/>
                <a:latin typeface="Consolas" panose="020B0609020204030204" pitchFamily="49" charset="0"/>
              </a:rPr>
              <a:t>j</a:t>
            </a:r>
            <a:r>
              <a:rPr lang="nn-NO" sz="1600" b="0" dirty="0">
                <a:solidFill>
                  <a:srgbClr val="000000"/>
                </a:solidFill>
                <a:effectLst/>
                <a:latin typeface="Consolas" panose="020B0609020204030204" pitchFamily="49" charset="0"/>
              </a:rPr>
              <a:t>] = </a:t>
            </a:r>
            <a:r>
              <a:rPr lang="nn-NO" sz="1600" b="0" dirty="0">
                <a:solidFill>
                  <a:srgbClr val="001080"/>
                </a:solidFill>
                <a:effectLst/>
                <a:latin typeface="Consolas" panose="020B0609020204030204" pitchFamily="49" charset="0"/>
              </a:rPr>
              <a:t>A</a:t>
            </a:r>
            <a:r>
              <a:rPr lang="nn-NO" sz="1600" b="0" dirty="0">
                <a:solidFill>
                  <a:srgbClr val="000000"/>
                </a:solidFill>
                <a:effectLst/>
                <a:latin typeface="Consolas" panose="020B0609020204030204" pitchFamily="49" charset="0"/>
              </a:rPr>
              <a:t>[</a:t>
            </a:r>
            <a:r>
              <a:rPr lang="nn-NO" sz="1600" b="0" dirty="0">
                <a:solidFill>
                  <a:srgbClr val="001080"/>
                </a:solidFill>
                <a:effectLst/>
                <a:latin typeface="Consolas" panose="020B0609020204030204" pitchFamily="49" charset="0"/>
              </a:rPr>
              <a:t>i</a:t>
            </a:r>
            <a:r>
              <a:rPr lang="nn-NO" sz="1600" b="0" dirty="0">
                <a:solidFill>
                  <a:srgbClr val="000000"/>
                </a:solidFill>
                <a:effectLst/>
                <a:latin typeface="Consolas" panose="020B0609020204030204" pitchFamily="49" charset="0"/>
              </a:rPr>
              <a:t>];</a:t>
            </a:r>
          </a:p>
          <a:p>
            <a:r>
              <a:rPr lang="nn-NO" sz="1600" b="0" dirty="0">
                <a:solidFill>
                  <a:srgbClr val="000000"/>
                </a:solidFill>
                <a:effectLst/>
                <a:latin typeface="Consolas" panose="020B0609020204030204" pitchFamily="49" charset="0"/>
              </a:rPr>
              <a:t>  }</a:t>
            </a:r>
          </a:p>
        </p:txBody>
      </p:sp>
      <p:sp>
        <p:nvSpPr>
          <p:cNvPr id="18" name="TextBox 17">
            <a:extLst>
              <a:ext uri="{FF2B5EF4-FFF2-40B4-BE49-F238E27FC236}">
                <a16:creationId xmlns:a16="http://schemas.microsoft.com/office/drawing/2014/main" id="{193EDAE0-1460-C433-9387-BC8E4D54F322}"/>
              </a:ext>
            </a:extLst>
          </p:cNvPr>
          <p:cNvSpPr txBox="1"/>
          <p:nvPr/>
        </p:nvSpPr>
        <p:spPr>
          <a:xfrm>
            <a:off x="5159896" y="1163320"/>
            <a:ext cx="2368677" cy="1015663"/>
          </a:xfrm>
          <a:prstGeom prst="rect">
            <a:avLst/>
          </a:prstGeom>
          <a:noFill/>
        </p:spPr>
        <p:txBody>
          <a:bodyPr wrap="square">
            <a:spAutoFit/>
          </a:bodyPr>
          <a:lstStyle/>
          <a:p>
            <a:r>
              <a:rPr lang="en-US" sz="2000" b="0" dirty="0">
                <a:solidFill>
                  <a:srgbClr val="0000FF"/>
                </a:solidFill>
                <a:effectLst/>
                <a:latin typeface="Consolas" panose="020B0609020204030204" pitchFamily="49" charset="0"/>
              </a:rPr>
              <a:t>int</a:t>
            </a:r>
            <a:r>
              <a:rPr lang="en-US" sz="2000" b="0" dirty="0">
                <a:solidFill>
                  <a:srgbClr val="000000"/>
                </a:solidFill>
                <a:effectLst/>
                <a:latin typeface="Consolas" panose="020B0609020204030204" pitchFamily="49" charset="0"/>
              </a:rPr>
              <a:t> </a:t>
            </a:r>
            <a:r>
              <a:rPr lang="en-US" sz="2000" b="0" dirty="0">
                <a:solidFill>
                  <a:srgbClr val="795E26"/>
                </a:solidFill>
                <a:effectLst/>
                <a:latin typeface="Consolas" panose="020B0609020204030204" pitchFamily="49" charset="0"/>
              </a:rPr>
              <a:t>example</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5</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p>
        </p:txBody>
      </p:sp>
      <p:sp>
        <p:nvSpPr>
          <p:cNvPr id="19" name="TextBox 18">
            <a:extLst>
              <a:ext uri="{FF2B5EF4-FFF2-40B4-BE49-F238E27FC236}">
                <a16:creationId xmlns:a16="http://schemas.microsoft.com/office/drawing/2014/main" id="{636B0E10-33F9-4911-23FD-7B867837A1ED}"/>
              </a:ext>
            </a:extLst>
          </p:cNvPr>
          <p:cNvSpPr txBox="1"/>
          <p:nvPr/>
        </p:nvSpPr>
        <p:spPr>
          <a:xfrm>
            <a:off x="1457723" y="1340768"/>
            <a:ext cx="2449902" cy="523220"/>
          </a:xfrm>
          <a:prstGeom prst="rect">
            <a:avLst/>
          </a:prstGeom>
          <a:noFill/>
        </p:spPr>
        <p:txBody>
          <a:bodyPr wrap="none" rtlCol="0">
            <a:spAutoFit/>
          </a:bodyPr>
          <a:lstStyle/>
          <a:p>
            <a:pPr algn="ctr"/>
            <a:r>
              <a:rPr lang="en-US" sz="2800" b="1" dirty="0"/>
              <a:t>Control-Centric</a:t>
            </a:r>
          </a:p>
        </p:txBody>
      </p:sp>
      <p:sp>
        <p:nvSpPr>
          <p:cNvPr id="20" name="TextBox 19">
            <a:extLst>
              <a:ext uri="{FF2B5EF4-FFF2-40B4-BE49-F238E27FC236}">
                <a16:creationId xmlns:a16="http://schemas.microsoft.com/office/drawing/2014/main" id="{ABF519F2-AE15-1ADC-43D1-2FF3A1050D26}"/>
              </a:ext>
            </a:extLst>
          </p:cNvPr>
          <p:cNvSpPr txBox="1"/>
          <p:nvPr/>
        </p:nvSpPr>
        <p:spPr>
          <a:xfrm>
            <a:off x="8734396" y="1340768"/>
            <a:ext cx="2048381" cy="523220"/>
          </a:xfrm>
          <a:prstGeom prst="rect">
            <a:avLst/>
          </a:prstGeom>
          <a:noFill/>
        </p:spPr>
        <p:txBody>
          <a:bodyPr wrap="none" rtlCol="0">
            <a:spAutoFit/>
          </a:bodyPr>
          <a:lstStyle/>
          <a:p>
            <a:pPr algn="ctr"/>
            <a:r>
              <a:rPr lang="en-US" sz="2800" b="1" dirty="0"/>
              <a:t>Data-Centric</a:t>
            </a:r>
          </a:p>
        </p:txBody>
      </p:sp>
      <p:grpSp>
        <p:nvGrpSpPr>
          <p:cNvPr id="29" name="Group 28">
            <a:extLst>
              <a:ext uri="{FF2B5EF4-FFF2-40B4-BE49-F238E27FC236}">
                <a16:creationId xmlns:a16="http://schemas.microsoft.com/office/drawing/2014/main" id="{FA644152-92F3-0B01-9DF7-1549A8492C5B}"/>
              </a:ext>
            </a:extLst>
          </p:cNvPr>
          <p:cNvGrpSpPr/>
          <p:nvPr/>
        </p:nvGrpSpPr>
        <p:grpSpPr>
          <a:xfrm>
            <a:off x="3683732" y="2509368"/>
            <a:ext cx="2294320" cy="1387684"/>
            <a:chOff x="3683732" y="2509368"/>
            <a:chExt cx="2294320" cy="1387684"/>
          </a:xfrm>
        </p:grpSpPr>
        <p:sp>
          <p:nvSpPr>
            <p:cNvPr id="24" name="Arrow: Bent 23">
              <a:extLst>
                <a:ext uri="{FF2B5EF4-FFF2-40B4-BE49-F238E27FC236}">
                  <a16:creationId xmlns:a16="http://schemas.microsoft.com/office/drawing/2014/main" id="{C1F418FC-356A-04EE-4FC6-8A418BF24C1F}"/>
                </a:ext>
              </a:extLst>
            </p:cNvPr>
            <p:cNvSpPr/>
            <p:nvPr/>
          </p:nvSpPr>
          <p:spPr>
            <a:xfrm rot="5400000" flipH="1">
              <a:off x="4146816" y="2046284"/>
              <a:ext cx="1368152" cy="2294320"/>
            </a:xfrm>
            <a:prstGeom prst="bentArrow">
              <a:avLst/>
            </a:prstGeom>
            <a:solidFill>
              <a:srgbClr val="6D1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a:extLst>
                <a:ext uri="{FF2B5EF4-FFF2-40B4-BE49-F238E27FC236}">
                  <a16:creationId xmlns:a16="http://schemas.microsoft.com/office/drawing/2014/main" id="{E20E304D-5DA8-2310-B950-C668CCA06904}"/>
                </a:ext>
              </a:extLst>
            </p:cNvPr>
            <p:cNvSpPr txBox="1"/>
            <p:nvPr/>
          </p:nvSpPr>
          <p:spPr>
            <a:xfrm>
              <a:off x="3791744" y="3527720"/>
              <a:ext cx="1601721" cy="369332"/>
            </a:xfrm>
            <a:prstGeom prst="rect">
              <a:avLst/>
            </a:prstGeom>
            <a:noFill/>
          </p:spPr>
          <p:txBody>
            <a:bodyPr wrap="none" rtlCol="0">
              <a:spAutoFit/>
            </a:bodyPr>
            <a:lstStyle/>
            <a:p>
              <a:r>
                <a:rPr lang="en-US" b="1" dirty="0">
                  <a:solidFill>
                    <a:schemeClr val="bg1"/>
                  </a:solidFill>
                </a:rPr>
                <a:t>LICM, CSE, DCE</a:t>
              </a:r>
            </a:p>
          </p:txBody>
        </p:sp>
      </p:grpSp>
      <p:grpSp>
        <p:nvGrpSpPr>
          <p:cNvPr id="30" name="Group 29">
            <a:extLst>
              <a:ext uri="{FF2B5EF4-FFF2-40B4-BE49-F238E27FC236}">
                <a16:creationId xmlns:a16="http://schemas.microsoft.com/office/drawing/2014/main" id="{D70048D9-5FD5-310E-65F6-1015E1C2F23A}"/>
              </a:ext>
            </a:extLst>
          </p:cNvPr>
          <p:cNvGrpSpPr/>
          <p:nvPr/>
        </p:nvGrpSpPr>
        <p:grpSpPr>
          <a:xfrm>
            <a:off x="6247998" y="2509368"/>
            <a:ext cx="2294320" cy="1387684"/>
            <a:chOff x="6247998" y="2509368"/>
            <a:chExt cx="2294320" cy="1387684"/>
          </a:xfrm>
        </p:grpSpPr>
        <p:sp>
          <p:nvSpPr>
            <p:cNvPr id="23" name="Arrow: Bent 22">
              <a:extLst>
                <a:ext uri="{FF2B5EF4-FFF2-40B4-BE49-F238E27FC236}">
                  <a16:creationId xmlns:a16="http://schemas.microsoft.com/office/drawing/2014/main" id="{8A6E4496-9951-7255-20FC-8D6F87DA1CAD}"/>
                </a:ext>
              </a:extLst>
            </p:cNvPr>
            <p:cNvSpPr/>
            <p:nvPr/>
          </p:nvSpPr>
          <p:spPr>
            <a:xfrm rot="16200000">
              <a:off x="6711082" y="2046284"/>
              <a:ext cx="1368152" cy="2294320"/>
            </a:xfrm>
            <a:prstGeom prst="bentArrow">
              <a:avLst/>
            </a:prstGeom>
            <a:solidFill>
              <a:srgbClr val="03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42126A47-9023-263F-0A2A-BE0DFA3431F9}"/>
                </a:ext>
              </a:extLst>
            </p:cNvPr>
            <p:cNvSpPr txBox="1"/>
            <p:nvPr/>
          </p:nvSpPr>
          <p:spPr>
            <a:xfrm>
              <a:off x="6780076" y="3527720"/>
              <a:ext cx="1726755" cy="369332"/>
            </a:xfrm>
            <a:prstGeom prst="rect">
              <a:avLst/>
            </a:prstGeom>
            <a:noFill/>
          </p:spPr>
          <p:txBody>
            <a:bodyPr wrap="none" rtlCol="0">
              <a:spAutoFit/>
            </a:bodyPr>
            <a:lstStyle/>
            <a:p>
              <a:r>
                <a:rPr lang="en-US" b="1" dirty="0">
                  <a:solidFill>
                    <a:schemeClr val="bg1"/>
                  </a:solidFill>
                </a:rPr>
                <a:t>MCR, DME, DDE</a:t>
              </a:r>
            </a:p>
          </p:txBody>
        </p:sp>
      </p:grpSp>
      <p:sp>
        <p:nvSpPr>
          <p:cNvPr id="5" name="Rectangle 4">
            <a:extLst>
              <a:ext uri="{FF2B5EF4-FFF2-40B4-BE49-F238E27FC236}">
                <a16:creationId xmlns:a16="http://schemas.microsoft.com/office/drawing/2014/main" id="{32AC7107-E180-2C37-476B-E32B5F02CAB6}"/>
              </a:ext>
            </a:extLst>
          </p:cNvPr>
          <p:cNvSpPr/>
          <p:nvPr/>
        </p:nvSpPr>
        <p:spPr>
          <a:xfrm>
            <a:off x="0" y="462915"/>
            <a:ext cx="12192000" cy="639508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779D21D-2E59-754A-D2C0-F64EDF127387}"/>
              </a:ext>
            </a:extLst>
          </p:cNvPr>
          <p:cNvSpPr/>
          <p:nvPr/>
        </p:nvSpPr>
        <p:spPr>
          <a:xfrm>
            <a:off x="0" y="3427727"/>
            <a:ext cx="12192000" cy="4968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 single compiler pipeline that encapsulates both optimization classes</a:t>
            </a:r>
          </a:p>
        </p:txBody>
      </p:sp>
    </p:spTree>
    <p:extLst>
      <p:ext uri="{BB962C8B-B14F-4D97-AF65-F5344CB8AC3E}">
        <p14:creationId xmlns:p14="http://schemas.microsoft.com/office/powerpoint/2010/main" val="1907408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3C5DFC4C-76D0-E9B7-611D-9B4B0948A53F}"/>
              </a:ext>
            </a:extLst>
          </p:cNvPr>
          <p:cNvGrpSpPr/>
          <p:nvPr/>
        </p:nvGrpSpPr>
        <p:grpSpPr>
          <a:xfrm>
            <a:off x="2855640" y="2132856"/>
            <a:ext cx="7488832" cy="2103496"/>
            <a:chOff x="2855640" y="1757552"/>
            <a:chExt cx="7488832" cy="2103496"/>
          </a:xfrm>
        </p:grpSpPr>
        <p:sp>
          <p:nvSpPr>
            <p:cNvPr id="32" name="Arrow: Chevron 31">
              <a:extLst>
                <a:ext uri="{FF2B5EF4-FFF2-40B4-BE49-F238E27FC236}">
                  <a16:creationId xmlns:a16="http://schemas.microsoft.com/office/drawing/2014/main" id="{5A478B15-184F-0B1E-56CC-E5BC0F24BEEF}"/>
                </a:ext>
              </a:extLst>
            </p:cNvPr>
            <p:cNvSpPr/>
            <p:nvPr/>
          </p:nvSpPr>
          <p:spPr>
            <a:xfrm>
              <a:off x="2855640" y="2095211"/>
              <a:ext cx="7488832" cy="1765837"/>
            </a:xfrm>
            <a:prstGeom prst="chevron">
              <a:avLst>
                <a:gd name="adj" fmla="val 26873"/>
              </a:avLst>
            </a:prstGeom>
            <a:solidFill>
              <a:srgbClr val="F1F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TextBox 32">
              <a:extLst>
                <a:ext uri="{FF2B5EF4-FFF2-40B4-BE49-F238E27FC236}">
                  <a16:creationId xmlns:a16="http://schemas.microsoft.com/office/drawing/2014/main" id="{0486D31D-07CF-69CB-597A-F8F0DBE584A9}"/>
                </a:ext>
              </a:extLst>
            </p:cNvPr>
            <p:cNvSpPr txBox="1"/>
            <p:nvPr/>
          </p:nvSpPr>
          <p:spPr>
            <a:xfrm>
              <a:off x="5165769" y="1757552"/>
              <a:ext cx="2836802" cy="369332"/>
            </a:xfrm>
            <a:prstGeom prst="rect">
              <a:avLst/>
            </a:prstGeom>
            <a:noFill/>
          </p:spPr>
          <p:txBody>
            <a:bodyPr wrap="none" rtlCol="0">
              <a:spAutoFit/>
            </a:bodyPr>
            <a:lstStyle/>
            <a:p>
              <a:r>
                <a:rPr lang="en-US" dirty="0"/>
                <a:t>Unified Compilation Pipeline</a:t>
              </a:r>
            </a:p>
          </p:txBody>
        </p:sp>
      </p:grpSp>
      <p:sp>
        <p:nvSpPr>
          <p:cNvPr id="2" name="Slide Number Placeholder 1">
            <a:extLst>
              <a:ext uri="{FF2B5EF4-FFF2-40B4-BE49-F238E27FC236}">
                <a16:creationId xmlns:a16="http://schemas.microsoft.com/office/drawing/2014/main" id="{31CBEB99-958B-C194-29BC-6F1AAE4C6CD7}"/>
              </a:ext>
            </a:extLst>
          </p:cNvPr>
          <p:cNvSpPr>
            <a:spLocks noGrp="1"/>
          </p:cNvSpPr>
          <p:nvPr>
            <p:ph type="sldNum" sz="quarter" idx="12"/>
          </p:nvPr>
        </p:nvSpPr>
        <p:spPr/>
        <p:txBody>
          <a:bodyPr/>
          <a:lstStyle/>
          <a:p>
            <a:fld id="{6C6AE60A-B69C-4790-82F7-3882EDF23186}" type="slidenum">
              <a:rPr lang="de-DE" smtClean="0"/>
              <a:pPr/>
              <a:t>36</a:t>
            </a:fld>
            <a:endParaRPr lang="de-DE" dirty="0"/>
          </a:p>
        </p:txBody>
      </p:sp>
      <p:sp>
        <p:nvSpPr>
          <p:cNvPr id="3" name="Title 2">
            <a:extLst>
              <a:ext uri="{FF2B5EF4-FFF2-40B4-BE49-F238E27FC236}">
                <a16:creationId xmlns:a16="http://schemas.microsoft.com/office/drawing/2014/main" id="{9B4B845F-687C-494B-24AE-B8EFAD9A13D9}"/>
              </a:ext>
            </a:extLst>
          </p:cNvPr>
          <p:cNvSpPr>
            <a:spLocks noGrp="1"/>
          </p:cNvSpPr>
          <p:nvPr>
            <p:ph type="title"/>
          </p:nvPr>
        </p:nvSpPr>
        <p:spPr/>
        <p:txBody>
          <a:bodyPr/>
          <a:lstStyle/>
          <a:p>
            <a:r>
              <a:rPr lang="en-US" dirty="0"/>
              <a:t>Overview</a:t>
            </a:r>
          </a:p>
        </p:txBody>
      </p:sp>
      <p:sp>
        <p:nvSpPr>
          <p:cNvPr id="4" name="Rectangle: Folded Corner 3">
            <a:extLst>
              <a:ext uri="{FF2B5EF4-FFF2-40B4-BE49-F238E27FC236}">
                <a16:creationId xmlns:a16="http://schemas.microsoft.com/office/drawing/2014/main" id="{19D509F7-4B58-BE39-3AB9-58ABFFDDE55B}"/>
              </a:ext>
            </a:extLst>
          </p:cNvPr>
          <p:cNvSpPr/>
          <p:nvPr/>
        </p:nvSpPr>
        <p:spPr>
          <a:xfrm>
            <a:off x="443372" y="2292136"/>
            <a:ext cx="2340260" cy="2250203"/>
          </a:xfrm>
          <a:prstGeom prst="foldedCorne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 name="Graphic 35" descr="Gauge with solid fill">
            <a:extLst>
              <a:ext uri="{FF2B5EF4-FFF2-40B4-BE49-F238E27FC236}">
                <a16:creationId xmlns:a16="http://schemas.microsoft.com/office/drawing/2014/main" id="{577E892F-9AFF-0E1F-9E93-3F3B093023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02637" y="2724184"/>
            <a:ext cx="1332148" cy="1332148"/>
          </a:xfrm>
          <a:prstGeom prst="rect">
            <a:avLst/>
          </a:prstGeom>
        </p:spPr>
      </p:pic>
      <p:sp>
        <p:nvSpPr>
          <p:cNvPr id="6" name="TextBox 5">
            <a:extLst>
              <a:ext uri="{FF2B5EF4-FFF2-40B4-BE49-F238E27FC236}">
                <a16:creationId xmlns:a16="http://schemas.microsoft.com/office/drawing/2014/main" id="{CB154FAD-55BD-EA59-3345-5AF7667C2D79}"/>
              </a:ext>
            </a:extLst>
          </p:cNvPr>
          <p:cNvSpPr txBox="1"/>
          <p:nvPr/>
        </p:nvSpPr>
        <p:spPr>
          <a:xfrm>
            <a:off x="10164452" y="4542339"/>
            <a:ext cx="1797030" cy="369332"/>
          </a:xfrm>
          <a:prstGeom prst="rect">
            <a:avLst/>
          </a:prstGeom>
          <a:noFill/>
        </p:spPr>
        <p:txBody>
          <a:bodyPr wrap="none" rtlCol="0">
            <a:spAutoFit/>
          </a:bodyPr>
          <a:lstStyle/>
          <a:p>
            <a:pPr algn="ctr"/>
            <a:r>
              <a:rPr lang="en-US" dirty="0"/>
              <a:t>Optimized Binary</a:t>
            </a:r>
          </a:p>
        </p:txBody>
      </p:sp>
      <p:pic>
        <p:nvPicPr>
          <p:cNvPr id="7" name="Graphic 4" descr="Filter outline">
            <a:extLst>
              <a:ext uri="{FF2B5EF4-FFF2-40B4-BE49-F238E27FC236}">
                <a16:creationId xmlns:a16="http://schemas.microsoft.com/office/drawing/2014/main" id="{58AF57B1-F9CA-066F-4038-8020D2B7BC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071664" y="2220128"/>
            <a:ext cx="2250202" cy="2250202"/>
          </a:xfrm>
          <a:prstGeom prst="rect">
            <a:avLst/>
          </a:prstGeom>
        </p:spPr>
      </p:pic>
      <p:sp>
        <p:nvSpPr>
          <p:cNvPr id="8" name="TextBox 7">
            <a:extLst>
              <a:ext uri="{FF2B5EF4-FFF2-40B4-BE49-F238E27FC236}">
                <a16:creationId xmlns:a16="http://schemas.microsoft.com/office/drawing/2014/main" id="{653B0C85-9958-3111-9AB2-6A11E31257B6}"/>
              </a:ext>
            </a:extLst>
          </p:cNvPr>
          <p:cNvSpPr txBox="1"/>
          <p:nvPr/>
        </p:nvSpPr>
        <p:spPr>
          <a:xfrm>
            <a:off x="3287688" y="4542339"/>
            <a:ext cx="1768960" cy="646331"/>
          </a:xfrm>
          <a:prstGeom prst="rect">
            <a:avLst/>
          </a:prstGeom>
          <a:noFill/>
        </p:spPr>
        <p:txBody>
          <a:bodyPr wrap="square" rtlCol="0">
            <a:spAutoFit/>
          </a:bodyPr>
          <a:lstStyle/>
          <a:p>
            <a:pPr algn="ctr"/>
            <a:r>
              <a:rPr lang="en-US" dirty="0"/>
              <a:t>Abstract Representation</a:t>
            </a:r>
          </a:p>
        </p:txBody>
      </p:sp>
      <p:pic>
        <p:nvPicPr>
          <p:cNvPr id="10" name="Graphic 9" descr="Workflow with solid fill">
            <a:extLst>
              <a:ext uri="{FF2B5EF4-FFF2-40B4-BE49-F238E27FC236}">
                <a16:creationId xmlns:a16="http://schemas.microsoft.com/office/drawing/2014/main" id="{BCB526FF-1955-E2D7-F925-99DE770466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8575" y="2472156"/>
            <a:ext cx="1765837" cy="1765837"/>
          </a:xfrm>
          <a:prstGeom prst="rect">
            <a:avLst/>
          </a:prstGeom>
        </p:spPr>
      </p:pic>
      <p:sp>
        <p:nvSpPr>
          <p:cNvPr id="11" name="TextBox 10">
            <a:extLst>
              <a:ext uri="{FF2B5EF4-FFF2-40B4-BE49-F238E27FC236}">
                <a16:creationId xmlns:a16="http://schemas.microsoft.com/office/drawing/2014/main" id="{87A15567-F4C9-C3AE-0CD5-FEE38074A6E1}"/>
              </a:ext>
            </a:extLst>
          </p:cNvPr>
          <p:cNvSpPr txBox="1"/>
          <p:nvPr/>
        </p:nvSpPr>
        <p:spPr>
          <a:xfrm>
            <a:off x="8256240" y="4542339"/>
            <a:ext cx="1394356" cy="646331"/>
          </a:xfrm>
          <a:prstGeom prst="rect">
            <a:avLst/>
          </a:prstGeom>
          <a:noFill/>
        </p:spPr>
        <p:txBody>
          <a:bodyPr wrap="none" rtlCol="0">
            <a:spAutoFit/>
          </a:bodyPr>
          <a:lstStyle/>
          <a:p>
            <a:pPr algn="ctr"/>
            <a:r>
              <a:rPr lang="en-US" dirty="0"/>
              <a:t>Data-Centric</a:t>
            </a:r>
          </a:p>
          <a:p>
            <a:pPr algn="ctr"/>
            <a:r>
              <a:rPr lang="en-US" dirty="0"/>
              <a:t>Optimization</a:t>
            </a:r>
          </a:p>
        </p:txBody>
      </p:sp>
      <p:sp>
        <p:nvSpPr>
          <p:cNvPr id="13" name="TextBox 12">
            <a:extLst>
              <a:ext uri="{FF2B5EF4-FFF2-40B4-BE49-F238E27FC236}">
                <a16:creationId xmlns:a16="http://schemas.microsoft.com/office/drawing/2014/main" id="{F2269BC7-A61E-4F49-710F-1186B0FD6A83}"/>
              </a:ext>
            </a:extLst>
          </p:cNvPr>
          <p:cNvSpPr txBox="1"/>
          <p:nvPr/>
        </p:nvSpPr>
        <p:spPr>
          <a:xfrm>
            <a:off x="443372" y="4542339"/>
            <a:ext cx="2340260" cy="369332"/>
          </a:xfrm>
          <a:prstGeom prst="rect">
            <a:avLst/>
          </a:prstGeom>
          <a:noFill/>
        </p:spPr>
        <p:txBody>
          <a:bodyPr wrap="square">
            <a:spAutoFit/>
          </a:bodyPr>
          <a:lstStyle/>
          <a:p>
            <a:pPr algn="ctr"/>
            <a:r>
              <a:rPr lang="en-US" dirty="0">
                <a:solidFill>
                  <a:schemeClr val="tx1"/>
                </a:solidFill>
              </a:rPr>
              <a:t>Source Code</a:t>
            </a:r>
          </a:p>
        </p:txBody>
      </p:sp>
      <p:sp>
        <p:nvSpPr>
          <p:cNvPr id="15" name="TextBox 14">
            <a:extLst>
              <a:ext uri="{FF2B5EF4-FFF2-40B4-BE49-F238E27FC236}">
                <a16:creationId xmlns:a16="http://schemas.microsoft.com/office/drawing/2014/main" id="{94274A97-C3AB-B577-4CA7-EFF7FB316054}"/>
              </a:ext>
            </a:extLst>
          </p:cNvPr>
          <p:cNvSpPr txBox="1"/>
          <p:nvPr/>
        </p:nvSpPr>
        <p:spPr>
          <a:xfrm>
            <a:off x="5807968" y="4542339"/>
            <a:ext cx="1614609" cy="646331"/>
          </a:xfrm>
          <a:prstGeom prst="rect">
            <a:avLst/>
          </a:prstGeom>
          <a:noFill/>
        </p:spPr>
        <p:txBody>
          <a:bodyPr wrap="none" rtlCol="0">
            <a:spAutoFit/>
          </a:bodyPr>
          <a:lstStyle/>
          <a:p>
            <a:pPr algn="ctr"/>
            <a:r>
              <a:rPr lang="en-US" dirty="0"/>
              <a:t>Control-Centric</a:t>
            </a:r>
          </a:p>
          <a:p>
            <a:pPr algn="ctr"/>
            <a:r>
              <a:rPr lang="en-US" dirty="0"/>
              <a:t>Optimization</a:t>
            </a:r>
          </a:p>
        </p:txBody>
      </p:sp>
      <p:grpSp>
        <p:nvGrpSpPr>
          <p:cNvPr id="20" name="Group 28">
            <a:extLst>
              <a:ext uri="{FF2B5EF4-FFF2-40B4-BE49-F238E27FC236}">
                <a16:creationId xmlns:a16="http://schemas.microsoft.com/office/drawing/2014/main" id="{16047CAD-F02D-6FB4-535B-914596DC8800}"/>
              </a:ext>
            </a:extLst>
          </p:cNvPr>
          <p:cNvGrpSpPr/>
          <p:nvPr/>
        </p:nvGrpSpPr>
        <p:grpSpPr>
          <a:xfrm>
            <a:off x="5833904" y="2544164"/>
            <a:ext cx="1510520" cy="1656184"/>
            <a:chOff x="8148227" y="3977666"/>
            <a:chExt cx="2280491" cy="2500406"/>
          </a:xfrm>
        </p:grpSpPr>
        <p:sp>
          <p:nvSpPr>
            <p:cNvPr id="21" name="Rectangle 20">
              <a:extLst>
                <a:ext uri="{FF2B5EF4-FFF2-40B4-BE49-F238E27FC236}">
                  <a16:creationId xmlns:a16="http://schemas.microsoft.com/office/drawing/2014/main" id="{8DDF0888-1073-3603-DBF8-94A22736C2F4}"/>
                </a:ext>
              </a:extLst>
            </p:cNvPr>
            <p:cNvSpPr/>
            <p:nvPr/>
          </p:nvSpPr>
          <p:spPr>
            <a:xfrm>
              <a:off x="8148229" y="3977666"/>
              <a:ext cx="2274227" cy="32585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n-US" sz="1200" b="0" dirty="0">
                  <a:solidFill>
                    <a:srgbClr val="001080"/>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p:txBody>
        </p:sp>
        <p:sp>
          <p:nvSpPr>
            <p:cNvPr id="22" name="Rectangle 21">
              <a:extLst>
                <a:ext uri="{FF2B5EF4-FFF2-40B4-BE49-F238E27FC236}">
                  <a16:creationId xmlns:a16="http://schemas.microsoft.com/office/drawing/2014/main" id="{BE487FCF-8988-4D49-0B6C-A9205CBDADC8}"/>
                </a:ext>
              </a:extLst>
            </p:cNvPr>
            <p:cNvSpPr/>
            <p:nvPr/>
          </p:nvSpPr>
          <p:spPr>
            <a:xfrm>
              <a:off x="8154491" y="5342203"/>
              <a:ext cx="2274227" cy="57072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n-US" sz="1200" b="0" dirty="0">
                  <a:solidFill>
                    <a:srgbClr val="001080"/>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p:txBody>
        </p:sp>
        <p:cxnSp>
          <p:nvCxnSpPr>
            <p:cNvPr id="23" name="Connector: Elbow 22">
              <a:extLst>
                <a:ext uri="{FF2B5EF4-FFF2-40B4-BE49-F238E27FC236}">
                  <a16:creationId xmlns:a16="http://schemas.microsoft.com/office/drawing/2014/main" id="{2EF36BFF-02F5-7CFF-91C9-1C970A4A446A}"/>
                </a:ext>
              </a:extLst>
            </p:cNvPr>
            <p:cNvCxnSpPr>
              <a:cxnSpLocks/>
              <a:stCxn id="28" idx="2"/>
              <a:endCxn id="24" idx="3"/>
            </p:cNvCxnSpPr>
            <p:nvPr/>
          </p:nvCxnSpPr>
          <p:spPr>
            <a:xfrm rot="16200000" flipH="1">
              <a:off x="9494423" y="5388171"/>
              <a:ext cx="1299755" cy="568835"/>
            </a:xfrm>
            <a:prstGeom prst="bentConnector4">
              <a:avLst>
                <a:gd name="adj1" fmla="val 14115"/>
                <a:gd name="adj2" fmla="val 140187"/>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8C6C7F7-B230-D029-1B34-00A2977F036F}"/>
                </a:ext>
              </a:extLst>
            </p:cNvPr>
            <p:cNvSpPr/>
            <p:nvPr/>
          </p:nvSpPr>
          <p:spPr>
            <a:xfrm>
              <a:off x="8154491" y="6166862"/>
              <a:ext cx="2274227" cy="31121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n-US" sz="1200" b="0" dirty="0">
                  <a:solidFill>
                    <a:srgbClr val="001080"/>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p:txBody>
        </p:sp>
        <p:sp>
          <p:nvSpPr>
            <p:cNvPr id="25" name="Rectangle 24">
              <a:extLst>
                <a:ext uri="{FF2B5EF4-FFF2-40B4-BE49-F238E27FC236}">
                  <a16:creationId xmlns:a16="http://schemas.microsoft.com/office/drawing/2014/main" id="{C2C4DADA-06AD-7397-6E10-9E907B66F9D1}"/>
                </a:ext>
              </a:extLst>
            </p:cNvPr>
            <p:cNvSpPr/>
            <p:nvPr/>
          </p:nvSpPr>
          <p:spPr>
            <a:xfrm>
              <a:off x="8148229" y="4514988"/>
              <a:ext cx="2274227" cy="26049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n-US" sz="900" b="0" dirty="0">
                  <a:solidFill>
                    <a:srgbClr val="001080"/>
                  </a:solidFill>
                  <a:effectLst/>
                  <a:latin typeface="Consolas" panose="020B0609020204030204" pitchFamily="49" charset="0"/>
                </a:rPr>
                <a:t>%</a:t>
              </a:r>
              <a:r>
                <a:rPr lang="en-US" sz="900" b="0" dirty="0" err="1">
                  <a:solidFill>
                    <a:srgbClr val="001080"/>
                  </a:solidFill>
                  <a:effectLst/>
                  <a:latin typeface="Consolas" panose="020B0609020204030204" pitchFamily="49" charset="0"/>
                </a:rPr>
                <a:t>cond</a:t>
              </a:r>
              <a:r>
                <a:rPr lang="en-US" sz="900" b="0" dirty="0">
                  <a:solidFill>
                    <a:srgbClr val="001080"/>
                  </a:solidFill>
                  <a:effectLst/>
                  <a:latin typeface="Consolas" panose="020B0609020204030204" pitchFamily="49" charset="0"/>
                </a:rPr>
                <a:t> = ...</a:t>
              </a:r>
              <a:endParaRPr lang="en-US" sz="900" b="0" dirty="0">
                <a:solidFill>
                  <a:srgbClr val="000000"/>
                </a:solidFill>
                <a:effectLst/>
                <a:latin typeface="Consolas" panose="020B0609020204030204" pitchFamily="49" charset="0"/>
              </a:endParaRPr>
            </a:p>
          </p:txBody>
        </p:sp>
        <p:cxnSp>
          <p:nvCxnSpPr>
            <p:cNvPr id="26" name="Straight Arrow Connector 25">
              <a:extLst>
                <a:ext uri="{FF2B5EF4-FFF2-40B4-BE49-F238E27FC236}">
                  <a16:creationId xmlns:a16="http://schemas.microsoft.com/office/drawing/2014/main" id="{9E15883F-6C39-D063-F716-7F779A0CC844}"/>
                </a:ext>
              </a:extLst>
            </p:cNvPr>
            <p:cNvCxnSpPr>
              <a:cxnSpLocks/>
            </p:cNvCxnSpPr>
            <p:nvPr/>
          </p:nvCxnSpPr>
          <p:spPr>
            <a:xfrm>
              <a:off x="9297311" y="4290253"/>
              <a:ext cx="0" cy="224735"/>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871EBBC-E035-98EA-16EC-E3424BFAB795}"/>
                </a:ext>
              </a:extLst>
            </p:cNvPr>
            <p:cNvSpPr/>
            <p:nvPr/>
          </p:nvSpPr>
          <p:spPr>
            <a:xfrm>
              <a:off x="8148227" y="4775483"/>
              <a:ext cx="1149082" cy="2472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t>T</a:t>
              </a:r>
            </a:p>
          </p:txBody>
        </p:sp>
        <p:sp>
          <p:nvSpPr>
            <p:cNvPr id="28" name="Rectangle 27">
              <a:extLst>
                <a:ext uri="{FF2B5EF4-FFF2-40B4-BE49-F238E27FC236}">
                  <a16:creationId xmlns:a16="http://schemas.microsoft.com/office/drawing/2014/main" id="{2A27E2D1-003A-ABAD-E515-236EFD4B2478}"/>
                </a:ext>
              </a:extLst>
            </p:cNvPr>
            <p:cNvSpPr/>
            <p:nvPr/>
          </p:nvSpPr>
          <p:spPr>
            <a:xfrm>
              <a:off x="9297311" y="4775483"/>
              <a:ext cx="1125143" cy="2472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t>F</a:t>
              </a:r>
            </a:p>
          </p:txBody>
        </p:sp>
        <p:cxnSp>
          <p:nvCxnSpPr>
            <p:cNvPr id="29" name="Straight Arrow Connector 28">
              <a:extLst>
                <a:ext uri="{FF2B5EF4-FFF2-40B4-BE49-F238E27FC236}">
                  <a16:creationId xmlns:a16="http://schemas.microsoft.com/office/drawing/2014/main" id="{7951C62E-4D93-E99D-85D7-6B2DA15F0A97}"/>
                </a:ext>
              </a:extLst>
            </p:cNvPr>
            <p:cNvCxnSpPr>
              <a:cxnSpLocks/>
              <a:stCxn id="27" idx="2"/>
            </p:cNvCxnSpPr>
            <p:nvPr/>
          </p:nvCxnSpPr>
          <p:spPr>
            <a:xfrm>
              <a:off x="8722768" y="5022712"/>
              <a:ext cx="1" cy="31949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D7E7616-C3BB-F112-E1CD-88AC36F7C09C}"/>
                </a:ext>
              </a:extLst>
            </p:cNvPr>
            <p:cNvCxnSpPr>
              <a:cxnSpLocks/>
              <a:stCxn id="22" idx="1"/>
              <a:endCxn id="25" idx="1"/>
            </p:cNvCxnSpPr>
            <p:nvPr/>
          </p:nvCxnSpPr>
          <p:spPr>
            <a:xfrm rot="10800000">
              <a:off x="8148229" y="4645236"/>
              <a:ext cx="6262" cy="982330"/>
            </a:xfrm>
            <a:prstGeom prst="bentConnector3">
              <a:avLst>
                <a:gd name="adj1" fmla="val 5611090"/>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pic>
        <p:nvPicPr>
          <p:cNvPr id="38" name="Picture 4">
            <a:extLst>
              <a:ext uri="{FF2B5EF4-FFF2-40B4-BE49-F238E27FC236}">
                <a16:creationId xmlns:a16="http://schemas.microsoft.com/office/drawing/2014/main" id="{E9EA6128-24DB-628A-6A9F-FD0155515FF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90382" y="2477607"/>
            <a:ext cx="493151" cy="49315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Logo&#10;&#10;Description automatically generated">
            <a:extLst>
              <a:ext uri="{FF2B5EF4-FFF2-40B4-BE49-F238E27FC236}">
                <a16:creationId xmlns:a16="http://schemas.microsoft.com/office/drawing/2014/main" id="{E5E1E979-4DA8-AB49-76E3-DAB5856D65C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7800" y="3317639"/>
            <a:ext cx="587348" cy="379940"/>
          </a:xfrm>
          <a:prstGeom prst="rect">
            <a:avLst/>
          </a:prstGeom>
        </p:spPr>
      </p:pic>
      <p:pic>
        <p:nvPicPr>
          <p:cNvPr id="40" name="Picture 8">
            <a:extLst>
              <a:ext uri="{FF2B5EF4-FFF2-40B4-BE49-F238E27FC236}">
                <a16:creationId xmlns:a16="http://schemas.microsoft.com/office/drawing/2014/main" id="{903681FD-4A8B-4D4C-4B04-3A999EAAE6A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2187" y="2447002"/>
            <a:ext cx="493152" cy="55436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 picture containing text, clipart&#10;&#10;Description automatically generated">
            <a:extLst>
              <a:ext uri="{FF2B5EF4-FFF2-40B4-BE49-F238E27FC236}">
                <a16:creationId xmlns:a16="http://schemas.microsoft.com/office/drawing/2014/main" id="{BC030983-532B-89E7-0675-B75756F28C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79476" y="3399853"/>
            <a:ext cx="1482197" cy="296439"/>
          </a:xfrm>
          <a:prstGeom prst="rect">
            <a:avLst/>
          </a:prstGeom>
        </p:spPr>
      </p:pic>
      <p:pic>
        <p:nvPicPr>
          <p:cNvPr id="42" name="Picture 41" descr="Icon&#10;&#10;Description automatically generated">
            <a:extLst>
              <a:ext uri="{FF2B5EF4-FFF2-40B4-BE49-F238E27FC236}">
                <a16:creationId xmlns:a16="http://schemas.microsoft.com/office/drawing/2014/main" id="{951280DD-D38B-3A9D-4A58-C9C9CDD35CD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2613" y="2508160"/>
            <a:ext cx="436348" cy="434650"/>
          </a:xfrm>
          <a:prstGeom prst="rect">
            <a:avLst/>
          </a:prstGeom>
        </p:spPr>
      </p:pic>
      <p:sp>
        <p:nvSpPr>
          <p:cNvPr id="43" name="TextBox 42">
            <a:extLst>
              <a:ext uri="{FF2B5EF4-FFF2-40B4-BE49-F238E27FC236}">
                <a16:creationId xmlns:a16="http://schemas.microsoft.com/office/drawing/2014/main" id="{FCB89A1D-791B-2668-1848-0A1047EB275E}"/>
              </a:ext>
            </a:extLst>
          </p:cNvPr>
          <p:cNvSpPr txBox="1"/>
          <p:nvPr/>
        </p:nvSpPr>
        <p:spPr>
          <a:xfrm rot="5400000">
            <a:off x="1370762" y="3702045"/>
            <a:ext cx="609462" cy="830997"/>
          </a:xfrm>
          <a:prstGeom prst="rect">
            <a:avLst/>
          </a:prstGeom>
          <a:noFill/>
        </p:spPr>
        <p:txBody>
          <a:bodyPr wrap="none" rtlCol="0">
            <a:spAutoFit/>
          </a:bodyPr>
          <a:lstStyle/>
          <a:p>
            <a:r>
              <a:rPr lang="en-US" sz="4800" dirty="0"/>
              <a:t>…</a:t>
            </a:r>
            <a:endParaRPr lang="en-US" dirty="0"/>
          </a:p>
        </p:txBody>
      </p:sp>
    </p:spTree>
    <p:extLst>
      <p:ext uri="{BB962C8B-B14F-4D97-AF65-F5344CB8AC3E}">
        <p14:creationId xmlns:p14="http://schemas.microsoft.com/office/powerpoint/2010/main" val="217464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left)">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par>
                                <p:cTn id="70" presetID="10" presetClass="entr" presetSubtype="0" fill="hold"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1" grpId="0"/>
      <p:bldP spid="13" grpId="0"/>
      <p:bldP spid="15" grpId="0"/>
      <p:bldP spid="4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8F3962-3D26-D5BF-3D4D-289C7E2B8306}"/>
              </a:ext>
            </a:extLst>
          </p:cNvPr>
          <p:cNvSpPr>
            <a:spLocks noGrp="1"/>
          </p:cNvSpPr>
          <p:nvPr>
            <p:ph type="sldNum" sz="quarter" idx="12"/>
          </p:nvPr>
        </p:nvSpPr>
        <p:spPr/>
        <p:txBody>
          <a:bodyPr/>
          <a:lstStyle/>
          <a:p>
            <a:fld id="{6C6AE60A-B69C-4790-82F7-3882EDF23186}" type="slidenum">
              <a:rPr lang="de-DE" smtClean="0"/>
              <a:pPr/>
              <a:t>37</a:t>
            </a:fld>
            <a:endParaRPr lang="de-DE" dirty="0"/>
          </a:p>
        </p:txBody>
      </p:sp>
      <p:sp>
        <p:nvSpPr>
          <p:cNvPr id="3" name="Title 2">
            <a:extLst>
              <a:ext uri="{FF2B5EF4-FFF2-40B4-BE49-F238E27FC236}">
                <a16:creationId xmlns:a16="http://schemas.microsoft.com/office/drawing/2014/main" id="{F1651966-BEF0-E8F3-EC53-FA154EFD2CB7}"/>
              </a:ext>
            </a:extLst>
          </p:cNvPr>
          <p:cNvSpPr>
            <a:spLocks noGrp="1"/>
          </p:cNvSpPr>
          <p:nvPr>
            <p:ph type="title"/>
          </p:nvPr>
        </p:nvSpPr>
        <p:spPr/>
        <p:txBody>
          <a:bodyPr/>
          <a:lstStyle/>
          <a:p>
            <a:r>
              <a:rPr lang="en-US" dirty="0"/>
              <a:t>Mish Activation Function</a:t>
            </a:r>
          </a:p>
        </p:txBody>
      </p:sp>
      <p:sp>
        <p:nvSpPr>
          <p:cNvPr id="6" name="TextBox 5">
            <a:extLst>
              <a:ext uri="{FF2B5EF4-FFF2-40B4-BE49-F238E27FC236}">
                <a16:creationId xmlns:a16="http://schemas.microsoft.com/office/drawing/2014/main" id="{6D57C5C9-46C1-BB3B-5FBD-64ADECE95489}"/>
              </a:ext>
            </a:extLst>
          </p:cNvPr>
          <p:cNvSpPr txBox="1"/>
          <p:nvPr/>
        </p:nvSpPr>
        <p:spPr>
          <a:xfrm>
            <a:off x="361134" y="1386649"/>
            <a:ext cx="4478572" cy="1508105"/>
          </a:xfrm>
          <a:prstGeom prst="rect">
            <a:avLst/>
          </a:prstGeom>
          <a:noFill/>
        </p:spPr>
        <p:txBody>
          <a:bodyPr wrap="square" lIns="0" tIns="0" rIns="0" bIns="0" rtlCol="0">
            <a:spAutoFit/>
          </a:bodyPr>
          <a:lstStyle/>
          <a:p>
            <a:r>
              <a:rPr lang="en-GB" sz="1400" dirty="0">
                <a:solidFill>
                  <a:srgbClr val="0000FF"/>
                </a:solidFill>
                <a:latin typeface="Consolas" panose="020B0609020204030204" pitchFamily="49" charset="0"/>
              </a:rPr>
              <a:t>class</a:t>
            </a:r>
            <a:r>
              <a:rPr lang="en-GB" sz="1400" dirty="0">
                <a:latin typeface="Consolas" panose="020B0609020204030204" pitchFamily="49" charset="0"/>
              </a:rPr>
              <a:t> Mish(nn.Module):</a:t>
            </a:r>
          </a:p>
          <a:p>
            <a:r>
              <a:rPr lang="en-GB" sz="1400" dirty="0">
                <a:solidFill>
                  <a:srgbClr val="0000FF"/>
                </a:solidFill>
                <a:latin typeface="Consolas" panose="020B0609020204030204" pitchFamily="49" charset="0"/>
              </a:rPr>
              <a:t>    def</a:t>
            </a:r>
            <a:r>
              <a:rPr lang="en-GB" sz="1400" dirty="0">
                <a:latin typeface="Consolas" panose="020B0609020204030204" pitchFamily="49" charset="0"/>
              </a:rPr>
              <a:t> __init__(self):</a:t>
            </a:r>
          </a:p>
          <a:p>
            <a:r>
              <a:rPr lang="en-GB" sz="1400" dirty="0">
                <a:latin typeface="Consolas" panose="020B0609020204030204" pitchFamily="49" charset="0"/>
              </a:rPr>
              <a:t>        </a:t>
            </a:r>
            <a:r>
              <a:rPr lang="en-GB" sz="1400" dirty="0">
                <a:solidFill>
                  <a:srgbClr val="0000FF"/>
                </a:solidFill>
                <a:latin typeface="Consolas" panose="020B0609020204030204" pitchFamily="49" charset="0"/>
              </a:rPr>
              <a:t>super</a:t>
            </a:r>
            <a:r>
              <a:rPr lang="en-GB" sz="1400" dirty="0">
                <a:latin typeface="Consolas" panose="020B0609020204030204" pitchFamily="49" charset="0"/>
              </a:rPr>
              <a:t>().__init__()</a:t>
            </a:r>
          </a:p>
          <a:p>
            <a:endParaRPr lang="en-GB" sz="1400" dirty="0">
              <a:latin typeface="Consolas" panose="020B0609020204030204" pitchFamily="49" charset="0"/>
            </a:endParaRPr>
          </a:p>
          <a:p>
            <a:r>
              <a:rPr lang="en-GB" sz="1400" dirty="0">
                <a:latin typeface="Consolas" panose="020B0609020204030204" pitchFamily="49" charset="0"/>
              </a:rPr>
              <a:t>    </a:t>
            </a:r>
            <a:r>
              <a:rPr lang="en-GB" sz="1400" dirty="0">
                <a:solidFill>
                  <a:srgbClr val="0000FF"/>
                </a:solidFill>
                <a:latin typeface="Consolas" panose="020B0609020204030204" pitchFamily="49" charset="0"/>
              </a:rPr>
              <a:t>def</a:t>
            </a:r>
            <a:r>
              <a:rPr lang="en-GB" sz="1400" dirty="0">
                <a:latin typeface="Consolas" panose="020B0609020204030204" pitchFamily="49" charset="0"/>
              </a:rPr>
              <a:t> forward(self, x):</a:t>
            </a:r>
          </a:p>
          <a:p>
            <a:r>
              <a:rPr lang="en-GB" sz="1400" dirty="0">
                <a:latin typeface="Consolas" panose="020B0609020204030204" pitchFamily="49" charset="0"/>
              </a:rPr>
              <a:t>        x = torch.log(1 + torch.exp(x))</a:t>
            </a:r>
          </a:p>
          <a:p>
            <a:r>
              <a:rPr lang="en-GB" sz="1400" dirty="0">
                <a:latin typeface="Consolas" panose="020B0609020204030204" pitchFamily="49" charset="0"/>
              </a:rPr>
              <a:t>        </a:t>
            </a:r>
            <a:r>
              <a:rPr lang="en-GB" sz="1400" dirty="0">
                <a:solidFill>
                  <a:srgbClr val="0000FF"/>
                </a:solidFill>
                <a:latin typeface="Consolas" panose="020B0609020204030204" pitchFamily="49" charset="0"/>
              </a:rPr>
              <a:t>return</a:t>
            </a:r>
            <a:r>
              <a:rPr lang="en-GB" sz="1400" dirty="0">
                <a:latin typeface="Consolas" panose="020B0609020204030204" pitchFamily="49" charset="0"/>
              </a:rPr>
              <a:t> x</a:t>
            </a:r>
            <a:endParaRPr lang="en-CH" sz="1400" dirty="0">
              <a:latin typeface="Consolas" panose="020B0609020204030204" pitchFamily="49" charset="0"/>
            </a:endParaRPr>
          </a:p>
        </p:txBody>
      </p:sp>
      <p:pic>
        <p:nvPicPr>
          <p:cNvPr id="8" name="Picture 7" descr="Table&#10;&#10;Description automatically generated with medium confidence">
            <a:extLst>
              <a:ext uri="{FF2B5EF4-FFF2-40B4-BE49-F238E27FC236}">
                <a16:creationId xmlns:a16="http://schemas.microsoft.com/office/drawing/2014/main" id="{4315CB67-0A6E-44BC-BF8A-1F20E718C4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908" y="1169457"/>
            <a:ext cx="6671874" cy="2929887"/>
          </a:xfrm>
          <a:prstGeom prst="rect">
            <a:avLst/>
          </a:prstGeom>
        </p:spPr>
      </p:pic>
      <p:graphicFrame>
        <p:nvGraphicFramePr>
          <p:cNvPr id="42" name="Diagram 41">
            <a:extLst>
              <a:ext uri="{FF2B5EF4-FFF2-40B4-BE49-F238E27FC236}">
                <a16:creationId xmlns:a16="http://schemas.microsoft.com/office/drawing/2014/main" id="{B4777094-1D4E-147F-5F56-0FF6FD31D4B4}"/>
              </a:ext>
            </a:extLst>
          </p:cNvPr>
          <p:cNvGraphicFramePr/>
          <p:nvPr/>
        </p:nvGraphicFramePr>
        <p:xfrm>
          <a:off x="348322" y="3390656"/>
          <a:ext cx="10320185" cy="35283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3" name="TextBox 42">
            <a:extLst>
              <a:ext uri="{FF2B5EF4-FFF2-40B4-BE49-F238E27FC236}">
                <a16:creationId xmlns:a16="http://schemas.microsoft.com/office/drawing/2014/main" id="{F765EB2D-9ADE-010D-BEFB-08BB138B872F}"/>
              </a:ext>
            </a:extLst>
          </p:cNvPr>
          <p:cNvSpPr txBox="1"/>
          <p:nvPr/>
        </p:nvSpPr>
        <p:spPr>
          <a:xfrm>
            <a:off x="347663" y="6510283"/>
            <a:ext cx="10123623" cy="347716"/>
          </a:xfrm>
          <a:prstGeom prst="rect">
            <a:avLst/>
          </a:prstGeom>
        </p:spPr>
        <p:txBody>
          <a:bodyPr vert="horz" wrap="none" lIns="0" tIns="0" rIns="0" bIns="0" rtlCol="0" anchor="ctr"/>
          <a:lstStyle>
            <a:defPPr>
              <a:defRPr lang="en-US"/>
            </a:defPPr>
            <a:lvl1pPr algn="ctr">
              <a:defRPr sz="1050">
                <a:solidFill>
                  <a:schemeClr val="bg1">
                    <a:lumMod val="65000"/>
                  </a:schemeClr>
                </a:solidFill>
              </a:defRPr>
            </a:lvl1pPr>
          </a:lstStyle>
          <a:p>
            <a:pPr algn="l"/>
            <a:r>
              <a:rPr lang="en-GB" dirty="0"/>
              <a:t>Diganta Misra. 2020. Mish: A Self Regularized Non-Monotonic Activation Function</a:t>
            </a:r>
            <a:endParaRPr lang="en-CH" dirty="0"/>
          </a:p>
        </p:txBody>
      </p:sp>
      <p:grpSp>
        <p:nvGrpSpPr>
          <p:cNvPr id="7" name="Group 6">
            <a:extLst>
              <a:ext uri="{FF2B5EF4-FFF2-40B4-BE49-F238E27FC236}">
                <a16:creationId xmlns:a16="http://schemas.microsoft.com/office/drawing/2014/main" id="{124ABCBF-2495-3F64-5A1A-8D3D46A7790D}"/>
              </a:ext>
            </a:extLst>
          </p:cNvPr>
          <p:cNvGrpSpPr/>
          <p:nvPr/>
        </p:nvGrpSpPr>
        <p:grpSpPr>
          <a:xfrm>
            <a:off x="4547828" y="3929456"/>
            <a:ext cx="2156859" cy="984418"/>
            <a:chOff x="4547828" y="3929456"/>
            <a:chExt cx="2156859" cy="984418"/>
          </a:xfrm>
        </p:grpSpPr>
        <p:sp>
          <p:nvSpPr>
            <p:cNvPr id="4" name="Right Brace 3">
              <a:extLst>
                <a:ext uri="{FF2B5EF4-FFF2-40B4-BE49-F238E27FC236}">
                  <a16:creationId xmlns:a16="http://schemas.microsoft.com/office/drawing/2014/main" id="{118711CC-BBC5-BAA6-8FB6-8A681B67B057}"/>
                </a:ext>
              </a:extLst>
            </p:cNvPr>
            <p:cNvSpPr/>
            <p:nvPr/>
          </p:nvSpPr>
          <p:spPr>
            <a:xfrm>
              <a:off x="4547828" y="3929456"/>
              <a:ext cx="396044" cy="984418"/>
            </a:xfrm>
            <a:prstGeom prst="rightBrace">
              <a:avLst>
                <a:gd name="adj1" fmla="val 8333"/>
                <a:gd name="adj2" fmla="val 50001"/>
              </a:avLst>
            </a:prstGeom>
            <a:ln w="190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p>
          </p:txBody>
        </p:sp>
        <p:sp>
          <p:nvSpPr>
            <p:cNvPr id="5" name="Rectangle 4">
              <a:extLst>
                <a:ext uri="{FF2B5EF4-FFF2-40B4-BE49-F238E27FC236}">
                  <a16:creationId xmlns:a16="http://schemas.microsoft.com/office/drawing/2014/main" id="{17BCDC88-AE7E-E967-8885-55F3726ACD21}"/>
                </a:ext>
              </a:extLst>
            </p:cNvPr>
            <p:cNvSpPr/>
            <p:nvPr/>
          </p:nvSpPr>
          <p:spPr>
            <a:xfrm>
              <a:off x="4943872" y="4250830"/>
              <a:ext cx="1760815" cy="34771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solidFill>
                    <a:schemeClr val="tx1"/>
                  </a:solidFill>
                </a:rPr>
                <a:t>Vectorized Math</a:t>
              </a:r>
              <a:endParaRPr lang="en-CH" dirty="0">
                <a:solidFill>
                  <a:schemeClr val="tx1"/>
                </a:solidFill>
              </a:endParaRPr>
            </a:p>
          </p:txBody>
        </p:sp>
      </p:grpSp>
      <p:pic>
        <p:nvPicPr>
          <p:cNvPr id="9" name="Graphic 35" descr="Gauge with solid fill">
            <a:extLst>
              <a:ext uri="{FF2B5EF4-FFF2-40B4-BE49-F238E27FC236}">
                <a16:creationId xmlns:a16="http://schemas.microsoft.com/office/drawing/2014/main" id="{D147F216-05AB-579A-3428-7E3807D273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64552" y="486947"/>
            <a:ext cx="771848" cy="771848"/>
          </a:xfrm>
          <a:prstGeom prst="rect">
            <a:avLst/>
          </a:prstGeom>
        </p:spPr>
      </p:pic>
    </p:spTree>
    <p:extLst>
      <p:ext uri="{BB962C8B-B14F-4D97-AF65-F5344CB8AC3E}">
        <p14:creationId xmlns:p14="http://schemas.microsoft.com/office/powerpoint/2010/main" val="2585852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graphicEl>
                                              <a:dgm id="{FA36147F-EE7D-403B-A8CB-EC58CC2AB26F}"/>
                                            </p:graphicEl>
                                          </p:spTgt>
                                        </p:tgtEl>
                                        <p:attrNameLst>
                                          <p:attrName>style.visibility</p:attrName>
                                        </p:attrNameLst>
                                      </p:cBhvr>
                                      <p:to>
                                        <p:strVal val="visible"/>
                                      </p:to>
                                    </p:set>
                                    <p:animEffect transition="in" filter="fade">
                                      <p:cBhvr>
                                        <p:cTn id="7" dur="500"/>
                                        <p:tgtEl>
                                          <p:spTgt spid="42">
                                            <p:graphicEl>
                                              <a:dgm id="{FA36147F-EE7D-403B-A8CB-EC58CC2AB26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graphicEl>
                                              <a:dgm id="{D0375F40-04D0-48FC-83FB-0A4F3618D812}"/>
                                            </p:graphicEl>
                                          </p:spTgt>
                                        </p:tgtEl>
                                        <p:attrNameLst>
                                          <p:attrName>style.visibility</p:attrName>
                                        </p:attrNameLst>
                                      </p:cBhvr>
                                      <p:to>
                                        <p:strVal val="visible"/>
                                      </p:to>
                                    </p:set>
                                    <p:animEffect transition="in" filter="fade">
                                      <p:cBhvr>
                                        <p:cTn id="12" dur="500"/>
                                        <p:tgtEl>
                                          <p:spTgt spid="42">
                                            <p:graphicEl>
                                              <a:dgm id="{D0375F40-04D0-48FC-83FB-0A4F3618D812}"/>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graphicEl>
                                              <a:dgm id="{41FCF512-B3B7-43A0-AD44-8D002B6A10DE}"/>
                                            </p:graphicEl>
                                          </p:spTgt>
                                        </p:tgtEl>
                                        <p:attrNameLst>
                                          <p:attrName>style.visibility</p:attrName>
                                        </p:attrNameLst>
                                      </p:cBhvr>
                                      <p:to>
                                        <p:strVal val="visible"/>
                                      </p:to>
                                    </p:set>
                                    <p:animEffect transition="in" filter="fade">
                                      <p:cBhvr>
                                        <p:cTn id="15" dur="500"/>
                                        <p:tgtEl>
                                          <p:spTgt spid="42">
                                            <p:graphicEl>
                                              <a:dgm id="{41FCF512-B3B7-43A0-AD44-8D002B6A10DE}"/>
                                            </p:graphic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42">
                                            <p:graphicEl>
                                              <a:dgm id="{0B37FA26-576C-4629-AAF9-1F8916056207}"/>
                                            </p:graphicEl>
                                          </p:spTgt>
                                        </p:tgtEl>
                                        <p:attrNameLst>
                                          <p:attrName>style.visibility</p:attrName>
                                        </p:attrNameLst>
                                      </p:cBhvr>
                                      <p:to>
                                        <p:strVal val="visible"/>
                                      </p:to>
                                    </p:set>
                                    <p:animEffect transition="in" filter="fade">
                                      <p:cBhvr>
                                        <p:cTn id="19" dur="500"/>
                                        <p:tgtEl>
                                          <p:spTgt spid="42">
                                            <p:graphicEl>
                                              <a:dgm id="{0B37FA26-576C-4629-AAF9-1F8916056207}"/>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graphicEl>
                                              <a:dgm id="{1A20918E-B982-4C22-9C48-8E41DA1E7F9D}"/>
                                            </p:graphicEl>
                                          </p:spTgt>
                                        </p:tgtEl>
                                        <p:attrNameLst>
                                          <p:attrName>style.visibility</p:attrName>
                                        </p:attrNameLst>
                                      </p:cBhvr>
                                      <p:to>
                                        <p:strVal val="visible"/>
                                      </p:to>
                                    </p:set>
                                    <p:animEffect transition="in" filter="fade">
                                      <p:cBhvr>
                                        <p:cTn id="22" dur="500"/>
                                        <p:tgtEl>
                                          <p:spTgt spid="42">
                                            <p:graphicEl>
                                              <a:dgm id="{1A20918E-B982-4C22-9C48-8E41DA1E7F9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
                                            <p:graphicEl>
                                              <a:dgm id="{E4AEB899-088D-4EE3-B9CA-D4BC120D2395}"/>
                                            </p:graphicEl>
                                          </p:spTgt>
                                        </p:tgtEl>
                                        <p:attrNameLst>
                                          <p:attrName>style.visibility</p:attrName>
                                        </p:attrNameLst>
                                      </p:cBhvr>
                                      <p:to>
                                        <p:strVal val="visible"/>
                                      </p:to>
                                    </p:set>
                                    <p:animEffect transition="in" filter="fade">
                                      <p:cBhvr>
                                        <p:cTn id="27" dur="500"/>
                                        <p:tgtEl>
                                          <p:spTgt spid="42">
                                            <p:graphicEl>
                                              <a:dgm id="{E4AEB899-088D-4EE3-B9CA-D4BC120D2395}"/>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
                                            <p:graphicEl>
                                              <a:dgm id="{BC8663B6-4385-4CB7-A267-42081E5FE788}"/>
                                            </p:graphicEl>
                                          </p:spTgt>
                                        </p:tgtEl>
                                        <p:attrNameLst>
                                          <p:attrName>style.visibility</p:attrName>
                                        </p:attrNameLst>
                                      </p:cBhvr>
                                      <p:to>
                                        <p:strVal val="visible"/>
                                      </p:to>
                                    </p:set>
                                    <p:animEffect transition="in" filter="fade">
                                      <p:cBhvr>
                                        <p:cTn id="30" dur="500"/>
                                        <p:tgtEl>
                                          <p:spTgt spid="42">
                                            <p:graphicEl>
                                              <a:dgm id="{BC8663B6-4385-4CB7-A267-42081E5FE788}"/>
                                            </p:graphic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42">
                                            <p:graphicEl>
                                              <a:dgm id="{4976A4DD-2EE7-4600-892C-1754EAAC4640}"/>
                                            </p:graphicEl>
                                          </p:spTgt>
                                        </p:tgtEl>
                                        <p:attrNameLst>
                                          <p:attrName>style.visibility</p:attrName>
                                        </p:attrNameLst>
                                      </p:cBhvr>
                                      <p:to>
                                        <p:strVal val="visible"/>
                                      </p:to>
                                    </p:set>
                                    <p:animEffect transition="in" filter="fade">
                                      <p:cBhvr>
                                        <p:cTn id="34" dur="500"/>
                                        <p:tgtEl>
                                          <p:spTgt spid="42">
                                            <p:graphicEl>
                                              <a:dgm id="{4976A4DD-2EE7-4600-892C-1754EAAC4640}"/>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graphicEl>
                                              <a:dgm id="{CB90A2FC-6554-440F-B294-B23EBF903315}"/>
                                            </p:graphicEl>
                                          </p:spTgt>
                                        </p:tgtEl>
                                        <p:attrNameLst>
                                          <p:attrName>style.visibility</p:attrName>
                                        </p:attrNameLst>
                                      </p:cBhvr>
                                      <p:to>
                                        <p:strVal val="visible"/>
                                      </p:to>
                                    </p:set>
                                    <p:animEffect transition="in" filter="fade">
                                      <p:cBhvr>
                                        <p:cTn id="37" dur="500"/>
                                        <p:tgtEl>
                                          <p:spTgt spid="42">
                                            <p:graphicEl>
                                              <a:dgm id="{CB90A2FC-6554-440F-B294-B23EBF90331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2">
                                            <p:graphicEl>
                                              <a:dgm id="{2E991A48-DB3B-4435-B37C-569FEB96857F}"/>
                                            </p:graphicEl>
                                          </p:spTgt>
                                        </p:tgtEl>
                                        <p:attrNameLst>
                                          <p:attrName>style.visibility</p:attrName>
                                        </p:attrNameLst>
                                      </p:cBhvr>
                                      <p:to>
                                        <p:strVal val="visible"/>
                                      </p:to>
                                    </p:set>
                                    <p:animEffect transition="in" filter="fade">
                                      <p:cBhvr>
                                        <p:cTn id="42" dur="500"/>
                                        <p:tgtEl>
                                          <p:spTgt spid="42">
                                            <p:graphicEl>
                                              <a:dgm id="{2E991A48-DB3B-4435-B37C-569FEB96857F}"/>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2">
                                            <p:graphicEl>
                                              <a:dgm id="{5380B369-49E3-4173-9173-44A1C48DF16B}"/>
                                            </p:graphicEl>
                                          </p:spTgt>
                                        </p:tgtEl>
                                        <p:attrNameLst>
                                          <p:attrName>style.visibility</p:attrName>
                                        </p:attrNameLst>
                                      </p:cBhvr>
                                      <p:to>
                                        <p:strVal val="visible"/>
                                      </p:to>
                                    </p:set>
                                    <p:animEffect transition="in" filter="fade">
                                      <p:cBhvr>
                                        <p:cTn id="45" dur="500"/>
                                        <p:tgtEl>
                                          <p:spTgt spid="42">
                                            <p:graphicEl>
                                              <a:dgm id="{5380B369-49E3-4173-9173-44A1C48DF16B}"/>
                                            </p:graphicEl>
                                          </p:spTgt>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42">
                                            <p:graphicEl>
                                              <a:dgm id="{4DACD768-9E62-43BF-B119-323E0241E357}"/>
                                            </p:graphicEl>
                                          </p:spTgt>
                                        </p:tgtEl>
                                        <p:attrNameLst>
                                          <p:attrName>style.visibility</p:attrName>
                                        </p:attrNameLst>
                                      </p:cBhvr>
                                      <p:to>
                                        <p:strVal val="visible"/>
                                      </p:to>
                                    </p:set>
                                    <p:animEffect transition="in" filter="fade">
                                      <p:cBhvr>
                                        <p:cTn id="49" dur="500"/>
                                        <p:tgtEl>
                                          <p:spTgt spid="42">
                                            <p:graphicEl>
                                              <a:dgm id="{4DACD768-9E62-43BF-B119-323E0241E357}"/>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2">
                                            <p:graphicEl>
                                              <a:dgm id="{9F23F127-F6BA-4A3E-8DA3-797D48AC1A4F}"/>
                                            </p:graphicEl>
                                          </p:spTgt>
                                        </p:tgtEl>
                                        <p:attrNameLst>
                                          <p:attrName>style.visibility</p:attrName>
                                        </p:attrNameLst>
                                      </p:cBhvr>
                                      <p:to>
                                        <p:strVal val="visible"/>
                                      </p:to>
                                    </p:set>
                                    <p:animEffect transition="in" filter="fade">
                                      <p:cBhvr>
                                        <p:cTn id="52" dur="500"/>
                                        <p:tgtEl>
                                          <p:spTgt spid="42">
                                            <p:graphicEl>
                                              <a:dgm id="{9F23F127-F6BA-4A3E-8DA3-797D48AC1A4F}"/>
                                            </p:graphicEl>
                                          </p:spTgt>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42">
                                            <p:graphicEl>
                                              <a:dgm id="{E125F069-F02F-48F0-BD53-AA2C653DEA14}"/>
                                            </p:graphicEl>
                                          </p:spTgt>
                                        </p:tgtEl>
                                        <p:attrNameLst>
                                          <p:attrName>style.visibility</p:attrName>
                                        </p:attrNameLst>
                                      </p:cBhvr>
                                      <p:to>
                                        <p:strVal val="visible"/>
                                      </p:to>
                                    </p:set>
                                    <p:animEffect transition="in" filter="fade">
                                      <p:cBhvr>
                                        <p:cTn id="56" dur="500"/>
                                        <p:tgtEl>
                                          <p:spTgt spid="42">
                                            <p:graphicEl>
                                              <a:dgm id="{E125F069-F02F-48F0-BD53-AA2C653DEA14}"/>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2">
                                            <p:graphicEl>
                                              <a:dgm id="{92204177-A409-4C4E-B3B1-AFD8DB1FB897}"/>
                                            </p:graphicEl>
                                          </p:spTgt>
                                        </p:tgtEl>
                                        <p:attrNameLst>
                                          <p:attrName>style.visibility</p:attrName>
                                        </p:attrNameLst>
                                      </p:cBhvr>
                                      <p:to>
                                        <p:strVal val="visible"/>
                                      </p:to>
                                    </p:set>
                                    <p:animEffect transition="in" filter="fade">
                                      <p:cBhvr>
                                        <p:cTn id="59" dur="500"/>
                                        <p:tgtEl>
                                          <p:spTgt spid="42">
                                            <p:graphicEl>
                                              <a:dgm id="{92204177-A409-4C4E-B3B1-AFD8DB1FB897}"/>
                                            </p:graphicEl>
                                          </p:spTgt>
                                        </p:tgtEl>
                                      </p:cBhvr>
                                    </p:animEffect>
                                  </p:childTnLst>
                                </p:cTn>
                              </p:par>
                            </p:childTnLst>
                          </p:cTn>
                        </p:par>
                        <p:par>
                          <p:cTn id="60" fill="hold">
                            <p:stCondLst>
                              <p:cond delay="1500"/>
                            </p:stCondLst>
                            <p:childTnLst>
                              <p:par>
                                <p:cTn id="61" presetID="10" presetClass="entr" presetSubtype="0" fill="hold" grpId="0" nodeType="afterEffect">
                                  <p:stCondLst>
                                    <p:cond delay="0"/>
                                  </p:stCondLst>
                                  <p:childTnLst>
                                    <p:set>
                                      <p:cBhvr>
                                        <p:cTn id="62" dur="1" fill="hold">
                                          <p:stCondLst>
                                            <p:cond delay="0"/>
                                          </p:stCondLst>
                                        </p:cTn>
                                        <p:tgtEl>
                                          <p:spTgt spid="42">
                                            <p:graphicEl>
                                              <a:dgm id="{9D3BDFA9-585F-4438-B180-63B5F55A8EE9}"/>
                                            </p:graphicEl>
                                          </p:spTgt>
                                        </p:tgtEl>
                                        <p:attrNameLst>
                                          <p:attrName>style.visibility</p:attrName>
                                        </p:attrNameLst>
                                      </p:cBhvr>
                                      <p:to>
                                        <p:strVal val="visible"/>
                                      </p:to>
                                    </p:set>
                                    <p:animEffect transition="in" filter="fade">
                                      <p:cBhvr>
                                        <p:cTn id="63" dur="500"/>
                                        <p:tgtEl>
                                          <p:spTgt spid="42">
                                            <p:graphicEl>
                                              <a:dgm id="{9D3BDFA9-585F-4438-B180-63B5F55A8EE9}"/>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2">
                                            <p:graphicEl>
                                              <a:dgm id="{5B2052C3-BB01-4C9E-866E-866B4E7E1558}"/>
                                            </p:graphicEl>
                                          </p:spTgt>
                                        </p:tgtEl>
                                        <p:attrNameLst>
                                          <p:attrName>style.visibility</p:attrName>
                                        </p:attrNameLst>
                                      </p:cBhvr>
                                      <p:to>
                                        <p:strVal val="visible"/>
                                      </p:to>
                                    </p:set>
                                    <p:animEffect transition="in" filter="fade">
                                      <p:cBhvr>
                                        <p:cTn id="66" dur="500"/>
                                        <p:tgtEl>
                                          <p:spTgt spid="42">
                                            <p:graphicEl>
                                              <a:dgm id="{5B2052C3-BB01-4C9E-866E-866B4E7E1558}"/>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2">
                                            <p:graphicEl>
                                              <a:dgm id="{3E4207F0-3A57-4149-B6CE-970C1C98F962}"/>
                                            </p:graphicEl>
                                          </p:spTgt>
                                        </p:tgtEl>
                                        <p:attrNameLst>
                                          <p:attrName>style.visibility</p:attrName>
                                        </p:attrNameLst>
                                      </p:cBhvr>
                                      <p:to>
                                        <p:strVal val="visible"/>
                                      </p:to>
                                    </p:set>
                                    <p:animEffect transition="in" filter="fade">
                                      <p:cBhvr>
                                        <p:cTn id="71" dur="500"/>
                                        <p:tgtEl>
                                          <p:spTgt spid="42">
                                            <p:graphicEl>
                                              <a:dgm id="{3E4207F0-3A57-4149-B6CE-970C1C98F962}"/>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2">
                                            <p:graphicEl>
                                              <a:dgm id="{ED121C07-C191-454F-B5CD-E13E00F70C04}"/>
                                            </p:graphicEl>
                                          </p:spTgt>
                                        </p:tgtEl>
                                        <p:attrNameLst>
                                          <p:attrName>style.visibility</p:attrName>
                                        </p:attrNameLst>
                                      </p:cBhvr>
                                      <p:to>
                                        <p:strVal val="visible"/>
                                      </p:to>
                                    </p:set>
                                    <p:animEffect transition="in" filter="fade">
                                      <p:cBhvr>
                                        <p:cTn id="74" dur="500"/>
                                        <p:tgtEl>
                                          <p:spTgt spid="42">
                                            <p:graphicEl>
                                              <a:dgm id="{ED121C07-C191-454F-B5CD-E13E00F70C04}"/>
                                            </p:graphicEl>
                                          </p:spTgt>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42">
                                            <p:graphicEl>
                                              <a:dgm id="{501944C0-19F7-4C74-87A7-E26BF7F065C9}"/>
                                            </p:graphicEl>
                                          </p:spTgt>
                                        </p:tgtEl>
                                        <p:attrNameLst>
                                          <p:attrName>style.visibility</p:attrName>
                                        </p:attrNameLst>
                                      </p:cBhvr>
                                      <p:to>
                                        <p:strVal val="visible"/>
                                      </p:to>
                                    </p:set>
                                    <p:animEffect transition="in" filter="fade">
                                      <p:cBhvr>
                                        <p:cTn id="78" dur="500"/>
                                        <p:tgtEl>
                                          <p:spTgt spid="42">
                                            <p:graphicEl>
                                              <a:dgm id="{501944C0-19F7-4C74-87A7-E26BF7F065C9}"/>
                                            </p:graphic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2">
                                            <p:graphicEl>
                                              <a:dgm id="{59511AD7-1B45-4D01-8F9C-418902DB926E}"/>
                                            </p:graphicEl>
                                          </p:spTgt>
                                        </p:tgtEl>
                                        <p:attrNameLst>
                                          <p:attrName>style.visibility</p:attrName>
                                        </p:attrNameLst>
                                      </p:cBhvr>
                                      <p:to>
                                        <p:strVal val="visible"/>
                                      </p:to>
                                    </p:set>
                                    <p:animEffect transition="in" filter="fade">
                                      <p:cBhvr>
                                        <p:cTn id="81" dur="500"/>
                                        <p:tgtEl>
                                          <p:spTgt spid="42">
                                            <p:graphicEl>
                                              <a:dgm id="{59511AD7-1B45-4D01-8F9C-418902DB926E}"/>
                                            </p:graphicEl>
                                          </p:spTgt>
                                        </p:tgtEl>
                                      </p:cBhvr>
                                    </p:animEffect>
                                  </p:childTnLst>
                                </p:cTn>
                              </p:par>
                            </p:childTnLst>
                          </p:cTn>
                        </p:par>
                        <p:par>
                          <p:cTn id="82" fill="hold">
                            <p:stCondLst>
                              <p:cond delay="1000"/>
                            </p:stCondLst>
                            <p:childTnLst>
                              <p:par>
                                <p:cTn id="83" presetID="10" presetClass="entr" presetSubtype="0" fill="hold" grpId="0" nodeType="afterEffect">
                                  <p:stCondLst>
                                    <p:cond delay="0"/>
                                  </p:stCondLst>
                                  <p:childTnLst>
                                    <p:set>
                                      <p:cBhvr>
                                        <p:cTn id="84" dur="1" fill="hold">
                                          <p:stCondLst>
                                            <p:cond delay="0"/>
                                          </p:stCondLst>
                                        </p:cTn>
                                        <p:tgtEl>
                                          <p:spTgt spid="42">
                                            <p:graphicEl>
                                              <a:dgm id="{C01BBF31-DB50-4454-872E-F8EB8C925A76}"/>
                                            </p:graphicEl>
                                          </p:spTgt>
                                        </p:tgtEl>
                                        <p:attrNameLst>
                                          <p:attrName>style.visibility</p:attrName>
                                        </p:attrNameLst>
                                      </p:cBhvr>
                                      <p:to>
                                        <p:strVal val="visible"/>
                                      </p:to>
                                    </p:set>
                                    <p:animEffect transition="in" filter="fade">
                                      <p:cBhvr>
                                        <p:cTn id="85" dur="500"/>
                                        <p:tgtEl>
                                          <p:spTgt spid="42">
                                            <p:graphicEl>
                                              <a:dgm id="{C01BBF31-DB50-4454-872E-F8EB8C925A76}"/>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2">
                                            <p:graphicEl>
                                              <a:dgm id="{8E9EA211-8A7F-4308-97FD-1C914DDAE007}"/>
                                            </p:graphicEl>
                                          </p:spTgt>
                                        </p:tgtEl>
                                        <p:attrNameLst>
                                          <p:attrName>style.visibility</p:attrName>
                                        </p:attrNameLst>
                                      </p:cBhvr>
                                      <p:to>
                                        <p:strVal val="visible"/>
                                      </p:to>
                                    </p:set>
                                    <p:animEffect transition="in" filter="fade">
                                      <p:cBhvr>
                                        <p:cTn id="88" dur="500"/>
                                        <p:tgtEl>
                                          <p:spTgt spid="42">
                                            <p:graphicEl>
                                              <a:dgm id="{8E9EA211-8A7F-4308-97FD-1C914DDAE007}"/>
                                            </p:graphicEl>
                                          </p:spTgt>
                                        </p:tgtEl>
                                      </p:cBhvr>
                                    </p:animEffect>
                                  </p:childTnLst>
                                </p:cTn>
                              </p:par>
                            </p:childTnLst>
                          </p:cTn>
                        </p:par>
                        <p:par>
                          <p:cTn id="89" fill="hold">
                            <p:stCondLst>
                              <p:cond delay="1500"/>
                            </p:stCondLst>
                            <p:childTnLst>
                              <p:par>
                                <p:cTn id="90" presetID="10" presetClass="entr" presetSubtype="0" fill="hold" grpId="0" nodeType="afterEffect">
                                  <p:stCondLst>
                                    <p:cond delay="0"/>
                                  </p:stCondLst>
                                  <p:childTnLst>
                                    <p:set>
                                      <p:cBhvr>
                                        <p:cTn id="91" dur="1" fill="hold">
                                          <p:stCondLst>
                                            <p:cond delay="0"/>
                                          </p:stCondLst>
                                        </p:cTn>
                                        <p:tgtEl>
                                          <p:spTgt spid="42">
                                            <p:graphicEl>
                                              <a:dgm id="{25CA0019-2101-49A4-A765-A7F5A454B359}"/>
                                            </p:graphicEl>
                                          </p:spTgt>
                                        </p:tgtEl>
                                        <p:attrNameLst>
                                          <p:attrName>style.visibility</p:attrName>
                                        </p:attrNameLst>
                                      </p:cBhvr>
                                      <p:to>
                                        <p:strVal val="visible"/>
                                      </p:to>
                                    </p:set>
                                    <p:animEffect transition="in" filter="fade">
                                      <p:cBhvr>
                                        <p:cTn id="92" dur="500"/>
                                        <p:tgtEl>
                                          <p:spTgt spid="42">
                                            <p:graphicEl>
                                              <a:dgm id="{25CA0019-2101-49A4-A765-A7F5A454B359}"/>
                                            </p:graphic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2">
                                            <p:graphicEl>
                                              <a:dgm id="{CC39E32F-6CF2-45A5-AA29-4782C48BEC55}"/>
                                            </p:graphicEl>
                                          </p:spTgt>
                                        </p:tgtEl>
                                        <p:attrNameLst>
                                          <p:attrName>style.visibility</p:attrName>
                                        </p:attrNameLst>
                                      </p:cBhvr>
                                      <p:to>
                                        <p:strVal val="visible"/>
                                      </p:to>
                                    </p:set>
                                    <p:animEffect transition="in" filter="fade">
                                      <p:cBhvr>
                                        <p:cTn id="95" dur="500"/>
                                        <p:tgtEl>
                                          <p:spTgt spid="42">
                                            <p:graphicEl>
                                              <a:dgm id="{CC39E32F-6CF2-45A5-AA29-4782C48BEC55}"/>
                                            </p:graphicEl>
                                          </p:spTgt>
                                        </p:tgtEl>
                                      </p:cBhvr>
                                    </p:animEffect>
                                  </p:childTnLst>
                                </p:cTn>
                              </p:par>
                            </p:childTnLst>
                          </p:cTn>
                        </p:par>
                        <p:par>
                          <p:cTn id="96" fill="hold">
                            <p:stCondLst>
                              <p:cond delay="2000"/>
                            </p:stCondLst>
                            <p:childTnLst>
                              <p:par>
                                <p:cTn id="97" presetID="10" presetClass="entr" presetSubtype="0" fill="hold" grpId="0" nodeType="afterEffect">
                                  <p:stCondLst>
                                    <p:cond delay="0"/>
                                  </p:stCondLst>
                                  <p:childTnLst>
                                    <p:set>
                                      <p:cBhvr>
                                        <p:cTn id="98" dur="1" fill="hold">
                                          <p:stCondLst>
                                            <p:cond delay="0"/>
                                          </p:stCondLst>
                                        </p:cTn>
                                        <p:tgtEl>
                                          <p:spTgt spid="42">
                                            <p:graphicEl>
                                              <a:dgm id="{55254C12-2518-46E8-912A-C0D5E78E8D3A}"/>
                                            </p:graphicEl>
                                          </p:spTgt>
                                        </p:tgtEl>
                                        <p:attrNameLst>
                                          <p:attrName>style.visibility</p:attrName>
                                        </p:attrNameLst>
                                      </p:cBhvr>
                                      <p:to>
                                        <p:strVal val="visible"/>
                                      </p:to>
                                    </p:set>
                                    <p:animEffect transition="in" filter="fade">
                                      <p:cBhvr>
                                        <p:cTn id="99" dur="500"/>
                                        <p:tgtEl>
                                          <p:spTgt spid="42">
                                            <p:graphicEl>
                                              <a:dgm id="{55254C12-2518-46E8-912A-C0D5E78E8D3A}"/>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2">
                                            <p:graphicEl>
                                              <a:dgm id="{D2A4783E-B611-40DC-A1B4-2CA44537F1A3}"/>
                                            </p:graphicEl>
                                          </p:spTgt>
                                        </p:tgtEl>
                                        <p:attrNameLst>
                                          <p:attrName>style.visibility</p:attrName>
                                        </p:attrNameLst>
                                      </p:cBhvr>
                                      <p:to>
                                        <p:strVal val="visible"/>
                                      </p:to>
                                    </p:set>
                                    <p:animEffect transition="in" filter="fade">
                                      <p:cBhvr>
                                        <p:cTn id="102" dur="500"/>
                                        <p:tgtEl>
                                          <p:spTgt spid="42">
                                            <p:graphicEl>
                                              <a:dgm id="{D2A4783E-B611-40DC-A1B4-2CA44537F1A3}"/>
                                            </p:graphicEl>
                                          </p:spTgt>
                                        </p:tgtEl>
                                      </p:cBhvr>
                                    </p:animEffect>
                                  </p:childTnLst>
                                </p:cTn>
                              </p:par>
                            </p:childTnLst>
                          </p:cTn>
                        </p:par>
                        <p:par>
                          <p:cTn id="103" fill="hold">
                            <p:stCondLst>
                              <p:cond delay="2500"/>
                            </p:stCondLst>
                            <p:childTnLst>
                              <p:par>
                                <p:cTn id="104" presetID="10" presetClass="entr" presetSubtype="0" fill="hold" grpId="0" nodeType="afterEffect">
                                  <p:stCondLst>
                                    <p:cond delay="0"/>
                                  </p:stCondLst>
                                  <p:childTnLst>
                                    <p:set>
                                      <p:cBhvr>
                                        <p:cTn id="105" dur="1" fill="hold">
                                          <p:stCondLst>
                                            <p:cond delay="0"/>
                                          </p:stCondLst>
                                        </p:cTn>
                                        <p:tgtEl>
                                          <p:spTgt spid="42">
                                            <p:graphicEl>
                                              <a:dgm id="{E849B19C-3C30-477E-A1A0-9A765D7FCA62}"/>
                                            </p:graphicEl>
                                          </p:spTgt>
                                        </p:tgtEl>
                                        <p:attrNameLst>
                                          <p:attrName>style.visibility</p:attrName>
                                        </p:attrNameLst>
                                      </p:cBhvr>
                                      <p:to>
                                        <p:strVal val="visible"/>
                                      </p:to>
                                    </p:set>
                                    <p:animEffect transition="in" filter="fade">
                                      <p:cBhvr>
                                        <p:cTn id="106" dur="500"/>
                                        <p:tgtEl>
                                          <p:spTgt spid="42">
                                            <p:graphicEl>
                                              <a:dgm id="{E849B19C-3C30-477E-A1A0-9A765D7FCA62}"/>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2">
                                            <p:graphicEl>
                                              <a:dgm id="{F40DEF17-45F9-46A4-950D-1F09BB8940B5}"/>
                                            </p:graphicEl>
                                          </p:spTgt>
                                        </p:tgtEl>
                                        <p:attrNameLst>
                                          <p:attrName>style.visibility</p:attrName>
                                        </p:attrNameLst>
                                      </p:cBhvr>
                                      <p:to>
                                        <p:strVal val="visible"/>
                                      </p:to>
                                    </p:set>
                                    <p:animEffect transition="in" filter="fade">
                                      <p:cBhvr>
                                        <p:cTn id="109" dur="500"/>
                                        <p:tgtEl>
                                          <p:spTgt spid="42">
                                            <p:graphicEl>
                                              <a:dgm id="{F40DEF17-45F9-46A4-950D-1F09BB8940B5}"/>
                                            </p:graphic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500"/>
                                        <p:tgtEl>
                                          <p:spTgt spid="7"/>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42">
                                            <p:graphicEl>
                                              <a:dgm id="{A4DAAD0A-7034-46DE-BC52-FB11C0F24DE4}"/>
                                            </p:graphicEl>
                                          </p:spTgt>
                                        </p:tgtEl>
                                        <p:attrNameLst>
                                          <p:attrName>style.visibility</p:attrName>
                                        </p:attrNameLst>
                                      </p:cBhvr>
                                      <p:to>
                                        <p:strVal val="visible"/>
                                      </p:to>
                                    </p:set>
                                    <p:animEffect transition="in" filter="fade">
                                      <p:cBhvr>
                                        <p:cTn id="119" dur="500"/>
                                        <p:tgtEl>
                                          <p:spTgt spid="42">
                                            <p:graphicEl>
                                              <a:dgm id="{A4DAAD0A-7034-46DE-BC52-FB11C0F24DE4}"/>
                                            </p:graphicEl>
                                          </p:spTgt>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2">
                                            <p:graphicEl>
                                              <a:dgm id="{48A169D3-F3C3-4DE6-9525-6A7234C85541}"/>
                                            </p:graphicEl>
                                          </p:spTgt>
                                        </p:tgtEl>
                                        <p:attrNameLst>
                                          <p:attrName>style.visibility</p:attrName>
                                        </p:attrNameLst>
                                      </p:cBhvr>
                                      <p:to>
                                        <p:strVal val="visible"/>
                                      </p:to>
                                    </p:set>
                                    <p:animEffect transition="in" filter="fade">
                                      <p:cBhvr>
                                        <p:cTn id="122" dur="500"/>
                                        <p:tgtEl>
                                          <p:spTgt spid="42">
                                            <p:graphicEl>
                                              <a:dgm id="{48A169D3-F3C3-4DE6-9525-6A7234C85541}"/>
                                            </p:graphicEl>
                                          </p:spTgt>
                                        </p:tgtEl>
                                      </p:cBhvr>
                                    </p:animEffect>
                                  </p:childTnLst>
                                </p:cTn>
                              </p:par>
                            </p:childTnLst>
                          </p:cTn>
                        </p:par>
                        <p:par>
                          <p:cTn id="123" fill="hold">
                            <p:stCondLst>
                              <p:cond delay="500"/>
                            </p:stCondLst>
                            <p:childTnLst>
                              <p:par>
                                <p:cTn id="124" presetID="10" presetClass="entr" presetSubtype="0" fill="hold" grpId="0" nodeType="afterEffect">
                                  <p:stCondLst>
                                    <p:cond delay="0"/>
                                  </p:stCondLst>
                                  <p:childTnLst>
                                    <p:set>
                                      <p:cBhvr>
                                        <p:cTn id="125" dur="1" fill="hold">
                                          <p:stCondLst>
                                            <p:cond delay="0"/>
                                          </p:stCondLst>
                                        </p:cTn>
                                        <p:tgtEl>
                                          <p:spTgt spid="42">
                                            <p:graphicEl>
                                              <a:dgm id="{97A005F1-B5F2-46C3-93CC-89F9F6FCDF2A}"/>
                                            </p:graphicEl>
                                          </p:spTgt>
                                        </p:tgtEl>
                                        <p:attrNameLst>
                                          <p:attrName>style.visibility</p:attrName>
                                        </p:attrNameLst>
                                      </p:cBhvr>
                                      <p:to>
                                        <p:strVal val="visible"/>
                                      </p:to>
                                    </p:set>
                                    <p:animEffect transition="in" filter="fade">
                                      <p:cBhvr>
                                        <p:cTn id="126" dur="500"/>
                                        <p:tgtEl>
                                          <p:spTgt spid="42">
                                            <p:graphicEl>
                                              <a:dgm id="{97A005F1-B5F2-46C3-93CC-89F9F6FCDF2A}"/>
                                            </p:graphicEl>
                                          </p:spTgt>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2">
                                            <p:graphicEl>
                                              <a:dgm id="{3A9ADDE2-C7ED-4595-8BD7-8B1145915461}"/>
                                            </p:graphicEl>
                                          </p:spTgt>
                                        </p:tgtEl>
                                        <p:attrNameLst>
                                          <p:attrName>style.visibility</p:attrName>
                                        </p:attrNameLst>
                                      </p:cBhvr>
                                      <p:to>
                                        <p:strVal val="visible"/>
                                      </p:to>
                                    </p:set>
                                    <p:animEffect transition="in" filter="fade">
                                      <p:cBhvr>
                                        <p:cTn id="129" dur="500"/>
                                        <p:tgtEl>
                                          <p:spTgt spid="42">
                                            <p:graphicEl>
                                              <a:dgm id="{3A9ADDE2-C7ED-4595-8BD7-8B1145915461}"/>
                                            </p:graphicEl>
                                          </p:spTgt>
                                        </p:tgtEl>
                                      </p:cBhvr>
                                    </p:animEffect>
                                  </p:childTnLst>
                                </p:cTn>
                              </p:par>
                            </p:childTnLst>
                          </p:cTn>
                        </p:par>
                        <p:par>
                          <p:cTn id="130" fill="hold">
                            <p:stCondLst>
                              <p:cond delay="1000"/>
                            </p:stCondLst>
                            <p:childTnLst>
                              <p:par>
                                <p:cTn id="131" presetID="10" presetClass="entr" presetSubtype="0" fill="hold" grpId="0" nodeType="afterEffect">
                                  <p:stCondLst>
                                    <p:cond delay="0"/>
                                  </p:stCondLst>
                                  <p:childTnLst>
                                    <p:set>
                                      <p:cBhvr>
                                        <p:cTn id="132" dur="1" fill="hold">
                                          <p:stCondLst>
                                            <p:cond delay="0"/>
                                          </p:stCondLst>
                                        </p:cTn>
                                        <p:tgtEl>
                                          <p:spTgt spid="42">
                                            <p:graphicEl>
                                              <a:dgm id="{507DDA9F-9721-4882-A208-9B7E8A6D856A}"/>
                                            </p:graphicEl>
                                          </p:spTgt>
                                        </p:tgtEl>
                                        <p:attrNameLst>
                                          <p:attrName>style.visibility</p:attrName>
                                        </p:attrNameLst>
                                      </p:cBhvr>
                                      <p:to>
                                        <p:strVal val="visible"/>
                                      </p:to>
                                    </p:set>
                                    <p:animEffect transition="in" filter="fade">
                                      <p:cBhvr>
                                        <p:cTn id="133" dur="500"/>
                                        <p:tgtEl>
                                          <p:spTgt spid="42">
                                            <p:graphicEl>
                                              <a:dgm id="{507DDA9F-9721-4882-A208-9B7E8A6D856A}"/>
                                            </p:graphicEl>
                                          </p:spTgt>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2">
                                            <p:graphicEl>
                                              <a:dgm id="{0EAFDF89-3247-4EDD-89FD-60250E51C17A}"/>
                                            </p:graphicEl>
                                          </p:spTgt>
                                        </p:tgtEl>
                                        <p:attrNameLst>
                                          <p:attrName>style.visibility</p:attrName>
                                        </p:attrNameLst>
                                      </p:cBhvr>
                                      <p:to>
                                        <p:strVal val="visible"/>
                                      </p:to>
                                    </p:set>
                                    <p:animEffect transition="in" filter="fade">
                                      <p:cBhvr>
                                        <p:cTn id="136" dur="500"/>
                                        <p:tgtEl>
                                          <p:spTgt spid="42">
                                            <p:graphicEl>
                                              <a:dgm id="{0EAFDF89-3247-4EDD-89FD-60250E51C17A}"/>
                                            </p:graphicEl>
                                          </p:spTgt>
                                        </p:tgtEl>
                                      </p:cBhvr>
                                    </p:animEffect>
                                  </p:childTnLst>
                                </p:cTn>
                              </p:par>
                            </p:childTnLst>
                          </p:cTn>
                        </p:par>
                        <p:par>
                          <p:cTn id="137" fill="hold">
                            <p:stCondLst>
                              <p:cond delay="1500"/>
                            </p:stCondLst>
                            <p:childTnLst>
                              <p:par>
                                <p:cTn id="138" presetID="10" presetClass="entr" presetSubtype="0" fill="hold" grpId="0" nodeType="afterEffect">
                                  <p:stCondLst>
                                    <p:cond delay="0"/>
                                  </p:stCondLst>
                                  <p:childTnLst>
                                    <p:set>
                                      <p:cBhvr>
                                        <p:cTn id="139" dur="1" fill="hold">
                                          <p:stCondLst>
                                            <p:cond delay="0"/>
                                          </p:stCondLst>
                                        </p:cTn>
                                        <p:tgtEl>
                                          <p:spTgt spid="42">
                                            <p:graphicEl>
                                              <a:dgm id="{05C27609-7037-446C-8049-871F4311D028}"/>
                                            </p:graphicEl>
                                          </p:spTgt>
                                        </p:tgtEl>
                                        <p:attrNameLst>
                                          <p:attrName>style.visibility</p:attrName>
                                        </p:attrNameLst>
                                      </p:cBhvr>
                                      <p:to>
                                        <p:strVal val="visible"/>
                                      </p:to>
                                    </p:set>
                                    <p:animEffect transition="in" filter="fade">
                                      <p:cBhvr>
                                        <p:cTn id="140" dur="500"/>
                                        <p:tgtEl>
                                          <p:spTgt spid="42">
                                            <p:graphicEl>
                                              <a:dgm id="{05C27609-7037-446C-8049-871F4311D028}"/>
                                            </p:graphicEl>
                                          </p:spTgt>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42">
                                            <p:graphicEl>
                                              <a:dgm id="{5E0B553F-C234-48CE-8117-6BF7C7442793}"/>
                                            </p:graphicEl>
                                          </p:spTgt>
                                        </p:tgtEl>
                                        <p:attrNameLst>
                                          <p:attrName>style.visibility</p:attrName>
                                        </p:attrNameLst>
                                      </p:cBhvr>
                                      <p:to>
                                        <p:strVal val="visible"/>
                                      </p:to>
                                    </p:set>
                                    <p:animEffect transition="in" filter="fade">
                                      <p:cBhvr>
                                        <p:cTn id="143" dur="500"/>
                                        <p:tgtEl>
                                          <p:spTgt spid="42">
                                            <p:graphicEl>
                                              <a:dgm id="{5E0B553F-C234-48CE-8117-6BF7C7442793}"/>
                                            </p:graphicEl>
                                          </p:spTgt>
                                        </p:tgtEl>
                                      </p:cBhvr>
                                    </p:animEffect>
                                  </p:childTnLst>
                                </p:cTn>
                              </p:par>
                            </p:childTnLst>
                          </p:cTn>
                        </p:par>
                        <p:par>
                          <p:cTn id="144" fill="hold">
                            <p:stCondLst>
                              <p:cond delay="2000"/>
                            </p:stCondLst>
                            <p:childTnLst>
                              <p:par>
                                <p:cTn id="145" presetID="10" presetClass="entr" presetSubtype="0" fill="hold" grpId="0" nodeType="afterEffect">
                                  <p:stCondLst>
                                    <p:cond delay="0"/>
                                  </p:stCondLst>
                                  <p:childTnLst>
                                    <p:set>
                                      <p:cBhvr>
                                        <p:cTn id="146" dur="1" fill="hold">
                                          <p:stCondLst>
                                            <p:cond delay="0"/>
                                          </p:stCondLst>
                                        </p:cTn>
                                        <p:tgtEl>
                                          <p:spTgt spid="42">
                                            <p:graphicEl>
                                              <a:dgm id="{0EA6035E-80B4-4F59-ACC3-343145AFDE28}"/>
                                            </p:graphicEl>
                                          </p:spTgt>
                                        </p:tgtEl>
                                        <p:attrNameLst>
                                          <p:attrName>style.visibility</p:attrName>
                                        </p:attrNameLst>
                                      </p:cBhvr>
                                      <p:to>
                                        <p:strVal val="visible"/>
                                      </p:to>
                                    </p:set>
                                    <p:animEffect transition="in" filter="fade">
                                      <p:cBhvr>
                                        <p:cTn id="147" dur="500"/>
                                        <p:tgtEl>
                                          <p:spTgt spid="42">
                                            <p:graphicEl>
                                              <a:dgm id="{0EA6035E-80B4-4F59-ACC3-343145AFDE28}"/>
                                            </p:graphic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42">
                                            <p:graphicEl>
                                              <a:dgm id="{D5C9444A-C117-43A6-99E7-0F68F5D59ED3}"/>
                                            </p:graphicEl>
                                          </p:spTgt>
                                        </p:tgtEl>
                                        <p:attrNameLst>
                                          <p:attrName>style.visibility</p:attrName>
                                        </p:attrNameLst>
                                      </p:cBhvr>
                                      <p:to>
                                        <p:strVal val="visible"/>
                                      </p:to>
                                    </p:set>
                                    <p:animEffect transition="in" filter="fade">
                                      <p:cBhvr>
                                        <p:cTn id="150" dur="500"/>
                                        <p:tgtEl>
                                          <p:spTgt spid="42">
                                            <p:graphicEl>
                                              <a:dgm id="{D5C9444A-C117-43A6-99E7-0F68F5D59ED3}"/>
                                            </p:graphicEl>
                                          </p:spTgt>
                                        </p:tgtEl>
                                      </p:cBhvr>
                                    </p:animEffect>
                                  </p:childTnLst>
                                </p:cTn>
                              </p:par>
                            </p:childTnLst>
                          </p:cTn>
                        </p:par>
                        <p:par>
                          <p:cTn id="151" fill="hold">
                            <p:stCondLst>
                              <p:cond delay="2500"/>
                            </p:stCondLst>
                            <p:childTnLst>
                              <p:par>
                                <p:cTn id="152" presetID="10" presetClass="entr" presetSubtype="0" fill="hold" grpId="0" nodeType="afterEffect">
                                  <p:stCondLst>
                                    <p:cond delay="0"/>
                                  </p:stCondLst>
                                  <p:childTnLst>
                                    <p:set>
                                      <p:cBhvr>
                                        <p:cTn id="153" dur="1" fill="hold">
                                          <p:stCondLst>
                                            <p:cond delay="0"/>
                                          </p:stCondLst>
                                        </p:cTn>
                                        <p:tgtEl>
                                          <p:spTgt spid="42">
                                            <p:graphicEl>
                                              <a:dgm id="{9EA57861-91BB-4D19-B9FE-8BA9460A8CD6}"/>
                                            </p:graphicEl>
                                          </p:spTgt>
                                        </p:tgtEl>
                                        <p:attrNameLst>
                                          <p:attrName>style.visibility</p:attrName>
                                        </p:attrNameLst>
                                      </p:cBhvr>
                                      <p:to>
                                        <p:strVal val="visible"/>
                                      </p:to>
                                    </p:set>
                                    <p:animEffect transition="in" filter="fade">
                                      <p:cBhvr>
                                        <p:cTn id="154" dur="500"/>
                                        <p:tgtEl>
                                          <p:spTgt spid="42">
                                            <p:graphicEl>
                                              <a:dgm id="{9EA57861-91BB-4D19-B9FE-8BA9460A8CD6}"/>
                                            </p:graphicEl>
                                          </p:spTgt>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42">
                                            <p:graphicEl>
                                              <a:dgm id="{C1E1EC6A-77D9-4DFD-AC1A-16916D4B1D0E}"/>
                                            </p:graphicEl>
                                          </p:spTgt>
                                        </p:tgtEl>
                                        <p:attrNameLst>
                                          <p:attrName>style.visibility</p:attrName>
                                        </p:attrNameLst>
                                      </p:cBhvr>
                                      <p:to>
                                        <p:strVal val="visible"/>
                                      </p:to>
                                    </p:set>
                                    <p:animEffect transition="in" filter="fade">
                                      <p:cBhvr>
                                        <p:cTn id="157" dur="500"/>
                                        <p:tgtEl>
                                          <p:spTgt spid="42">
                                            <p:graphicEl>
                                              <a:dgm id="{C1E1EC6A-77D9-4DFD-AC1A-16916D4B1D0E}"/>
                                            </p:graphicEl>
                                          </p:spTgt>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8"/>
                                        </p:tgtEl>
                                        <p:attrNameLst>
                                          <p:attrName>style.visibility</p:attrName>
                                        </p:attrNameLst>
                                      </p:cBhvr>
                                      <p:to>
                                        <p:strVal val="visible"/>
                                      </p:to>
                                    </p:set>
                                    <p:animEffect transition="in" filter="fade">
                                      <p:cBhvr>
                                        <p:cTn id="16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2" grpId="0" uiExpand="1">
        <p:bldSub>
          <a:bldDgm bld="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F05B87-5AC7-5E84-CDB0-1CD5B67F4114}"/>
              </a:ext>
            </a:extLst>
          </p:cNvPr>
          <p:cNvSpPr>
            <a:spLocks noGrp="1"/>
          </p:cNvSpPr>
          <p:nvPr>
            <p:ph type="sldNum" sz="quarter" idx="12"/>
          </p:nvPr>
        </p:nvSpPr>
        <p:spPr/>
        <p:txBody>
          <a:bodyPr/>
          <a:lstStyle/>
          <a:p>
            <a:fld id="{6C6AE60A-B69C-4790-82F7-3882EDF23186}" type="slidenum">
              <a:rPr lang="de-DE" smtClean="0"/>
              <a:pPr/>
              <a:t>38</a:t>
            </a:fld>
            <a:endParaRPr lang="de-DE" dirty="0"/>
          </a:p>
        </p:txBody>
      </p:sp>
      <p:sp>
        <p:nvSpPr>
          <p:cNvPr id="3" name="Title 2">
            <a:extLst>
              <a:ext uri="{FF2B5EF4-FFF2-40B4-BE49-F238E27FC236}">
                <a16:creationId xmlns:a16="http://schemas.microsoft.com/office/drawing/2014/main" id="{8C0C65EC-2366-9E69-D20E-5569E95E7628}"/>
              </a:ext>
            </a:extLst>
          </p:cNvPr>
          <p:cNvSpPr>
            <a:spLocks noGrp="1"/>
          </p:cNvSpPr>
          <p:nvPr>
            <p:ph type="title"/>
          </p:nvPr>
        </p:nvSpPr>
        <p:spPr/>
        <p:txBody>
          <a:bodyPr/>
          <a:lstStyle/>
          <a:p>
            <a:r>
              <a:rPr lang="en-GB" dirty="0"/>
              <a:t>Quantum Chromodynamics (MILC)</a:t>
            </a:r>
            <a:endParaRPr lang="en-CH" dirty="0"/>
          </a:p>
        </p:txBody>
      </p:sp>
      <p:sp>
        <p:nvSpPr>
          <p:cNvPr id="7" name="TextBox 6">
            <a:extLst>
              <a:ext uri="{FF2B5EF4-FFF2-40B4-BE49-F238E27FC236}">
                <a16:creationId xmlns:a16="http://schemas.microsoft.com/office/drawing/2014/main" id="{82F9D47D-7568-F5F2-D667-67D1DF5AF04B}"/>
              </a:ext>
            </a:extLst>
          </p:cNvPr>
          <p:cNvSpPr txBox="1"/>
          <p:nvPr/>
        </p:nvSpPr>
        <p:spPr>
          <a:xfrm>
            <a:off x="3646497" y="1226383"/>
            <a:ext cx="8200266" cy="2462213"/>
          </a:xfrm>
          <a:prstGeom prst="rect">
            <a:avLst/>
          </a:prstGeom>
          <a:noFill/>
        </p:spPr>
        <p:txBody>
          <a:bodyPr wrap="square" rtlCol="0">
            <a:spAutoFit/>
          </a:bodyPr>
          <a:lstStyle/>
          <a:p>
            <a:r>
              <a:rPr lang="en-GB" sz="1400" dirty="0">
                <a:latin typeface="Consolas" panose="020B0609020204030204" pitchFamily="49" charset="0"/>
              </a:rPr>
              <a:t>[...]</a:t>
            </a:r>
          </a:p>
          <a:p>
            <a:r>
              <a:rPr lang="en-GB" sz="1400" dirty="0">
                <a:latin typeface="Consolas" panose="020B0609020204030204" pitchFamily="49" charset="0"/>
              </a:rPr>
              <a:t>  </a:t>
            </a:r>
            <a:r>
              <a:rPr lang="en-GB" sz="1400" dirty="0">
                <a:solidFill>
                  <a:srgbClr val="0000FF"/>
                </a:solidFill>
                <a:latin typeface="Consolas" panose="020B0609020204030204" pitchFamily="49" charset="0"/>
              </a:rPr>
              <a:t>for</a:t>
            </a:r>
            <a:r>
              <a:rPr lang="en-GB" sz="1400" dirty="0">
                <a:latin typeface="Consolas" panose="020B0609020204030204" pitchFamily="49" charset="0"/>
              </a:rPr>
              <a:t> (j = 1; j &lt; Norder; j++) {</a:t>
            </a:r>
          </a:p>
          <a:p>
            <a:r>
              <a:rPr lang="en-GB" sz="1400" dirty="0">
                <a:latin typeface="Consolas" panose="020B0609020204030204" pitchFamily="49" charset="0"/>
              </a:rPr>
              <a:t>    </a:t>
            </a:r>
            <a:r>
              <a:rPr lang="en-GB" sz="1400" dirty="0">
                <a:solidFill>
                  <a:srgbClr val="0000FF"/>
                </a:solidFill>
                <a:latin typeface="Consolas" panose="020B0609020204030204" pitchFamily="49" charset="0"/>
              </a:rPr>
              <a:t>if</a:t>
            </a:r>
            <a:r>
              <a:rPr lang="en-GB" sz="1400" dirty="0">
                <a:latin typeface="Consolas" panose="020B0609020204030204" pitchFamily="49" charset="0"/>
              </a:rPr>
              <a:t> (converged[j] == 0) {</a:t>
            </a:r>
          </a:p>
          <a:p>
            <a:r>
              <a:rPr lang="en-GB" sz="1400" dirty="0">
                <a:latin typeface="Consolas" panose="020B0609020204030204" pitchFamily="49" charset="0"/>
              </a:rPr>
              <a:t>      zeta_ip1[j] = zeta_i[j] * zeta_im1[j] * beta_im1[0];</a:t>
            </a:r>
          </a:p>
          <a:p>
            <a:r>
              <a:rPr lang="en-GB" sz="1400" dirty="0">
                <a:latin typeface="Consolas" panose="020B0609020204030204" pitchFamily="49" charset="0"/>
              </a:rPr>
              <a:t>      c1 = beta_i[0] * alpha[0] * (zeta_im1[j] - zeta_i[j]);</a:t>
            </a:r>
          </a:p>
          <a:p>
            <a:r>
              <a:rPr lang="en-GB" sz="1400" dirty="0">
                <a:latin typeface="Consolas" panose="020B0609020204030204" pitchFamily="49" charset="0"/>
              </a:rPr>
              <a:t>      c2 = zeta_im1[j] * beta_im1[0] * (1.0 - (shift[j] - shift[0]) * beta_i[0]);</a:t>
            </a:r>
          </a:p>
          <a:p>
            <a:r>
              <a:rPr lang="en-GB" sz="1400" dirty="0">
                <a:latin typeface="Consolas" panose="020B0609020204030204" pitchFamily="49" charset="0"/>
              </a:rPr>
              <a:t>      zeta_ip1[j] /= c1 + c2;</a:t>
            </a:r>
          </a:p>
          <a:p>
            <a:r>
              <a:rPr lang="en-GB" sz="1400" dirty="0">
                <a:latin typeface="Consolas" panose="020B0609020204030204" pitchFamily="49" charset="0"/>
              </a:rPr>
              <a:t>      beta_i[j] = beta_i[0] * zeta_ip1[j] / zeta_i[j];</a:t>
            </a:r>
          </a:p>
          <a:p>
            <a:r>
              <a:rPr lang="en-GB" sz="1400" dirty="0">
                <a:latin typeface="Consolas" panose="020B0609020204030204" pitchFamily="49" charset="0"/>
              </a:rPr>
              <a:t>    }</a:t>
            </a:r>
          </a:p>
          <a:p>
            <a:r>
              <a:rPr lang="en-GB" sz="1400" dirty="0">
                <a:latin typeface="Consolas" panose="020B0609020204030204" pitchFamily="49" charset="0"/>
              </a:rPr>
              <a:t>  }</a:t>
            </a:r>
          </a:p>
          <a:p>
            <a:r>
              <a:rPr lang="en-GB" sz="1400" dirty="0">
                <a:latin typeface="Consolas" panose="020B0609020204030204" pitchFamily="49" charset="0"/>
              </a:rPr>
              <a:t>[...]</a:t>
            </a:r>
            <a:endParaRPr lang="en-CH" sz="1400" dirty="0">
              <a:latin typeface="Consolas" panose="020B0609020204030204" pitchFamily="49" charset="0"/>
            </a:endParaRPr>
          </a:p>
        </p:txBody>
      </p:sp>
      <p:pic>
        <p:nvPicPr>
          <p:cNvPr id="18" name="Picture 17" descr="Graphical user interface&#10;&#10;Description automatically generated">
            <a:extLst>
              <a:ext uri="{FF2B5EF4-FFF2-40B4-BE49-F238E27FC236}">
                <a16:creationId xmlns:a16="http://schemas.microsoft.com/office/drawing/2014/main" id="{5AAEB2CB-FA5C-C858-B6FA-5CDF73610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6377" y="3856850"/>
            <a:ext cx="5961336" cy="2884518"/>
          </a:xfrm>
          <a:prstGeom prst="rect">
            <a:avLst/>
          </a:prstGeom>
        </p:spPr>
      </p:pic>
      <p:sp>
        <p:nvSpPr>
          <p:cNvPr id="23" name="TextBox 22">
            <a:extLst>
              <a:ext uri="{FF2B5EF4-FFF2-40B4-BE49-F238E27FC236}">
                <a16:creationId xmlns:a16="http://schemas.microsoft.com/office/drawing/2014/main" id="{0FAFC87E-35DA-3A9C-8AD5-6F1AC3C1342C}"/>
              </a:ext>
            </a:extLst>
          </p:cNvPr>
          <p:cNvSpPr txBox="1"/>
          <p:nvPr/>
        </p:nvSpPr>
        <p:spPr>
          <a:xfrm>
            <a:off x="352313" y="6510283"/>
            <a:ext cx="5961336" cy="347716"/>
          </a:xfrm>
          <a:prstGeom prst="rect">
            <a:avLst/>
          </a:prstGeom>
        </p:spPr>
        <p:txBody>
          <a:bodyPr vert="horz" wrap="none" lIns="0" tIns="0" rIns="0" bIns="0" rtlCol="0" anchor="ctr"/>
          <a:lstStyle>
            <a:defPPr>
              <a:defRPr lang="en-US"/>
            </a:defPPr>
            <a:lvl1pPr algn="ctr">
              <a:defRPr sz="1050">
                <a:solidFill>
                  <a:schemeClr val="bg1">
                    <a:lumMod val="65000"/>
                  </a:schemeClr>
                </a:solidFill>
              </a:defRPr>
            </a:lvl1pPr>
          </a:lstStyle>
          <a:p>
            <a:pPr algn="l"/>
            <a:r>
              <a:rPr lang="en-GB" dirty="0"/>
              <a:t>https://github.com/milc-qcd/milc_qcd/blob/master/arb_overlap/congrad_multi_field.c</a:t>
            </a:r>
            <a:endParaRPr lang="en-CH" dirty="0"/>
          </a:p>
        </p:txBody>
      </p:sp>
      <p:grpSp>
        <p:nvGrpSpPr>
          <p:cNvPr id="6" name="Group 5">
            <a:extLst>
              <a:ext uri="{FF2B5EF4-FFF2-40B4-BE49-F238E27FC236}">
                <a16:creationId xmlns:a16="http://schemas.microsoft.com/office/drawing/2014/main" id="{2DADCDAA-3EC9-5BAE-A33E-AC6DC40FE351}"/>
              </a:ext>
            </a:extLst>
          </p:cNvPr>
          <p:cNvGrpSpPr/>
          <p:nvPr/>
        </p:nvGrpSpPr>
        <p:grpSpPr>
          <a:xfrm>
            <a:off x="355683" y="1282286"/>
            <a:ext cx="3336066" cy="2382005"/>
            <a:chOff x="355683" y="1282286"/>
            <a:chExt cx="3336066" cy="2382005"/>
          </a:xfrm>
        </p:grpSpPr>
        <p:sp>
          <p:nvSpPr>
            <p:cNvPr id="4" name="Rectangle 3">
              <a:extLst>
                <a:ext uri="{FF2B5EF4-FFF2-40B4-BE49-F238E27FC236}">
                  <a16:creationId xmlns:a16="http://schemas.microsoft.com/office/drawing/2014/main" id="{36C76B9E-6C8A-85BA-B7B1-723CA595E05F}"/>
                </a:ext>
              </a:extLst>
            </p:cNvPr>
            <p:cNvSpPr/>
            <p:nvPr/>
          </p:nvSpPr>
          <p:spPr>
            <a:xfrm>
              <a:off x="355683" y="2077244"/>
              <a:ext cx="2604717" cy="7920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Multi-Mass Conjugate Gradient Algorithm</a:t>
              </a:r>
              <a:endParaRPr lang="en-CH" dirty="0"/>
            </a:p>
          </p:txBody>
        </p:sp>
        <p:sp>
          <p:nvSpPr>
            <p:cNvPr id="5" name="Left Brace 4">
              <a:extLst>
                <a:ext uri="{FF2B5EF4-FFF2-40B4-BE49-F238E27FC236}">
                  <a16:creationId xmlns:a16="http://schemas.microsoft.com/office/drawing/2014/main" id="{9702B9AD-24A4-E609-9937-79E49AA73105}"/>
                </a:ext>
              </a:extLst>
            </p:cNvPr>
            <p:cNvSpPr/>
            <p:nvPr/>
          </p:nvSpPr>
          <p:spPr>
            <a:xfrm>
              <a:off x="3368944" y="1282286"/>
              <a:ext cx="322805" cy="2382005"/>
            </a:xfrm>
            <a:prstGeom prst="leftBrace">
              <a:avLst/>
            </a:prstGeom>
            <a:ln w="19050">
              <a:solidFill>
                <a:schemeClr val="bg2"/>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p>
          </p:txBody>
        </p:sp>
        <p:cxnSp>
          <p:nvCxnSpPr>
            <p:cNvPr id="10" name="Straight Connector 9">
              <a:extLst>
                <a:ext uri="{FF2B5EF4-FFF2-40B4-BE49-F238E27FC236}">
                  <a16:creationId xmlns:a16="http://schemas.microsoft.com/office/drawing/2014/main" id="{6B87CEC3-B76E-3472-61DD-0BA702FEF3F0}"/>
                </a:ext>
              </a:extLst>
            </p:cNvPr>
            <p:cNvCxnSpPr>
              <a:stCxn id="5" idx="1"/>
              <a:endCxn id="4" idx="3"/>
            </p:cNvCxnSpPr>
            <p:nvPr/>
          </p:nvCxnSpPr>
          <p:spPr>
            <a:xfrm flipH="1" flipV="1">
              <a:off x="2960400" y="2473288"/>
              <a:ext cx="408544" cy="1"/>
            </a:xfrm>
            <a:prstGeom prst="line">
              <a:avLst/>
            </a:prstGeom>
            <a:ln w="19050">
              <a:solidFill>
                <a:schemeClr val="bg2"/>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8" name="Graphic 35" descr="Gauge with solid fill">
            <a:extLst>
              <a:ext uri="{FF2B5EF4-FFF2-40B4-BE49-F238E27FC236}">
                <a16:creationId xmlns:a16="http://schemas.microsoft.com/office/drawing/2014/main" id="{82FD6129-DA71-B79D-93C9-5AE05972C5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64552" y="486947"/>
            <a:ext cx="771848" cy="771848"/>
          </a:xfrm>
          <a:prstGeom prst="rect">
            <a:avLst/>
          </a:prstGeom>
        </p:spPr>
      </p:pic>
    </p:spTree>
    <p:extLst>
      <p:ext uri="{BB962C8B-B14F-4D97-AF65-F5344CB8AC3E}">
        <p14:creationId xmlns:p14="http://schemas.microsoft.com/office/powerpoint/2010/main" val="3511648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ite clouds under blue sky during daytime">
            <a:extLst>
              <a:ext uri="{FF2B5EF4-FFF2-40B4-BE49-F238E27FC236}">
                <a16:creationId xmlns:a16="http://schemas.microsoft.com/office/drawing/2014/main" id="{503EB45C-2A37-40B4-4686-BAD6249AD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8097"/>
            <a:ext cx="5128538" cy="641067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F96E63B-4139-4878-F608-9630C390D717}"/>
              </a:ext>
            </a:extLst>
          </p:cNvPr>
          <p:cNvSpPr>
            <a:spLocks noGrp="1"/>
          </p:cNvSpPr>
          <p:nvPr>
            <p:ph type="body" idx="1"/>
          </p:nvPr>
        </p:nvSpPr>
        <p:spPr>
          <a:xfrm>
            <a:off x="5123892" y="1433724"/>
            <a:ext cx="11311917" cy="5127624"/>
          </a:xfrm>
        </p:spPr>
        <p:txBody>
          <a:bodyPr vert="horz" lIns="140400" tIns="0" rIns="144000" bIns="0" rtlCol="0" anchor="t">
            <a:noAutofit/>
          </a:bodyPr>
          <a:lstStyle/>
          <a:p>
            <a:r>
              <a:rPr lang="en-US" dirty="0"/>
              <a:t>Cloud Microphysics of IFS</a:t>
            </a:r>
          </a:p>
          <a:p>
            <a:pPr marL="626745" lvl="1" indent="-264795"/>
            <a:r>
              <a:rPr lang="en-US" dirty="0"/>
              <a:t>Resolve sub-grid features</a:t>
            </a:r>
            <a:endParaRPr lang="en-US" dirty="0">
              <a:cs typeface="Calibri" panose="020F0502020204030204" pitchFamily="34" charset="0"/>
            </a:endParaRPr>
          </a:p>
          <a:p>
            <a:pPr marL="626745" lvl="1" indent="-264795"/>
            <a:r>
              <a:rPr lang="en-US" dirty="0"/>
              <a:t>Original 2,525 SLOC of Fortran 95</a:t>
            </a:r>
            <a:endParaRPr lang="en-US" dirty="0">
              <a:cs typeface="Calibri" panose="020F0502020204030204" pitchFamily="34" charset="0"/>
            </a:endParaRPr>
          </a:p>
          <a:p>
            <a:endParaRPr lang="en-US" dirty="0"/>
          </a:p>
          <a:p>
            <a:r>
              <a:rPr lang="en-US" dirty="0">
                <a:latin typeface="Calibri"/>
                <a:cs typeface="Calibri"/>
              </a:rPr>
              <a:t>Rewritten for performance </a:t>
            </a:r>
            <a:br>
              <a:rPr lang="en-US" dirty="0"/>
            </a:br>
            <a:r>
              <a:rPr lang="en-US" dirty="0">
                <a:latin typeface="Calibri"/>
                <a:cs typeface="Calibri"/>
              </a:rPr>
              <a:t>portability benchmarking</a:t>
            </a:r>
            <a:br>
              <a:rPr lang="en-US" dirty="0"/>
            </a:br>
            <a:r>
              <a:rPr lang="en-US" dirty="0">
                <a:latin typeface="Calibri"/>
                <a:cs typeface="Calibri"/>
              </a:rPr>
              <a:t>(optimization took months!)</a:t>
            </a:r>
          </a:p>
          <a:p>
            <a:pPr marL="626745" lvl="1" indent="-264795"/>
            <a:r>
              <a:rPr lang="en-US" dirty="0"/>
              <a:t>2,635 SLOC C </a:t>
            </a:r>
            <a:endParaRPr lang="en-US" dirty="0">
              <a:cs typeface="Calibri" panose="020F0502020204030204" pitchFamily="34" charset="0"/>
            </a:endParaRPr>
          </a:p>
          <a:p>
            <a:pPr marL="626745" lvl="1" indent="-264795"/>
            <a:r>
              <a:rPr lang="en-US" dirty="0"/>
              <a:t>2,610 SLOC C++/CUDA</a:t>
            </a:r>
            <a:endParaRPr lang="en-US" dirty="0">
              <a:cs typeface="Calibri" panose="020F0502020204030204" pitchFamily="34" charset="0"/>
            </a:endParaRPr>
          </a:p>
          <a:p>
            <a:pPr marL="626745" lvl="1" indent="-264795"/>
            <a:endParaRPr lang="en-US" dirty="0">
              <a:cs typeface="Calibri" panose="020F0502020204030204" pitchFamily="34" charset="0"/>
            </a:endParaRPr>
          </a:p>
          <a:p>
            <a:endParaRPr lang="en-US" sz="2000" dirty="0">
              <a:solidFill>
                <a:srgbClr val="C00000"/>
              </a:solidFill>
              <a:cs typeface="Calibri"/>
            </a:endParaRPr>
          </a:p>
          <a:p>
            <a:pPr marL="626745" lvl="1" indent="-264795"/>
            <a:endParaRPr lang="en-US" dirty="0">
              <a:cs typeface="Calibri" panose="020F0502020204030204" pitchFamily="34" charset="0"/>
            </a:endParaRPr>
          </a:p>
        </p:txBody>
      </p:sp>
      <p:sp>
        <p:nvSpPr>
          <p:cNvPr id="4" name="Slide Number Placeholder 3">
            <a:extLst>
              <a:ext uri="{FF2B5EF4-FFF2-40B4-BE49-F238E27FC236}">
                <a16:creationId xmlns:a16="http://schemas.microsoft.com/office/drawing/2014/main" id="{E315A69C-1B2A-B686-A3B5-01E6F668583F}"/>
              </a:ext>
            </a:extLst>
          </p:cNvPr>
          <p:cNvSpPr>
            <a:spLocks noGrp="1"/>
          </p:cNvSpPr>
          <p:nvPr>
            <p:ph type="sldNum" sz="quarter" idx="2"/>
          </p:nvPr>
        </p:nvSpPr>
        <p:spPr/>
        <p:txBody>
          <a:bodyPr/>
          <a:lstStyle/>
          <a:p>
            <a:fld id="{86CB4B4D-7CA3-9044-876B-883B54F8677D}" type="slidenum">
              <a:rPr lang="en-US" smtClean="0"/>
              <a:t>39</a:t>
            </a:fld>
            <a:endParaRPr lang="en-US"/>
          </a:p>
        </p:txBody>
      </p:sp>
      <p:sp>
        <p:nvSpPr>
          <p:cNvPr id="8" name="TextBox 7">
            <a:extLst>
              <a:ext uri="{FF2B5EF4-FFF2-40B4-BE49-F238E27FC236}">
                <a16:creationId xmlns:a16="http://schemas.microsoft.com/office/drawing/2014/main" id="{3DBB9EA2-F02F-DD82-24BB-D859AEBEED51}"/>
              </a:ext>
            </a:extLst>
          </p:cNvPr>
          <p:cNvSpPr txBox="1"/>
          <p:nvPr/>
        </p:nvSpPr>
        <p:spPr>
          <a:xfrm>
            <a:off x="5127625" y="6453480"/>
            <a:ext cx="8164284" cy="369332"/>
          </a:xfrm>
          <a:prstGeom prst="rect">
            <a:avLst/>
          </a:prstGeom>
          <a:noFill/>
        </p:spPr>
        <p:txBody>
          <a:bodyPr wrap="square">
            <a:spAutoFit/>
          </a:bodyPr>
          <a:lstStyle/>
          <a:p>
            <a:pPr marL="0" indent="0">
              <a:buNone/>
            </a:pPr>
            <a:r>
              <a:rPr lang="en-US">
                <a:hlinkClick r:id="rId4"/>
              </a:rPr>
              <a:t>https://github.com/ecmwf-ifs/dwarf-p-cloudsc</a:t>
            </a:r>
            <a:r>
              <a:rPr lang="en-US"/>
              <a:t> </a:t>
            </a:r>
          </a:p>
        </p:txBody>
      </p:sp>
      <p:grpSp>
        <p:nvGrpSpPr>
          <p:cNvPr id="13" name="Group 12">
            <a:extLst>
              <a:ext uri="{FF2B5EF4-FFF2-40B4-BE49-F238E27FC236}">
                <a16:creationId xmlns:a16="http://schemas.microsoft.com/office/drawing/2014/main" id="{DF5EE4B1-3444-C954-A1D5-2122C38DE20F}"/>
              </a:ext>
            </a:extLst>
          </p:cNvPr>
          <p:cNvGrpSpPr/>
          <p:nvPr/>
        </p:nvGrpSpPr>
        <p:grpSpPr>
          <a:xfrm>
            <a:off x="-4646" y="458096"/>
            <a:ext cx="5128538" cy="6453637"/>
            <a:chOff x="-4646" y="447328"/>
            <a:chExt cx="5128538" cy="6464406"/>
          </a:xfrm>
        </p:grpSpPr>
        <p:sp>
          <p:nvSpPr>
            <p:cNvPr id="11" name="Rectangle 10">
              <a:extLst>
                <a:ext uri="{FF2B5EF4-FFF2-40B4-BE49-F238E27FC236}">
                  <a16:creationId xmlns:a16="http://schemas.microsoft.com/office/drawing/2014/main" id="{9B20888A-4A60-6804-2B72-81A7AC0E11CC}"/>
                </a:ext>
              </a:extLst>
            </p:cNvPr>
            <p:cNvSpPr/>
            <p:nvPr/>
          </p:nvSpPr>
          <p:spPr>
            <a:xfrm>
              <a:off x="-4646" y="447328"/>
              <a:ext cx="5128538" cy="641067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6E45A65-91E3-4A17-5C5C-66AC47CF406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41690" y="1077569"/>
              <a:ext cx="4099786" cy="5518566"/>
            </a:xfrm>
            <a:prstGeom prst="rect">
              <a:avLst/>
            </a:prstGeom>
            <a:noFill/>
          </p:spPr>
        </p:pic>
        <p:sp>
          <p:nvSpPr>
            <p:cNvPr id="12" name="TextBox 11">
              <a:extLst>
                <a:ext uri="{FF2B5EF4-FFF2-40B4-BE49-F238E27FC236}">
                  <a16:creationId xmlns:a16="http://schemas.microsoft.com/office/drawing/2014/main" id="{0EBDB8F9-8342-CFC0-4F57-D7FEE83BCFDF}"/>
                </a:ext>
              </a:extLst>
            </p:cNvPr>
            <p:cNvSpPr txBox="1"/>
            <p:nvPr/>
          </p:nvSpPr>
          <p:spPr>
            <a:xfrm>
              <a:off x="187327" y="6542402"/>
              <a:ext cx="4608512" cy="369332"/>
            </a:xfrm>
            <a:prstGeom prst="rect">
              <a:avLst/>
            </a:prstGeom>
            <a:noFill/>
          </p:spPr>
          <p:txBody>
            <a:bodyPr wrap="square" rtlCol="0">
              <a:spAutoFit/>
            </a:bodyPr>
            <a:lstStyle/>
            <a:p>
              <a:r>
                <a:rPr lang="en-US"/>
                <a:t>… variable setup/initialization until line 500 ;-)</a:t>
              </a:r>
            </a:p>
          </p:txBody>
        </p:sp>
      </p:grpSp>
      <p:sp>
        <p:nvSpPr>
          <p:cNvPr id="2" name="Title 1">
            <a:extLst>
              <a:ext uri="{FF2B5EF4-FFF2-40B4-BE49-F238E27FC236}">
                <a16:creationId xmlns:a16="http://schemas.microsoft.com/office/drawing/2014/main" id="{ECFB7E54-0C29-33C3-A43E-F1147E30076E}"/>
              </a:ext>
            </a:extLst>
          </p:cNvPr>
          <p:cNvSpPr>
            <a:spLocks noGrp="1"/>
          </p:cNvSpPr>
          <p:nvPr>
            <p:ph type="title"/>
          </p:nvPr>
        </p:nvSpPr>
        <p:spPr>
          <a:solidFill>
            <a:schemeClr val="bg1">
              <a:alpha val="74000"/>
            </a:schemeClr>
          </a:solidFill>
          <a:effectLst>
            <a:softEdge rad="50800"/>
          </a:effectLst>
        </p:spPr>
        <p:txBody>
          <a:bodyPr/>
          <a:lstStyle/>
          <a:p>
            <a:r>
              <a:rPr lang="en-US" dirty="0"/>
              <a:t>Let’s get to the real example … ECMWF’s CLOUDSC</a:t>
            </a:r>
          </a:p>
        </p:txBody>
      </p:sp>
      <p:pic>
        <p:nvPicPr>
          <p:cNvPr id="5" name="Graphic 6">
            <a:extLst>
              <a:ext uri="{FF2B5EF4-FFF2-40B4-BE49-F238E27FC236}">
                <a16:creationId xmlns:a16="http://schemas.microsoft.com/office/drawing/2014/main" id="{13E80053-B2F1-2895-F69C-6F6BCB452A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77138" y="1788944"/>
            <a:ext cx="6960935" cy="4952420"/>
          </a:xfrm>
          <a:prstGeom prst="rect">
            <a:avLst/>
          </a:prstGeom>
        </p:spPr>
      </p:pic>
      <p:pic>
        <p:nvPicPr>
          <p:cNvPr id="7" name="Graphic 8">
            <a:extLst>
              <a:ext uri="{FF2B5EF4-FFF2-40B4-BE49-F238E27FC236}">
                <a16:creationId xmlns:a16="http://schemas.microsoft.com/office/drawing/2014/main" id="{3D4D543F-8EDE-46AB-A04F-B304A81191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77138" y="1788947"/>
            <a:ext cx="6960935" cy="4952421"/>
          </a:xfrm>
          <a:prstGeom prst="rect">
            <a:avLst/>
          </a:prstGeom>
        </p:spPr>
      </p:pic>
      <p:pic>
        <p:nvPicPr>
          <p:cNvPr id="6" name="Picture 2">
            <a:extLst>
              <a:ext uri="{FF2B5EF4-FFF2-40B4-BE49-F238E27FC236}">
                <a16:creationId xmlns:a16="http://schemas.microsoft.com/office/drawing/2014/main" id="{02DB8E1D-A37A-3B84-35ED-BAD7FF0ECF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56540" y="533400"/>
            <a:ext cx="1134204" cy="1134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581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descr=" 3">
            <a:extLst>
              <a:ext uri="{FF2B5EF4-FFF2-40B4-BE49-F238E27FC236}">
                <a16:creationId xmlns:a16="http://schemas.microsoft.com/office/drawing/2014/main" id="{4B2DCAA6-18A5-CBB8-242C-1224B29D9C9E}"/>
              </a:ext>
            </a:extLst>
          </p:cNvPr>
          <p:cNvSpPr/>
          <p:nvPr/>
        </p:nvSpPr>
        <p:spPr>
          <a:xfrm>
            <a:off x="703764" y="1306904"/>
            <a:ext cx="2866993" cy="2555464"/>
          </a:xfrm>
          <a:prstGeom prst="roundRect">
            <a:avLst>
              <a:gd name="adj" fmla="val 704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desc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1</a:t>
            </a:r>
          </a:p>
        </p:txBody>
      </p:sp>
      <p:sp>
        <p:nvSpPr>
          <p:cNvPr id="2" name="Title 1" descr=" 2"/>
          <p:cNvSpPr>
            <a:spLocks noGrp="1"/>
          </p:cNvSpPr>
          <p:nvPr>
            <p:ph type="title"/>
          </p:nvPr>
        </p:nvSpPr>
        <p:spPr/>
        <p:txBody>
          <a:bodyPr/>
          <a:lstStyle/>
          <a:p>
            <a:r>
              <a:rPr lang="en-US" dirty="0">
                <a:solidFill>
                  <a:srgbClr val="C00000"/>
                </a:solidFill>
              </a:rPr>
              <a:t>Performance Metaprogramming </a:t>
            </a:r>
            <a:r>
              <a:rPr lang="en-US" dirty="0"/>
              <a:t>for Performance Portability</a:t>
            </a:r>
          </a:p>
        </p:txBody>
      </p:sp>
      <mc:AlternateContent xmlns:mc="http://schemas.openxmlformats.org/markup-compatibility/2006" xmlns:a14="http://schemas.microsoft.com/office/drawing/2010/main">
        <mc:Choice Requires="a14">
          <p:sp>
            <p:nvSpPr>
              <p:cNvPr id="5" name="TextBox 4" descr=" 67">
                <a:extLst>
                  <a:ext uri="{FF2B5EF4-FFF2-40B4-BE49-F238E27FC236}">
                    <a16:creationId xmlns:a16="http://schemas.microsoft.com/office/drawing/2014/main" id="{14A5DBE8-59D8-547F-C9C8-F8B603010D13}"/>
                  </a:ext>
                </a:extLst>
              </p:cNvPr>
              <p:cNvSpPr txBox="1"/>
              <p:nvPr/>
            </p:nvSpPr>
            <p:spPr>
              <a:xfrm>
                <a:off x="1012372" y="1800890"/>
                <a:ext cx="1764842" cy="6190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𝑢</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𝑡</m:t>
                          </m:r>
                        </m:den>
                      </m:f>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𝑢</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m:t>
                      </m:r>
                    </m:oMath>
                  </m:oMathPara>
                </a14:m>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5" name="TextBox 4" descr=" 67">
                <a:extLst>
                  <a:ext uri="{FF2B5EF4-FFF2-40B4-BE49-F238E27FC236}">
                    <a16:creationId xmlns:a16="http://schemas.microsoft.com/office/drawing/2014/main" id="{14A5DBE8-59D8-547F-C9C8-F8B603010D13}"/>
                  </a:ext>
                </a:extLst>
              </p:cNvPr>
              <p:cNvSpPr txBox="1">
                <a:spLocks noRot="1" noChangeAspect="1" noMove="1" noResize="1" noEditPoints="1" noAdjustHandles="1" noChangeArrowheads="1" noChangeShapeType="1" noTextEdit="1"/>
              </p:cNvSpPr>
              <p:nvPr/>
            </p:nvSpPr>
            <p:spPr>
              <a:xfrm>
                <a:off x="1012372" y="1800890"/>
                <a:ext cx="1764842" cy="619016"/>
              </a:xfrm>
              <a:prstGeom prst="rect">
                <a:avLst/>
              </a:prstGeom>
              <a:blipFill>
                <a:blip r:embed="rId3"/>
                <a:stretch>
                  <a:fillRect/>
                </a:stretch>
              </a:blipFill>
            </p:spPr>
            <p:txBody>
              <a:bodyPr/>
              <a:lstStyle/>
              <a:p>
                <a:r>
                  <a:rPr lang="en-CH">
                    <a:noFill/>
                  </a:rPr>
                  <a:t> </a:t>
                </a:r>
              </a:p>
            </p:txBody>
          </p:sp>
        </mc:Fallback>
      </mc:AlternateContent>
      <p:sp>
        <p:nvSpPr>
          <p:cNvPr id="134" name="TextBox 133" descr=" 134">
            <a:extLst>
              <a:ext uri="{FF2B5EF4-FFF2-40B4-BE49-F238E27FC236}">
                <a16:creationId xmlns:a16="http://schemas.microsoft.com/office/drawing/2014/main" id="{8B73897A-F440-4680-99B9-3ECEAB5D90C4}"/>
              </a:ext>
            </a:extLst>
          </p:cNvPr>
          <p:cNvSpPr txBox="1"/>
          <p:nvPr/>
        </p:nvSpPr>
        <p:spPr>
          <a:xfrm>
            <a:off x="-60684" y="6661494"/>
            <a:ext cx="71785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Ben-Nun, de Fine Licht,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Ziogas</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TH: Stateful Dataflow Multigraphs: A Data-Centric Model for High-Performance Parallel Programs, SC19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2" descr=" 1026">
            <a:extLst>
              <a:ext uri="{FF2B5EF4-FFF2-40B4-BE49-F238E27FC236}">
                <a16:creationId xmlns:a16="http://schemas.microsoft.com/office/drawing/2014/main" id="{B06E5AF6-9460-FDA6-F8B0-40EDB58ADA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1644" y="1344382"/>
            <a:ext cx="679113" cy="6873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5">
            <a:extLst>
              <a:ext uri="{FF2B5EF4-FFF2-40B4-BE49-F238E27FC236}">
                <a16:creationId xmlns:a16="http://schemas.microsoft.com/office/drawing/2014/main" id="{8913C18F-A166-1D52-C160-CAB80C6527A7}"/>
              </a:ext>
            </a:extLst>
          </p:cNvPr>
          <p:cNvSpPr txBox="1"/>
          <p:nvPr/>
        </p:nvSpPr>
        <p:spPr>
          <a:xfrm>
            <a:off x="830356" y="1380087"/>
            <a:ext cx="197316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Domain Scientist</a:t>
            </a:r>
          </a:p>
        </p:txBody>
      </p:sp>
      <p:sp>
        <p:nvSpPr>
          <p:cNvPr id="8" name="Rectangle: Rounded Corners 7" descr=" 135">
            <a:extLst>
              <a:ext uri="{FF2B5EF4-FFF2-40B4-BE49-F238E27FC236}">
                <a16:creationId xmlns:a16="http://schemas.microsoft.com/office/drawing/2014/main" id="{0F7C447F-163D-C022-B908-4CD67343ABA5}"/>
              </a:ext>
            </a:extLst>
          </p:cNvPr>
          <p:cNvSpPr/>
          <p:nvPr/>
        </p:nvSpPr>
        <p:spPr>
          <a:xfrm>
            <a:off x="2193616" y="2734384"/>
            <a:ext cx="1253842" cy="421179"/>
          </a:xfrm>
          <a:prstGeom prst="roundRect">
            <a:avLst>
              <a:gd name="adj" fmla="val 70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DSLs</a:t>
            </a:r>
          </a:p>
        </p:txBody>
      </p:sp>
      <p:pic>
        <p:nvPicPr>
          <p:cNvPr id="9" name="Picture 4" descr=" 1028">
            <a:extLst>
              <a:ext uri="{FF2B5EF4-FFF2-40B4-BE49-F238E27FC236}">
                <a16:creationId xmlns:a16="http://schemas.microsoft.com/office/drawing/2014/main" id="{E5872ED3-7EAD-9F81-567C-1891FDBD0A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0335" y="2636351"/>
            <a:ext cx="1260695" cy="5675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 1030">
            <a:extLst>
              <a:ext uri="{FF2B5EF4-FFF2-40B4-BE49-F238E27FC236}">
                <a16:creationId xmlns:a16="http://schemas.microsoft.com/office/drawing/2014/main" id="{30777DA8-F1B7-8A8E-8CB9-68B30C39FE0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16637" y="2430220"/>
            <a:ext cx="609103" cy="6091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 136">
            <a:extLst>
              <a:ext uri="{FF2B5EF4-FFF2-40B4-BE49-F238E27FC236}">
                <a16:creationId xmlns:a16="http://schemas.microsoft.com/office/drawing/2014/main" id="{593EDD50-1F7F-3296-AAC8-16BE368652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4880" y="3067800"/>
            <a:ext cx="1449240" cy="486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 137">
            <a:extLst>
              <a:ext uri="{FF2B5EF4-FFF2-40B4-BE49-F238E27FC236}">
                <a16:creationId xmlns:a16="http://schemas.microsoft.com/office/drawing/2014/main" id="{5311095E-C763-04B8-9BFB-3E2D51EBC278}"/>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37400" b="39290"/>
          <a:stretch/>
        </p:blipFill>
        <p:spPr bwMode="auto">
          <a:xfrm>
            <a:off x="2382405" y="3185240"/>
            <a:ext cx="1221815" cy="2848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 1032">
            <a:extLst>
              <a:ext uri="{FF2B5EF4-FFF2-40B4-BE49-F238E27FC236}">
                <a16:creationId xmlns:a16="http://schemas.microsoft.com/office/drawing/2014/main" id="{8ED0792D-3538-2D55-7C68-DEAE1F5C304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98878" y="2896597"/>
            <a:ext cx="1922317" cy="1076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655862"/>
      </p:ext>
    </p:extLst>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2399-ECB0-4C21-4867-ED65AB817C11}"/>
              </a:ext>
            </a:extLst>
          </p:cNvPr>
          <p:cNvSpPr>
            <a:spLocks noGrp="1"/>
          </p:cNvSpPr>
          <p:nvPr>
            <p:ph type="title"/>
          </p:nvPr>
        </p:nvSpPr>
        <p:spPr/>
        <p:txBody>
          <a:bodyPr/>
          <a:lstStyle/>
          <a:p>
            <a:r>
              <a:rPr lang="en-US">
                <a:latin typeface="Calibri"/>
                <a:cs typeface="Calibri"/>
              </a:rPr>
              <a:t>A first simple loop from CLOUDSC*</a:t>
            </a:r>
            <a:endParaRPr lang="en-US"/>
          </a:p>
        </p:txBody>
      </p:sp>
      <p:sp>
        <p:nvSpPr>
          <p:cNvPr id="4" name="Slide Number Placeholder 3">
            <a:extLst>
              <a:ext uri="{FF2B5EF4-FFF2-40B4-BE49-F238E27FC236}">
                <a16:creationId xmlns:a16="http://schemas.microsoft.com/office/drawing/2014/main" id="{27E1D836-24DB-FCCF-BA2C-5CCBCC852759}"/>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7" name="TextBox 6">
            <a:extLst>
              <a:ext uri="{FF2B5EF4-FFF2-40B4-BE49-F238E27FC236}">
                <a16:creationId xmlns:a16="http://schemas.microsoft.com/office/drawing/2014/main" id="{7ADF2544-E19C-6CD8-B6FD-EDA7F5B94E84}"/>
              </a:ext>
            </a:extLst>
          </p:cNvPr>
          <p:cNvSpPr txBox="1"/>
          <p:nvPr/>
        </p:nvSpPr>
        <p:spPr>
          <a:xfrm>
            <a:off x="2009105" y="2481329"/>
            <a:ext cx="868894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cs typeface="Calibri"/>
            </a:endParaRPr>
          </a:p>
          <a:p>
            <a:r>
              <a:rPr lang="en-US" sz="2400">
                <a:solidFill>
                  <a:srgbClr val="7030A0"/>
                </a:solidFill>
                <a:latin typeface="Consolas"/>
              </a:rPr>
              <a:t>do</a:t>
            </a:r>
            <a:r>
              <a:rPr lang="en-US" sz="2400">
                <a:latin typeface="Consolas"/>
              </a:rPr>
              <a:t> </a:t>
            </a:r>
            <a:r>
              <a:rPr lang="en-US" sz="2400">
                <a:solidFill>
                  <a:srgbClr val="00B050"/>
                </a:solidFill>
                <a:latin typeface="Consolas"/>
              </a:rPr>
              <a:t>JK</a:t>
            </a:r>
            <a:r>
              <a:rPr lang="en-US" sz="2400">
                <a:latin typeface="Consolas"/>
              </a:rPr>
              <a:t>=1,KLEV</a:t>
            </a:r>
          </a:p>
          <a:p>
            <a:r>
              <a:rPr lang="en-US" sz="2400">
                <a:latin typeface="Consolas"/>
              </a:rPr>
              <a:t>  </a:t>
            </a:r>
            <a:r>
              <a:rPr lang="en-US" sz="2400">
                <a:solidFill>
                  <a:srgbClr val="7030A0"/>
                </a:solidFill>
                <a:latin typeface="Consolas"/>
              </a:rPr>
              <a:t>do</a:t>
            </a:r>
            <a:r>
              <a:rPr lang="en-US" sz="2400">
                <a:latin typeface="Consolas"/>
              </a:rPr>
              <a:t> </a:t>
            </a:r>
            <a:r>
              <a:rPr lang="en-US" sz="2400">
                <a:solidFill>
                  <a:srgbClr val="00B050"/>
                </a:solidFill>
                <a:latin typeface="Consolas"/>
              </a:rPr>
              <a:t>JL</a:t>
            </a:r>
            <a:r>
              <a:rPr lang="en-US" sz="2400">
                <a:latin typeface="Consolas"/>
              </a:rPr>
              <a:t>=1,KFDIA</a:t>
            </a:r>
          </a:p>
          <a:p>
            <a:r>
              <a:rPr lang="en-US" sz="2400">
                <a:latin typeface="Consolas"/>
              </a:rPr>
              <a:t>     </a:t>
            </a:r>
            <a:r>
              <a:rPr lang="en-US" sz="2400">
                <a:solidFill>
                  <a:srgbClr val="00B050"/>
                </a:solidFill>
                <a:latin typeface="Consolas"/>
              </a:rPr>
              <a:t>ZQSM(JL,JK)</a:t>
            </a:r>
            <a:r>
              <a:rPr lang="en-US" sz="2400">
                <a:latin typeface="Consolas"/>
              </a:rPr>
              <a:t>=</a:t>
            </a:r>
            <a:r>
              <a:rPr lang="en-US" sz="2400">
                <a:solidFill>
                  <a:srgbClr val="00B050"/>
                </a:solidFill>
                <a:latin typeface="Consolas"/>
              </a:rPr>
              <a:t>ZQSM(JL,JK)</a:t>
            </a:r>
            <a:r>
              <a:rPr lang="en-US" sz="2400">
                <a:latin typeface="Consolas"/>
              </a:rPr>
              <a:t>/(1.0-RE*</a:t>
            </a:r>
            <a:r>
              <a:rPr lang="en-US" sz="2400">
                <a:solidFill>
                  <a:srgbClr val="00B050"/>
                </a:solidFill>
                <a:latin typeface="Consolas"/>
              </a:rPr>
              <a:t>ZQSM(JL,JK)</a:t>
            </a:r>
            <a:r>
              <a:rPr lang="en-US" sz="2400">
                <a:latin typeface="Consolas"/>
              </a:rPr>
              <a:t>)</a:t>
            </a:r>
          </a:p>
          <a:p>
            <a:r>
              <a:rPr lang="en-US" sz="2400">
                <a:latin typeface="Consolas"/>
              </a:rPr>
              <a:t>  </a:t>
            </a:r>
            <a:r>
              <a:rPr lang="en-US" sz="2400" err="1">
                <a:solidFill>
                  <a:srgbClr val="7030A0"/>
                </a:solidFill>
                <a:latin typeface="Consolas"/>
              </a:rPr>
              <a:t>enddo</a:t>
            </a:r>
            <a:endParaRPr lang="en-US" sz="2400">
              <a:solidFill>
                <a:srgbClr val="7030A0"/>
              </a:solidFill>
              <a:latin typeface="Consolas"/>
            </a:endParaRPr>
          </a:p>
          <a:p>
            <a:r>
              <a:rPr lang="en-US" sz="2400" err="1">
                <a:solidFill>
                  <a:srgbClr val="7030A0"/>
                </a:solidFill>
                <a:latin typeface="Consolas"/>
              </a:rPr>
              <a:t>enddo</a:t>
            </a:r>
            <a:endParaRPr lang="en-US" sz="2400">
              <a:solidFill>
                <a:srgbClr val="7030A0"/>
              </a:solidFill>
              <a:latin typeface="Consolas"/>
            </a:endParaRPr>
          </a:p>
        </p:txBody>
      </p:sp>
      <p:grpSp>
        <p:nvGrpSpPr>
          <p:cNvPr id="6" name="Group 5">
            <a:extLst>
              <a:ext uri="{FF2B5EF4-FFF2-40B4-BE49-F238E27FC236}">
                <a16:creationId xmlns:a16="http://schemas.microsoft.com/office/drawing/2014/main" id="{D4F93FD7-CFC8-EF11-51FC-39F6A5D8A9AC}"/>
              </a:ext>
            </a:extLst>
          </p:cNvPr>
          <p:cNvGrpSpPr/>
          <p:nvPr/>
        </p:nvGrpSpPr>
        <p:grpSpPr>
          <a:xfrm>
            <a:off x="461492" y="4743716"/>
            <a:ext cx="3794974" cy="461666"/>
            <a:chOff x="461492" y="4743716"/>
            <a:chExt cx="3794974" cy="461666"/>
          </a:xfrm>
        </p:grpSpPr>
        <p:sp>
          <p:nvSpPr>
            <p:cNvPr id="15" name="TextBox 14">
              <a:extLst>
                <a:ext uri="{FF2B5EF4-FFF2-40B4-BE49-F238E27FC236}">
                  <a16:creationId xmlns:a16="http://schemas.microsoft.com/office/drawing/2014/main" id="{09463F27-7CE0-B97B-317D-F31EF91388DE}"/>
                </a:ext>
              </a:extLst>
            </p:cNvPr>
            <p:cNvSpPr txBox="1"/>
            <p:nvPr/>
          </p:nvSpPr>
          <p:spPr>
            <a:xfrm>
              <a:off x="461492" y="4743717"/>
              <a:ext cx="16055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Work</a:t>
              </a:r>
              <a:endParaRPr lang="en-US">
                <a:cs typeface="Calibri" panose="020F0502020204030204"/>
              </a:endParaRPr>
            </a:p>
          </p:txBody>
        </p:sp>
        <p:sp>
          <p:nvSpPr>
            <p:cNvPr id="23" name="TextBox 22">
              <a:extLst>
                <a:ext uri="{FF2B5EF4-FFF2-40B4-BE49-F238E27FC236}">
                  <a16:creationId xmlns:a16="http://schemas.microsoft.com/office/drawing/2014/main" id="{A7DF7953-2BE0-A3B8-ECA2-98AA2262C217}"/>
                </a:ext>
              </a:extLst>
            </p:cNvPr>
            <p:cNvSpPr txBox="1"/>
            <p:nvPr/>
          </p:nvSpPr>
          <p:spPr>
            <a:xfrm>
              <a:off x="2114280" y="4743716"/>
              <a:ext cx="21421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KLEV * KFDIA</a:t>
              </a:r>
              <a:endParaRPr lang="en-US">
                <a:cs typeface="Calibri" panose="020F0502020204030204"/>
              </a:endParaRPr>
            </a:p>
          </p:txBody>
        </p:sp>
      </p:grpSp>
      <p:grpSp>
        <p:nvGrpSpPr>
          <p:cNvPr id="5" name="Group 4">
            <a:extLst>
              <a:ext uri="{FF2B5EF4-FFF2-40B4-BE49-F238E27FC236}">
                <a16:creationId xmlns:a16="http://schemas.microsoft.com/office/drawing/2014/main" id="{57A7BF1D-6C61-B479-3B0B-AF7C48EF8DA6}"/>
              </a:ext>
            </a:extLst>
          </p:cNvPr>
          <p:cNvGrpSpPr/>
          <p:nvPr/>
        </p:nvGrpSpPr>
        <p:grpSpPr>
          <a:xfrm>
            <a:off x="461492" y="5162279"/>
            <a:ext cx="3794974" cy="461667"/>
            <a:chOff x="461492" y="5162279"/>
            <a:chExt cx="3794974" cy="461667"/>
          </a:xfrm>
        </p:grpSpPr>
        <p:sp>
          <p:nvSpPr>
            <p:cNvPr id="16" name="TextBox 15">
              <a:extLst>
                <a:ext uri="{FF2B5EF4-FFF2-40B4-BE49-F238E27FC236}">
                  <a16:creationId xmlns:a16="http://schemas.microsoft.com/office/drawing/2014/main" id="{53EC0A8D-4AE9-6A0F-5D85-CAC2DAE2B5CB}"/>
                </a:ext>
              </a:extLst>
            </p:cNvPr>
            <p:cNvSpPr txBox="1"/>
            <p:nvPr/>
          </p:nvSpPr>
          <p:spPr>
            <a:xfrm>
              <a:off x="461492" y="5162281"/>
              <a:ext cx="16055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Depth</a:t>
              </a:r>
              <a:endParaRPr lang="en-US"/>
            </a:p>
          </p:txBody>
        </p:sp>
        <p:sp>
          <p:nvSpPr>
            <p:cNvPr id="24" name="TextBox 23">
              <a:extLst>
                <a:ext uri="{FF2B5EF4-FFF2-40B4-BE49-F238E27FC236}">
                  <a16:creationId xmlns:a16="http://schemas.microsoft.com/office/drawing/2014/main" id="{C4B505C4-9ECC-ADE2-D3AA-416D79C6B987}"/>
                </a:ext>
              </a:extLst>
            </p:cNvPr>
            <p:cNvSpPr txBox="1"/>
            <p:nvPr/>
          </p:nvSpPr>
          <p:spPr>
            <a:xfrm>
              <a:off x="2114280" y="5162279"/>
              <a:ext cx="21421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1</a:t>
              </a:r>
              <a:endParaRPr lang="en-US" b="1"/>
            </a:p>
          </p:txBody>
        </p:sp>
      </p:grpSp>
      <p:grpSp>
        <p:nvGrpSpPr>
          <p:cNvPr id="34" name="Group 33">
            <a:extLst>
              <a:ext uri="{FF2B5EF4-FFF2-40B4-BE49-F238E27FC236}">
                <a16:creationId xmlns:a16="http://schemas.microsoft.com/office/drawing/2014/main" id="{B045CF50-D349-823B-B51D-A4454294B626}"/>
              </a:ext>
            </a:extLst>
          </p:cNvPr>
          <p:cNvGrpSpPr/>
          <p:nvPr/>
        </p:nvGrpSpPr>
        <p:grpSpPr>
          <a:xfrm>
            <a:off x="246620" y="1521558"/>
            <a:ext cx="11513580" cy="4785872"/>
            <a:chOff x="246979" y="1526281"/>
            <a:chExt cx="11513580" cy="4785872"/>
          </a:xfrm>
        </p:grpSpPr>
        <p:cxnSp>
          <p:nvCxnSpPr>
            <p:cNvPr id="12" name="Straight Arrow Connector 11">
              <a:extLst>
                <a:ext uri="{FF2B5EF4-FFF2-40B4-BE49-F238E27FC236}">
                  <a16:creationId xmlns:a16="http://schemas.microsoft.com/office/drawing/2014/main" id="{4E356623-AB1B-68E4-E588-877A7F772DBB}"/>
                </a:ext>
              </a:extLst>
            </p:cNvPr>
            <p:cNvCxnSpPr/>
            <p:nvPr/>
          </p:nvCxnSpPr>
          <p:spPr>
            <a:xfrm>
              <a:off x="2043447" y="1920025"/>
              <a:ext cx="12881" cy="4338034"/>
            </a:xfrm>
            <a:prstGeom prst="straightConnector1">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012A0AC-BB6B-9808-FA69-3FB378606E0F}"/>
                </a:ext>
              </a:extLst>
            </p:cNvPr>
            <p:cNvGrpSpPr/>
            <p:nvPr/>
          </p:nvGrpSpPr>
          <p:grpSpPr>
            <a:xfrm>
              <a:off x="246979" y="1526281"/>
              <a:ext cx="11513580" cy="4785872"/>
              <a:chOff x="246979" y="1526281"/>
              <a:chExt cx="11513580" cy="4785872"/>
            </a:xfrm>
          </p:grpSpPr>
          <p:sp>
            <p:nvSpPr>
              <p:cNvPr id="31" name="Rectangle 30">
                <a:extLst>
                  <a:ext uri="{FF2B5EF4-FFF2-40B4-BE49-F238E27FC236}">
                    <a16:creationId xmlns:a16="http://schemas.microsoft.com/office/drawing/2014/main" id="{63B2D9C8-713A-7ACB-5EE5-AF8EFFC9ED9A}"/>
                  </a:ext>
                </a:extLst>
              </p:cNvPr>
              <p:cNvSpPr/>
              <p:nvPr/>
            </p:nvSpPr>
            <p:spPr>
              <a:xfrm>
                <a:off x="422857" y="1898562"/>
                <a:ext cx="1633470" cy="288916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B30EBE14-2810-C75D-9F2E-6E4C28CF609A}"/>
                  </a:ext>
                </a:extLst>
              </p:cNvPr>
              <p:cNvCxnSpPr/>
              <p:nvPr/>
            </p:nvCxnSpPr>
            <p:spPr>
              <a:xfrm flipH="1">
                <a:off x="4825284" y="3036193"/>
                <a:ext cx="920838" cy="549499"/>
              </a:xfrm>
              <a:prstGeom prst="straightConnector1">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4D36317-EF8B-0D96-D6C6-9D8CD3113001}"/>
                  </a:ext>
                </a:extLst>
              </p:cNvPr>
              <p:cNvSpPr txBox="1"/>
              <p:nvPr/>
            </p:nvSpPr>
            <p:spPr>
              <a:xfrm>
                <a:off x="5771344" y="2726027"/>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00B050"/>
                    </a:solidFill>
                    <a:cs typeface="Calibri"/>
                  </a:rPr>
                  <a:t>Fully data parallel</a:t>
                </a:r>
              </a:p>
            </p:txBody>
          </p:sp>
          <p:sp>
            <p:nvSpPr>
              <p:cNvPr id="13" name="TextBox 12">
                <a:extLst>
                  <a:ext uri="{FF2B5EF4-FFF2-40B4-BE49-F238E27FC236}">
                    <a16:creationId xmlns:a16="http://schemas.microsoft.com/office/drawing/2014/main" id="{F4FCDFBE-565B-850E-8C1A-E32A57E394CE}"/>
                  </a:ext>
                </a:extLst>
              </p:cNvPr>
              <p:cNvSpPr txBox="1"/>
              <p:nvPr/>
            </p:nvSpPr>
            <p:spPr>
              <a:xfrm>
                <a:off x="418563" y="1899633"/>
                <a:ext cx="160556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Data Parallelism</a:t>
                </a:r>
              </a:p>
            </p:txBody>
          </p:sp>
          <p:cxnSp>
            <p:nvCxnSpPr>
              <p:cNvPr id="14" name="Straight Arrow Connector 13">
                <a:extLst>
                  <a:ext uri="{FF2B5EF4-FFF2-40B4-BE49-F238E27FC236}">
                    <a16:creationId xmlns:a16="http://schemas.microsoft.com/office/drawing/2014/main" id="{81CFE138-7D8B-B682-D73C-C7610D24F5CA}"/>
                  </a:ext>
                </a:extLst>
              </p:cNvPr>
              <p:cNvCxnSpPr>
                <a:cxnSpLocks/>
              </p:cNvCxnSpPr>
              <p:nvPr/>
            </p:nvCxnSpPr>
            <p:spPr>
              <a:xfrm>
                <a:off x="433589" y="4774841"/>
                <a:ext cx="11324824" cy="34344"/>
              </a:xfrm>
              <a:prstGeom prst="straightConnector1">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ABEE519-7F01-A2AB-3DCE-0D5EC005719A}"/>
                  </a:ext>
                </a:extLst>
              </p:cNvPr>
              <p:cNvCxnSpPr>
                <a:cxnSpLocks/>
              </p:cNvCxnSpPr>
              <p:nvPr/>
            </p:nvCxnSpPr>
            <p:spPr>
              <a:xfrm>
                <a:off x="433589" y="5150475"/>
                <a:ext cx="11324824" cy="34344"/>
              </a:xfrm>
              <a:prstGeom prst="straightConnector1">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4F7CCB8-2C09-1834-3F94-1BCCF73999BA}"/>
                  </a:ext>
                </a:extLst>
              </p:cNvPr>
              <p:cNvCxnSpPr>
                <a:cxnSpLocks/>
              </p:cNvCxnSpPr>
              <p:nvPr/>
            </p:nvCxnSpPr>
            <p:spPr>
              <a:xfrm>
                <a:off x="433589" y="5590503"/>
                <a:ext cx="11324824" cy="34344"/>
              </a:xfrm>
              <a:prstGeom prst="straightConnector1">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Graphic 26" descr="Checkmark with solid fill">
                <a:extLst>
                  <a:ext uri="{FF2B5EF4-FFF2-40B4-BE49-F238E27FC236}">
                    <a16:creationId xmlns:a16="http://schemas.microsoft.com/office/drawing/2014/main" id="{094FB15F-4DAA-D869-E5D1-1175A9184B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5335" y="2864476"/>
                <a:ext cx="431443" cy="442175"/>
              </a:xfrm>
              <a:prstGeom prst="rect">
                <a:avLst/>
              </a:prstGeom>
            </p:spPr>
          </p:pic>
          <p:pic>
            <p:nvPicPr>
              <p:cNvPr id="27" name="Graphic 26" descr="Checkmark with solid fill">
                <a:extLst>
                  <a:ext uri="{FF2B5EF4-FFF2-40B4-BE49-F238E27FC236}">
                    <a16:creationId xmlns:a16="http://schemas.microsoft.com/office/drawing/2014/main" id="{AAE034D6-4E25-082F-50A7-9EE04DBA41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5334" y="3207912"/>
                <a:ext cx="431443" cy="442175"/>
              </a:xfrm>
              <a:prstGeom prst="rect">
                <a:avLst/>
              </a:prstGeom>
            </p:spPr>
          </p:pic>
          <p:cxnSp>
            <p:nvCxnSpPr>
              <p:cNvPr id="28" name="Straight Arrow Connector 27">
                <a:extLst>
                  <a:ext uri="{FF2B5EF4-FFF2-40B4-BE49-F238E27FC236}">
                    <a16:creationId xmlns:a16="http://schemas.microsoft.com/office/drawing/2014/main" id="{B2DDC010-6598-BEA7-9A18-B97DFE1F8452}"/>
                  </a:ext>
                </a:extLst>
              </p:cNvPr>
              <p:cNvCxnSpPr/>
              <p:nvPr/>
            </p:nvCxnSpPr>
            <p:spPr>
              <a:xfrm>
                <a:off x="1571223" y="3068392"/>
                <a:ext cx="409978" cy="2147"/>
              </a:xfrm>
              <a:prstGeom prst="straightConnector1">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4A97266-640E-7F2E-7DA0-E7BC46D2D7F2}"/>
                  </a:ext>
                </a:extLst>
              </p:cNvPr>
              <p:cNvCxnSpPr>
                <a:cxnSpLocks/>
              </p:cNvCxnSpPr>
              <p:nvPr/>
            </p:nvCxnSpPr>
            <p:spPr>
              <a:xfrm>
                <a:off x="1571222" y="3422561"/>
                <a:ext cx="796344" cy="2147"/>
              </a:xfrm>
              <a:prstGeom prst="straightConnector1">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Moon 31">
                <a:extLst>
                  <a:ext uri="{FF2B5EF4-FFF2-40B4-BE49-F238E27FC236}">
                    <a16:creationId xmlns:a16="http://schemas.microsoft.com/office/drawing/2014/main" id="{59D76F36-FAD2-EBF6-4984-97208CF61D74}"/>
                  </a:ext>
                </a:extLst>
              </p:cNvPr>
              <p:cNvSpPr/>
              <p:nvPr/>
            </p:nvSpPr>
            <p:spPr>
              <a:xfrm rot="2520000">
                <a:off x="246979" y="1526281"/>
                <a:ext cx="457200" cy="914400"/>
              </a:xfrm>
              <a:prstGeom prst="mo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0">
                <a:extLst>
                  <a:ext uri="{FF2B5EF4-FFF2-40B4-BE49-F238E27FC236}">
                    <a16:creationId xmlns:a16="http://schemas.microsoft.com/office/drawing/2014/main" id="{13277027-2BBE-1C59-65CB-C787213111BF}"/>
                  </a:ext>
                </a:extLst>
              </p:cNvPr>
              <p:cNvPicPr>
                <a:picLocks noChangeAspect="1"/>
              </p:cNvPicPr>
              <p:nvPr/>
            </p:nvPicPr>
            <p:blipFill>
              <a:blip r:embed="rId4"/>
              <a:stretch>
                <a:fillRect/>
              </a:stretch>
            </p:blipFill>
            <p:spPr>
              <a:xfrm>
                <a:off x="420709" y="1898126"/>
                <a:ext cx="11339850" cy="4414027"/>
              </a:xfrm>
              <a:prstGeom prst="rect">
                <a:avLst/>
              </a:prstGeom>
            </p:spPr>
          </p:pic>
        </p:grpSp>
      </p:grpSp>
      <p:grpSp>
        <p:nvGrpSpPr>
          <p:cNvPr id="3" name="Group 2">
            <a:extLst>
              <a:ext uri="{FF2B5EF4-FFF2-40B4-BE49-F238E27FC236}">
                <a16:creationId xmlns:a16="http://schemas.microsoft.com/office/drawing/2014/main" id="{D0154C63-0E74-CCA9-71C3-B2A88FEDA7EC}"/>
              </a:ext>
            </a:extLst>
          </p:cNvPr>
          <p:cNvGrpSpPr/>
          <p:nvPr/>
        </p:nvGrpSpPr>
        <p:grpSpPr>
          <a:xfrm>
            <a:off x="461491" y="5537914"/>
            <a:ext cx="3794975" cy="830997"/>
            <a:chOff x="461491" y="5537914"/>
            <a:chExt cx="3794975" cy="830997"/>
          </a:xfrm>
        </p:grpSpPr>
        <p:sp>
          <p:nvSpPr>
            <p:cNvPr id="17" name="TextBox 16">
              <a:extLst>
                <a:ext uri="{FF2B5EF4-FFF2-40B4-BE49-F238E27FC236}">
                  <a16:creationId xmlns:a16="http://schemas.microsoft.com/office/drawing/2014/main" id="{0308F3DF-D2A0-F26E-14BC-A6B4250F7BB0}"/>
                </a:ext>
              </a:extLst>
            </p:cNvPr>
            <p:cNvSpPr txBox="1"/>
            <p:nvPr/>
          </p:nvSpPr>
          <p:spPr>
            <a:xfrm>
              <a:off x="461491" y="5537914"/>
              <a:ext cx="160556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Average Parallelism</a:t>
              </a:r>
              <a:endParaRPr lang="en-US">
                <a:cs typeface="Calibri" panose="020F0502020204030204"/>
              </a:endParaRPr>
            </a:p>
          </p:txBody>
        </p:sp>
        <p:sp>
          <p:nvSpPr>
            <p:cNvPr id="25" name="TextBox 24">
              <a:extLst>
                <a:ext uri="{FF2B5EF4-FFF2-40B4-BE49-F238E27FC236}">
                  <a16:creationId xmlns:a16="http://schemas.microsoft.com/office/drawing/2014/main" id="{DA10B071-4B16-108B-4EFD-84B261563BB6}"/>
                </a:ext>
              </a:extLst>
            </p:cNvPr>
            <p:cNvSpPr txBox="1"/>
            <p:nvPr/>
          </p:nvSpPr>
          <p:spPr>
            <a:xfrm>
              <a:off x="2114280" y="5720364"/>
              <a:ext cx="21421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KLEV * KFDIA</a:t>
              </a:r>
              <a:endParaRPr lang="en-US">
                <a:cs typeface="Calibri" panose="020F0502020204030204"/>
              </a:endParaRPr>
            </a:p>
          </p:txBody>
        </p:sp>
      </p:grpSp>
      <p:sp>
        <p:nvSpPr>
          <p:cNvPr id="35" name="TextBox 1">
            <a:extLst>
              <a:ext uri="{FF2B5EF4-FFF2-40B4-BE49-F238E27FC236}">
                <a16:creationId xmlns:a16="http://schemas.microsoft.com/office/drawing/2014/main" id="{2E995C93-DB12-B1BF-2418-63A4306B7BD0}"/>
              </a:ext>
            </a:extLst>
          </p:cNvPr>
          <p:cNvSpPr txBox="1"/>
          <p:nvPr/>
        </p:nvSpPr>
        <p:spPr>
          <a:xfrm>
            <a:off x="431442" y="6463048"/>
            <a:ext cx="8399171"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 examples are simplified for presentation purposes</a:t>
            </a:r>
            <a:endParaRPr lang="en-US" sz="1600">
              <a:cs typeface="Calibri"/>
            </a:endParaRPr>
          </a:p>
        </p:txBody>
      </p:sp>
      <p:sp>
        <p:nvSpPr>
          <p:cNvPr id="10" name="Rectangle 9">
            <a:extLst>
              <a:ext uri="{FF2B5EF4-FFF2-40B4-BE49-F238E27FC236}">
                <a16:creationId xmlns:a16="http://schemas.microsoft.com/office/drawing/2014/main" id="{65D31999-09A7-6C12-F46C-4B571335BB31}"/>
              </a:ext>
            </a:extLst>
          </p:cNvPr>
          <p:cNvSpPr/>
          <p:nvPr/>
        </p:nvSpPr>
        <p:spPr>
          <a:xfrm>
            <a:off x="10884532" y="538538"/>
            <a:ext cx="1135963" cy="52826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WP 3, 4, 5</a:t>
            </a:r>
            <a:endParaRPr lang="en-CH" dirty="0"/>
          </a:p>
        </p:txBody>
      </p:sp>
    </p:spTree>
    <p:extLst>
      <p:ext uri="{BB962C8B-B14F-4D97-AF65-F5344CB8AC3E}">
        <p14:creationId xmlns:p14="http://schemas.microsoft.com/office/powerpoint/2010/main" val="2298198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2399-ECB0-4C21-4867-ED65AB817C11}"/>
              </a:ext>
            </a:extLst>
          </p:cNvPr>
          <p:cNvSpPr>
            <a:spLocks noGrp="1"/>
          </p:cNvSpPr>
          <p:nvPr>
            <p:ph type="title"/>
          </p:nvPr>
        </p:nvSpPr>
        <p:spPr/>
        <p:txBody>
          <a:bodyPr/>
          <a:lstStyle/>
          <a:p>
            <a:r>
              <a:rPr lang="en-US">
                <a:latin typeface="Calibri"/>
                <a:cs typeface="Calibri"/>
              </a:rPr>
              <a:t>A second more complex loop from CLOUDSC</a:t>
            </a:r>
            <a:endParaRPr lang="en-US" b="0">
              <a:latin typeface="Calibri"/>
              <a:cs typeface="Calibri"/>
            </a:endParaRPr>
          </a:p>
        </p:txBody>
      </p:sp>
      <p:sp>
        <p:nvSpPr>
          <p:cNvPr id="4" name="Slide Number Placeholder 3">
            <a:extLst>
              <a:ext uri="{FF2B5EF4-FFF2-40B4-BE49-F238E27FC236}">
                <a16:creationId xmlns:a16="http://schemas.microsoft.com/office/drawing/2014/main" id="{27E1D836-24DB-FCCF-BA2C-5CCBCC852759}"/>
              </a:ext>
            </a:extLst>
          </p:cNvPr>
          <p:cNvSpPr>
            <a:spLocks noGrp="1"/>
          </p:cNvSpPr>
          <p:nvPr>
            <p:ph type="sldNum" sz="quarter" idx="2"/>
          </p:nvPr>
        </p:nvSpPr>
        <p:spPr/>
        <p:txBody>
          <a:bodyPr/>
          <a:lstStyle/>
          <a:p>
            <a:fld id="{86CB4B4D-7CA3-9044-876B-883B54F8677D}" type="slidenum">
              <a:rPr lang="en-US" smtClean="0"/>
              <a:t>41</a:t>
            </a:fld>
            <a:endParaRPr lang="en-US"/>
          </a:p>
        </p:txBody>
      </p:sp>
      <p:sp>
        <p:nvSpPr>
          <p:cNvPr id="7" name="TextBox 6">
            <a:extLst>
              <a:ext uri="{FF2B5EF4-FFF2-40B4-BE49-F238E27FC236}">
                <a16:creationId xmlns:a16="http://schemas.microsoft.com/office/drawing/2014/main" id="{7ADF2544-E19C-6CD8-B6FD-EDA7F5B94E84}"/>
              </a:ext>
            </a:extLst>
          </p:cNvPr>
          <p:cNvSpPr txBox="1"/>
          <p:nvPr/>
        </p:nvSpPr>
        <p:spPr>
          <a:xfrm>
            <a:off x="2159358" y="2492061"/>
            <a:ext cx="8581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solidFill>
                <a:srgbClr val="000000"/>
              </a:solidFill>
              <a:cs typeface="Calibri"/>
            </a:endParaRPr>
          </a:p>
        </p:txBody>
      </p:sp>
      <p:sp>
        <p:nvSpPr>
          <p:cNvPr id="15" name="TextBox 14">
            <a:extLst>
              <a:ext uri="{FF2B5EF4-FFF2-40B4-BE49-F238E27FC236}">
                <a16:creationId xmlns:a16="http://schemas.microsoft.com/office/drawing/2014/main" id="{09463F27-7CE0-B97B-317D-F31EF91388DE}"/>
              </a:ext>
            </a:extLst>
          </p:cNvPr>
          <p:cNvSpPr txBox="1"/>
          <p:nvPr/>
        </p:nvSpPr>
        <p:spPr>
          <a:xfrm>
            <a:off x="461492" y="4743717"/>
            <a:ext cx="16055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Work</a:t>
            </a:r>
            <a:endParaRPr lang="en-US">
              <a:cs typeface="Calibri" panose="020F0502020204030204"/>
            </a:endParaRPr>
          </a:p>
        </p:txBody>
      </p:sp>
      <p:sp>
        <p:nvSpPr>
          <p:cNvPr id="16" name="TextBox 15">
            <a:extLst>
              <a:ext uri="{FF2B5EF4-FFF2-40B4-BE49-F238E27FC236}">
                <a16:creationId xmlns:a16="http://schemas.microsoft.com/office/drawing/2014/main" id="{53EC0A8D-4AE9-6A0F-5D85-CAC2DAE2B5CB}"/>
              </a:ext>
            </a:extLst>
          </p:cNvPr>
          <p:cNvSpPr txBox="1"/>
          <p:nvPr/>
        </p:nvSpPr>
        <p:spPr>
          <a:xfrm>
            <a:off x="461492" y="5162281"/>
            <a:ext cx="16055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Depth</a:t>
            </a:r>
            <a:endParaRPr lang="en-US"/>
          </a:p>
        </p:txBody>
      </p:sp>
      <p:sp>
        <p:nvSpPr>
          <p:cNvPr id="17" name="TextBox 16">
            <a:extLst>
              <a:ext uri="{FF2B5EF4-FFF2-40B4-BE49-F238E27FC236}">
                <a16:creationId xmlns:a16="http://schemas.microsoft.com/office/drawing/2014/main" id="{0308F3DF-D2A0-F26E-14BC-A6B4250F7BB0}"/>
              </a:ext>
            </a:extLst>
          </p:cNvPr>
          <p:cNvSpPr txBox="1"/>
          <p:nvPr/>
        </p:nvSpPr>
        <p:spPr>
          <a:xfrm>
            <a:off x="461491" y="5537914"/>
            <a:ext cx="160556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Average Parallelism</a:t>
            </a:r>
            <a:endParaRPr lang="en-US">
              <a:cs typeface="Calibri" panose="020F0502020204030204"/>
            </a:endParaRPr>
          </a:p>
        </p:txBody>
      </p:sp>
      <p:sp>
        <p:nvSpPr>
          <p:cNvPr id="23" name="TextBox 22">
            <a:extLst>
              <a:ext uri="{FF2B5EF4-FFF2-40B4-BE49-F238E27FC236}">
                <a16:creationId xmlns:a16="http://schemas.microsoft.com/office/drawing/2014/main" id="{A7DF7953-2BE0-A3B8-ECA2-98AA2262C217}"/>
              </a:ext>
            </a:extLst>
          </p:cNvPr>
          <p:cNvSpPr txBox="1"/>
          <p:nvPr/>
        </p:nvSpPr>
        <p:spPr>
          <a:xfrm>
            <a:off x="2114280" y="4722252"/>
            <a:ext cx="26144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(NSTEP-1) * KFDIA</a:t>
            </a:r>
            <a:endParaRPr lang="en-US">
              <a:cs typeface="Calibri" panose="020F0502020204030204"/>
            </a:endParaRPr>
          </a:p>
        </p:txBody>
      </p:sp>
      <p:sp>
        <p:nvSpPr>
          <p:cNvPr id="24" name="TextBox 23">
            <a:extLst>
              <a:ext uri="{FF2B5EF4-FFF2-40B4-BE49-F238E27FC236}">
                <a16:creationId xmlns:a16="http://schemas.microsoft.com/office/drawing/2014/main" id="{C4B505C4-9ECC-ADE2-D3AA-416D79C6B987}"/>
              </a:ext>
            </a:extLst>
          </p:cNvPr>
          <p:cNvSpPr txBox="1"/>
          <p:nvPr/>
        </p:nvSpPr>
        <p:spPr>
          <a:xfrm>
            <a:off x="5060231" y="5163579"/>
            <a:ext cx="221752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B050"/>
                </a:solidFill>
                <a:cs typeface="Calibri"/>
              </a:rPr>
              <a:t>log</a:t>
            </a:r>
            <a:r>
              <a:rPr lang="en-US" sz="2400" baseline="-25000">
                <a:solidFill>
                  <a:srgbClr val="00B050"/>
                </a:solidFill>
                <a:cs typeface="Calibri"/>
              </a:rPr>
              <a:t>2</a:t>
            </a:r>
            <a:r>
              <a:rPr lang="en-US" sz="2400">
                <a:solidFill>
                  <a:srgbClr val="00B050"/>
                </a:solidFill>
                <a:cs typeface="Calibri"/>
              </a:rPr>
              <a:t>(NSTEP-1)</a:t>
            </a:r>
            <a:endParaRPr lang="en-US">
              <a:solidFill>
                <a:srgbClr val="00B050"/>
              </a:solidFill>
            </a:endParaRPr>
          </a:p>
        </p:txBody>
      </p:sp>
      <p:sp>
        <p:nvSpPr>
          <p:cNvPr id="25" name="TextBox 24">
            <a:extLst>
              <a:ext uri="{FF2B5EF4-FFF2-40B4-BE49-F238E27FC236}">
                <a16:creationId xmlns:a16="http://schemas.microsoft.com/office/drawing/2014/main" id="{DA10B071-4B16-108B-4EFD-84B261563BB6}"/>
              </a:ext>
            </a:extLst>
          </p:cNvPr>
          <p:cNvSpPr txBox="1"/>
          <p:nvPr/>
        </p:nvSpPr>
        <p:spPr>
          <a:xfrm>
            <a:off x="5060230" y="5714672"/>
            <a:ext cx="449215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00B050"/>
                </a:solidFill>
                <a:cs typeface="Calibri"/>
              </a:rPr>
              <a:t>(NSTEP-1) * KFDIA / log</a:t>
            </a:r>
            <a:r>
              <a:rPr lang="en-US" sz="2400" baseline="-25000" dirty="0">
                <a:solidFill>
                  <a:srgbClr val="00B050"/>
                </a:solidFill>
                <a:cs typeface="Calibri"/>
              </a:rPr>
              <a:t>2</a:t>
            </a:r>
            <a:r>
              <a:rPr lang="en-US" sz="2400" dirty="0">
                <a:solidFill>
                  <a:srgbClr val="00B050"/>
                </a:solidFill>
                <a:cs typeface="Calibri"/>
              </a:rPr>
              <a:t>(NSTEP-1)</a:t>
            </a:r>
            <a:endParaRPr lang="en-US" sz="2400" dirty="0">
              <a:solidFill>
                <a:srgbClr val="00B050"/>
              </a:solidFill>
            </a:endParaRPr>
          </a:p>
          <a:p>
            <a:endParaRPr lang="en-US" dirty="0">
              <a:solidFill>
                <a:srgbClr val="00B050"/>
              </a:solidFill>
              <a:cs typeface="Calibri" panose="020F0502020204030204"/>
            </a:endParaRPr>
          </a:p>
        </p:txBody>
      </p:sp>
      <p:sp>
        <p:nvSpPr>
          <p:cNvPr id="32" name="Moon 31">
            <a:extLst>
              <a:ext uri="{FF2B5EF4-FFF2-40B4-BE49-F238E27FC236}">
                <a16:creationId xmlns:a16="http://schemas.microsoft.com/office/drawing/2014/main" id="{59D76F36-FAD2-EBF6-4984-97208CF61D74}"/>
              </a:ext>
            </a:extLst>
          </p:cNvPr>
          <p:cNvSpPr/>
          <p:nvPr/>
        </p:nvSpPr>
        <p:spPr>
          <a:xfrm rot="2520000">
            <a:off x="246979" y="1268703"/>
            <a:ext cx="457200" cy="914400"/>
          </a:xfrm>
          <a:prstGeom prst="mo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1420A5D5-BF96-CAB6-82F6-8544953B0820}"/>
              </a:ext>
            </a:extLst>
          </p:cNvPr>
          <p:cNvGrpSpPr/>
          <p:nvPr/>
        </p:nvGrpSpPr>
        <p:grpSpPr>
          <a:xfrm>
            <a:off x="418022" y="1618651"/>
            <a:ext cx="11342537" cy="4693069"/>
            <a:chOff x="418022" y="1618651"/>
            <a:chExt cx="11342537" cy="4693069"/>
          </a:xfrm>
        </p:grpSpPr>
        <p:grpSp>
          <p:nvGrpSpPr>
            <p:cNvPr id="49" name="Group 48">
              <a:extLst>
                <a:ext uri="{FF2B5EF4-FFF2-40B4-BE49-F238E27FC236}">
                  <a16:creationId xmlns:a16="http://schemas.microsoft.com/office/drawing/2014/main" id="{FBB7B5DF-3AF4-A40B-ABAC-AA903B2954B7}"/>
                </a:ext>
              </a:extLst>
            </p:cNvPr>
            <p:cNvGrpSpPr/>
            <p:nvPr/>
          </p:nvGrpSpPr>
          <p:grpSpPr>
            <a:xfrm>
              <a:off x="418022" y="1618651"/>
              <a:ext cx="11342537" cy="4693069"/>
              <a:chOff x="418022" y="1618651"/>
              <a:chExt cx="11342537" cy="4693069"/>
            </a:xfrm>
          </p:grpSpPr>
          <p:grpSp>
            <p:nvGrpSpPr>
              <p:cNvPr id="48" name="Group 47">
                <a:extLst>
                  <a:ext uri="{FF2B5EF4-FFF2-40B4-BE49-F238E27FC236}">
                    <a16:creationId xmlns:a16="http://schemas.microsoft.com/office/drawing/2014/main" id="{C1C1B08A-8EDC-6503-A3B0-24CAEABB9AF3}"/>
                  </a:ext>
                </a:extLst>
              </p:cNvPr>
              <p:cNvGrpSpPr/>
              <p:nvPr/>
            </p:nvGrpSpPr>
            <p:grpSpPr>
              <a:xfrm>
                <a:off x="418022" y="1618651"/>
                <a:ext cx="11342537" cy="4693069"/>
                <a:chOff x="418022" y="1618651"/>
                <a:chExt cx="11342537" cy="4693069"/>
              </a:xfrm>
            </p:grpSpPr>
            <p:sp>
              <p:nvSpPr>
                <p:cNvPr id="31" name="Rectangle 30">
                  <a:extLst>
                    <a:ext uri="{FF2B5EF4-FFF2-40B4-BE49-F238E27FC236}">
                      <a16:creationId xmlns:a16="http://schemas.microsoft.com/office/drawing/2014/main" id="{63B2D9C8-713A-7ACB-5EE5-AF8EFFC9ED9A}"/>
                    </a:ext>
                  </a:extLst>
                </p:cNvPr>
                <p:cNvSpPr/>
                <p:nvPr/>
              </p:nvSpPr>
              <p:spPr>
                <a:xfrm>
                  <a:off x="482284" y="1673181"/>
                  <a:ext cx="1542138" cy="3114541"/>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4FCDFBE-565B-850E-8C1A-E32A57E394CE}"/>
                    </a:ext>
                  </a:extLst>
                </p:cNvPr>
                <p:cNvSpPr txBox="1"/>
                <p:nvPr/>
              </p:nvSpPr>
              <p:spPr>
                <a:xfrm>
                  <a:off x="418022" y="1620746"/>
                  <a:ext cx="160556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Data Parallelism</a:t>
                  </a:r>
                </a:p>
              </p:txBody>
            </p:sp>
            <p:pic>
              <p:nvPicPr>
                <p:cNvPr id="20" name="Picture 20">
                  <a:extLst>
                    <a:ext uri="{FF2B5EF4-FFF2-40B4-BE49-F238E27FC236}">
                      <a16:creationId xmlns:a16="http://schemas.microsoft.com/office/drawing/2014/main" id="{13277027-2BBE-1C59-65CB-C787213111BF}"/>
                    </a:ext>
                  </a:extLst>
                </p:cNvPr>
                <p:cNvPicPr>
                  <a:picLocks noChangeAspect="1"/>
                </p:cNvPicPr>
                <p:nvPr/>
              </p:nvPicPr>
              <p:blipFill>
                <a:blip r:embed="rId2"/>
                <a:stretch>
                  <a:fillRect/>
                </a:stretch>
              </p:blipFill>
              <p:spPr>
                <a:xfrm>
                  <a:off x="431441" y="1618651"/>
                  <a:ext cx="11329118" cy="4693069"/>
                </a:xfrm>
                <a:prstGeom prst="rect">
                  <a:avLst/>
                </a:prstGeom>
              </p:spPr>
            </p:pic>
          </p:grpSp>
          <p:cxnSp>
            <p:nvCxnSpPr>
              <p:cNvPr id="12" name="Straight Arrow Connector 11">
                <a:extLst>
                  <a:ext uri="{FF2B5EF4-FFF2-40B4-BE49-F238E27FC236}">
                    <a16:creationId xmlns:a16="http://schemas.microsoft.com/office/drawing/2014/main" id="{4E356623-AB1B-68E4-E588-877A7F772DBB}"/>
                  </a:ext>
                </a:extLst>
              </p:cNvPr>
              <p:cNvCxnSpPr/>
              <p:nvPr/>
            </p:nvCxnSpPr>
            <p:spPr>
              <a:xfrm>
                <a:off x="2032715" y="1640983"/>
                <a:ext cx="23613" cy="4670737"/>
              </a:xfrm>
              <a:prstGeom prst="straightConnector1">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1CFE138-7D8B-B682-D73C-C7610D24F5CA}"/>
                  </a:ext>
                </a:extLst>
              </p:cNvPr>
              <p:cNvCxnSpPr>
                <a:cxnSpLocks/>
              </p:cNvCxnSpPr>
              <p:nvPr/>
            </p:nvCxnSpPr>
            <p:spPr>
              <a:xfrm>
                <a:off x="433589" y="4774841"/>
                <a:ext cx="11324824" cy="34344"/>
              </a:xfrm>
              <a:prstGeom prst="straightConnector1">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ABEE519-7F01-A2AB-3DCE-0D5EC005719A}"/>
                  </a:ext>
                </a:extLst>
              </p:cNvPr>
              <p:cNvCxnSpPr>
                <a:cxnSpLocks/>
              </p:cNvCxnSpPr>
              <p:nvPr/>
            </p:nvCxnSpPr>
            <p:spPr>
              <a:xfrm>
                <a:off x="433589" y="5150475"/>
                <a:ext cx="11324824" cy="34344"/>
              </a:xfrm>
              <a:prstGeom prst="straightConnector1">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4F7CCB8-2C09-1834-3F94-1BCCF73999BA}"/>
                  </a:ext>
                </a:extLst>
              </p:cNvPr>
              <p:cNvCxnSpPr>
                <a:cxnSpLocks/>
              </p:cNvCxnSpPr>
              <p:nvPr/>
            </p:nvCxnSpPr>
            <p:spPr>
              <a:xfrm>
                <a:off x="433589" y="5590503"/>
                <a:ext cx="11324824" cy="34344"/>
              </a:xfrm>
              <a:prstGeom prst="straightConnector1">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6" name="Graphic 26" descr="Checkmark with solid fill">
              <a:extLst>
                <a:ext uri="{FF2B5EF4-FFF2-40B4-BE49-F238E27FC236}">
                  <a16:creationId xmlns:a16="http://schemas.microsoft.com/office/drawing/2014/main" id="{094FB15F-4DAA-D869-E5D1-1175A9184B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5335" y="2864476"/>
              <a:ext cx="431443" cy="442175"/>
            </a:xfrm>
            <a:prstGeom prst="rect">
              <a:avLst/>
            </a:prstGeom>
          </p:spPr>
        </p:pic>
        <p:cxnSp>
          <p:nvCxnSpPr>
            <p:cNvPr id="28" name="Straight Arrow Connector 27">
              <a:extLst>
                <a:ext uri="{FF2B5EF4-FFF2-40B4-BE49-F238E27FC236}">
                  <a16:creationId xmlns:a16="http://schemas.microsoft.com/office/drawing/2014/main" id="{B2DDC010-6598-BEA7-9A18-B97DFE1F8452}"/>
                </a:ext>
              </a:extLst>
            </p:cNvPr>
            <p:cNvCxnSpPr/>
            <p:nvPr/>
          </p:nvCxnSpPr>
          <p:spPr>
            <a:xfrm>
              <a:off x="1571223" y="3068392"/>
              <a:ext cx="903668" cy="2147"/>
            </a:xfrm>
            <a:prstGeom prst="straightConnector1">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42077A24-72F1-E49B-34E8-306D00EC7371}"/>
                </a:ext>
              </a:extLst>
            </p:cNvPr>
            <p:cNvCxnSpPr>
              <a:cxnSpLocks/>
            </p:cNvCxnSpPr>
            <p:nvPr/>
          </p:nvCxnSpPr>
          <p:spPr>
            <a:xfrm>
              <a:off x="1571223" y="2714223"/>
              <a:ext cx="581696" cy="2147"/>
            </a:xfrm>
            <a:prstGeom prst="straightConnector1">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E1E702E-2B7C-0DBF-B127-4785014AB42A}"/>
                </a:ext>
              </a:extLst>
            </p:cNvPr>
            <p:cNvSpPr txBox="1"/>
            <p:nvPr/>
          </p:nvSpPr>
          <p:spPr>
            <a:xfrm>
              <a:off x="1024943" y="2296731"/>
              <a:ext cx="47866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b="1">
                  <a:solidFill>
                    <a:srgbClr val="FF0000"/>
                  </a:solidFill>
                  <a:cs typeface="Calibri"/>
                </a:rPr>
                <a:t>x</a:t>
              </a:r>
            </a:p>
          </p:txBody>
        </p:sp>
      </p:grpSp>
      <p:sp>
        <p:nvSpPr>
          <p:cNvPr id="33" name="TextBox 32">
            <a:extLst>
              <a:ext uri="{FF2B5EF4-FFF2-40B4-BE49-F238E27FC236}">
                <a16:creationId xmlns:a16="http://schemas.microsoft.com/office/drawing/2014/main" id="{0B4F6DB2-B4BB-106F-0ABF-02255D23AE7D}"/>
              </a:ext>
            </a:extLst>
          </p:cNvPr>
          <p:cNvSpPr txBox="1"/>
          <p:nvPr/>
        </p:nvSpPr>
        <p:spPr>
          <a:xfrm>
            <a:off x="2159359" y="2449131"/>
            <a:ext cx="711128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7030A0"/>
                </a:solidFill>
                <a:latin typeface="Calibri"/>
                <a:cs typeface="Calibri"/>
              </a:rPr>
              <a:t>do</a:t>
            </a:r>
            <a:r>
              <a:rPr lang="en-US" sz="2400">
                <a:latin typeface="Calibri"/>
                <a:cs typeface="Calibri"/>
              </a:rPr>
              <a:t> JN=1, NSTEP-1</a:t>
            </a:r>
            <a:endParaRPr lang="en-US" sz="2400">
              <a:cs typeface="Calibri"/>
            </a:endParaRPr>
          </a:p>
          <a:p>
            <a:r>
              <a:rPr lang="en-US" sz="2400">
                <a:latin typeface="Calibri"/>
                <a:cs typeface="Calibri"/>
              </a:rPr>
              <a:t>  </a:t>
            </a:r>
            <a:r>
              <a:rPr lang="en-US" sz="2400">
                <a:solidFill>
                  <a:srgbClr val="000000"/>
                </a:solidFill>
                <a:latin typeface="Calibri"/>
                <a:cs typeface="Calibri"/>
              </a:rPr>
              <a:t>  </a:t>
            </a:r>
            <a:r>
              <a:rPr lang="en-US" sz="2400">
                <a:solidFill>
                  <a:srgbClr val="7030A0"/>
                </a:solidFill>
                <a:latin typeface="Calibri"/>
                <a:cs typeface="Calibri"/>
              </a:rPr>
              <a:t>do</a:t>
            </a:r>
            <a:r>
              <a:rPr lang="en-US" sz="2400">
                <a:latin typeface="Calibri"/>
                <a:cs typeface="Calibri"/>
              </a:rPr>
              <a:t> </a:t>
            </a:r>
            <a:r>
              <a:rPr lang="en-US" sz="2400">
                <a:solidFill>
                  <a:srgbClr val="000000"/>
                </a:solidFill>
                <a:latin typeface="Calibri"/>
                <a:cs typeface="Calibri"/>
              </a:rPr>
              <a:t>JL</a:t>
            </a:r>
            <a:r>
              <a:rPr lang="en-US" sz="2400">
                <a:latin typeface="Calibri"/>
                <a:cs typeface="Calibri"/>
              </a:rPr>
              <a:t>=1, KFDIA</a:t>
            </a:r>
          </a:p>
          <a:p>
            <a:r>
              <a:rPr lang="en-US" sz="2400">
                <a:latin typeface="Calibri"/>
                <a:cs typeface="Calibri"/>
              </a:rPr>
              <a:t>    </a:t>
            </a:r>
            <a:r>
              <a:rPr lang="en-US" sz="2400">
                <a:solidFill>
                  <a:srgbClr val="000000"/>
                </a:solidFill>
                <a:latin typeface="Calibri"/>
                <a:cs typeface="Calibri"/>
              </a:rPr>
              <a:t>    </a:t>
            </a:r>
            <a:r>
              <a:rPr lang="en-US" sz="2400">
                <a:solidFill>
                  <a:srgbClr val="FF0000"/>
                </a:solidFill>
                <a:latin typeface="Calibri"/>
                <a:cs typeface="Calibri"/>
              </a:rPr>
              <a:t>ZQXN(JL, NSTEP)</a:t>
            </a:r>
            <a:r>
              <a:rPr lang="en-US" sz="2400">
                <a:solidFill>
                  <a:srgbClr val="000000"/>
                </a:solidFill>
                <a:latin typeface="Calibri"/>
                <a:cs typeface="Calibri"/>
              </a:rPr>
              <a:t> = </a:t>
            </a:r>
            <a:r>
              <a:rPr lang="en-US" sz="2400">
                <a:solidFill>
                  <a:srgbClr val="FF0000"/>
                </a:solidFill>
                <a:latin typeface="Calibri"/>
                <a:cs typeface="Calibri"/>
              </a:rPr>
              <a:t>ZQXN(JL, NSTEP)</a:t>
            </a:r>
            <a:r>
              <a:rPr lang="en-US" sz="2400">
                <a:latin typeface="Calibri"/>
                <a:cs typeface="Calibri"/>
              </a:rPr>
              <a:t>+ZQXN</a:t>
            </a:r>
            <a:r>
              <a:rPr lang="en-US" sz="2400">
                <a:solidFill>
                  <a:srgbClr val="000000"/>
                </a:solidFill>
                <a:latin typeface="Calibri"/>
                <a:cs typeface="Calibri"/>
              </a:rPr>
              <a:t>(JL, JN)</a:t>
            </a:r>
            <a:endParaRPr lang="en-US" sz="2400">
              <a:cs typeface="Calibri"/>
            </a:endParaRPr>
          </a:p>
          <a:p>
            <a:r>
              <a:rPr lang="en-US" sz="2400">
                <a:latin typeface="Calibri"/>
                <a:cs typeface="Calibri"/>
              </a:rPr>
              <a:t>  </a:t>
            </a:r>
            <a:r>
              <a:rPr lang="en-US" sz="2400">
                <a:solidFill>
                  <a:srgbClr val="000000"/>
                </a:solidFill>
                <a:latin typeface="Calibri"/>
                <a:cs typeface="Calibri"/>
              </a:rPr>
              <a:t>  </a:t>
            </a:r>
            <a:r>
              <a:rPr lang="en-US" sz="2400" err="1">
                <a:solidFill>
                  <a:srgbClr val="7030A0"/>
                </a:solidFill>
                <a:latin typeface="Calibri"/>
                <a:cs typeface="Calibri"/>
              </a:rPr>
              <a:t>enddo</a:t>
            </a:r>
            <a:endParaRPr lang="en-US" sz="2400">
              <a:solidFill>
                <a:srgbClr val="7030A0"/>
              </a:solidFill>
              <a:latin typeface="Calibri"/>
              <a:cs typeface="Calibri"/>
            </a:endParaRPr>
          </a:p>
          <a:p>
            <a:r>
              <a:rPr lang="en-US" sz="2400">
                <a:solidFill>
                  <a:srgbClr val="000000"/>
                </a:solidFill>
                <a:latin typeface="Calibri"/>
                <a:cs typeface="Calibri"/>
              </a:rPr>
              <a:t> </a:t>
            </a:r>
            <a:r>
              <a:rPr lang="en-US" sz="2400" err="1">
                <a:solidFill>
                  <a:srgbClr val="7030A0"/>
                </a:solidFill>
                <a:latin typeface="Calibri"/>
                <a:cs typeface="Calibri"/>
              </a:rPr>
              <a:t>enddo</a:t>
            </a:r>
            <a:endParaRPr lang="en-US" sz="2400">
              <a:solidFill>
                <a:srgbClr val="7030A0"/>
              </a:solidFill>
              <a:latin typeface="Calibri"/>
              <a:cs typeface="Calibri"/>
            </a:endParaRPr>
          </a:p>
        </p:txBody>
      </p:sp>
      <p:sp>
        <p:nvSpPr>
          <p:cNvPr id="34" name="TextBox 33">
            <a:extLst>
              <a:ext uri="{FF2B5EF4-FFF2-40B4-BE49-F238E27FC236}">
                <a16:creationId xmlns:a16="http://schemas.microsoft.com/office/drawing/2014/main" id="{84549F47-1CE5-5678-EACF-E58392BDCFBF}"/>
              </a:ext>
            </a:extLst>
          </p:cNvPr>
          <p:cNvSpPr txBox="1"/>
          <p:nvPr/>
        </p:nvSpPr>
        <p:spPr>
          <a:xfrm>
            <a:off x="4548448" y="1614127"/>
            <a:ext cx="3803439" cy="830997"/>
          </a:xfrm>
          <a:prstGeom prst="rect">
            <a:avLst/>
          </a:prstGeom>
          <a:noFill/>
        </p:spPr>
        <p:txBody>
          <a:bodyPr wrap="square">
            <a:spAutoFit/>
          </a:bodyPr>
          <a:lstStyle/>
          <a:p>
            <a:pPr algn="ctr"/>
            <a:r>
              <a:rPr lang="en-US" sz="2400">
                <a:solidFill>
                  <a:srgbClr val="FF0000"/>
                </a:solidFill>
                <a:latin typeface="Calibri"/>
                <a:cs typeface="Calibri"/>
              </a:rPr>
              <a:t>(array) accumulation </a:t>
            </a:r>
            <a:br>
              <a:rPr lang="en-US" sz="2400">
                <a:solidFill>
                  <a:srgbClr val="FF0000"/>
                </a:solidFill>
                <a:latin typeface="Calibri"/>
                <a:cs typeface="Calibri"/>
              </a:rPr>
            </a:br>
            <a:r>
              <a:rPr lang="en-US" sz="2400">
                <a:solidFill>
                  <a:srgbClr val="FF0000"/>
                </a:solidFill>
                <a:latin typeface="Calibri"/>
                <a:cs typeface="Calibri"/>
              </a:rPr>
              <a:t>prevents parallelization </a:t>
            </a:r>
            <a:r>
              <a:rPr lang="en-US" sz="2400">
                <a:solidFill>
                  <a:srgbClr val="FF0000"/>
                </a:solidFill>
                <a:latin typeface="Calibri"/>
                <a:cs typeface="Calibri"/>
                <a:sym typeface="Wingdings" panose="05000000000000000000" pitchFamily="2" charset="2"/>
              </a:rPr>
              <a:t></a:t>
            </a:r>
            <a:endParaRPr lang="en-US" sz="2400">
              <a:solidFill>
                <a:srgbClr val="FF0000"/>
              </a:solidFill>
              <a:cs typeface="Calibri"/>
            </a:endParaRPr>
          </a:p>
        </p:txBody>
      </p:sp>
      <p:cxnSp>
        <p:nvCxnSpPr>
          <p:cNvPr id="38" name="Straight Arrow Connector 37">
            <a:extLst>
              <a:ext uri="{FF2B5EF4-FFF2-40B4-BE49-F238E27FC236}">
                <a16:creationId xmlns:a16="http://schemas.microsoft.com/office/drawing/2014/main" id="{CD7BDED5-58FD-9FE8-3544-A552DEC6504D}"/>
              </a:ext>
            </a:extLst>
          </p:cNvPr>
          <p:cNvCxnSpPr>
            <a:cxnSpLocks/>
          </p:cNvCxnSpPr>
          <p:nvPr/>
        </p:nvCxnSpPr>
        <p:spPr>
          <a:xfrm flipH="1">
            <a:off x="4914136" y="2451743"/>
            <a:ext cx="1164082" cy="725384"/>
          </a:xfrm>
          <a:prstGeom prst="straightConnector1">
            <a:avLst/>
          </a:prstGeom>
          <a:ln w="381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CEB22CD-BB01-82C7-C819-15EE21999E6F}"/>
              </a:ext>
            </a:extLst>
          </p:cNvPr>
          <p:cNvSpPr txBox="1"/>
          <p:nvPr/>
        </p:nvSpPr>
        <p:spPr>
          <a:xfrm>
            <a:off x="2113437" y="5146010"/>
            <a:ext cx="26144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(NSTEP-1) * KFDIA</a:t>
            </a:r>
            <a:endParaRPr lang="en-US">
              <a:cs typeface="Calibri" panose="020F0502020204030204"/>
            </a:endParaRPr>
          </a:p>
        </p:txBody>
      </p:sp>
      <p:sp>
        <p:nvSpPr>
          <p:cNvPr id="41" name="TextBox 40">
            <a:extLst>
              <a:ext uri="{FF2B5EF4-FFF2-40B4-BE49-F238E27FC236}">
                <a16:creationId xmlns:a16="http://schemas.microsoft.com/office/drawing/2014/main" id="{4F23C939-BEEA-CA77-B51D-C2F6C688B83E}"/>
              </a:ext>
            </a:extLst>
          </p:cNvPr>
          <p:cNvSpPr txBox="1"/>
          <p:nvPr/>
        </p:nvSpPr>
        <p:spPr>
          <a:xfrm>
            <a:off x="2135560" y="5707333"/>
            <a:ext cx="26144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1</a:t>
            </a:r>
            <a:endParaRPr lang="en-US">
              <a:cs typeface="Calibri" panose="020F0502020204030204"/>
            </a:endParaRPr>
          </a:p>
        </p:txBody>
      </p:sp>
      <p:grpSp>
        <p:nvGrpSpPr>
          <p:cNvPr id="45" name="Group 44">
            <a:extLst>
              <a:ext uri="{FF2B5EF4-FFF2-40B4-BE49-F238E27FC236}">
                <a16:creationId xmlns:a16="http://schemas.microsoft.com/office/drawing/2014/main" id="{7890DAD7-9FCE-53A9-5257-D3BA5FCB029C}"/>
              </a:ext>
            </a:extLst>
          </p:cNvPr>
          <p:cNvGrpSpPr/>
          <p:nvPr/>
        </p:nvGrpSpPr>
        <p:grpSpPr>
          <a:xfrm>
            <a:off x="8504314" y="721043"/>
            <a:ext cx="3393517" cy="1951977"/>
            <a:chOff x="5697486" y="139508"/>
            <a:chExt cx="3393517" cy="1951977"/>
          </a:xfrm>
        </p:grpSpPr>
        <p:pic>
          <p:nvPicPr>
            <p:cNvPr id="43" name="Picture 42">
              <a:extLst>
                <a:ext uri="{FF2B5EF4-FFF2-40B4-BE49-F238E27FC236}">
                  <a16:creationId xmlns:a16="http://schemas.microsoft.com/office/drawing/2014/main" id="{5C16DECF-BCB2-3E37-F60F-84D3D61C1409}"/>
                </a:ext>
              </a:extLst>
            </p:cNvPr>
            <p:cNvPicPr>
              <a:picLocks noChangeAspect="1"/>
            </p:cNvPicPr>
            <p:nvPr/>
          </p:nvPicPr>
          <p:blipFill>
            <a:blip r:embed="rId5"/>
            <a:stretch>
              <a:fillRect/>
            </a:stretch>
          </p:blipFill>
          <p:spPr>
            <a:xfrm>
              <a:off x="5697486" y="139508"/>
              <a:ext cx="3393517" cy="1948369"/>
            </a:xfrm>
            <a:prstGeom prst="rect">
              <a:avLst/>
            </a:prstGeom>
            <a:ln>
              <a:solidFill>
                <a:schemeClr val="tx1"/>
              </a:solidFill>
            </a:ln>
            <a:effectLst>
              <a:outerShdw blurRad="292100" dist="139700" dir="2700000" algn="tl" rotWithShape="0">
                <a:srgbClr val="333333">
                  <a:alpha val="65000"/>
                </a:srgbClr>
              </a:outerShdw>
            </a:effectLst>
          </p:spPr>
        </p:pic>
        <p:sp>
          <p:nvSpPr>
            <p:cNvPr id="44" name="Rectangle 43">
              <a:extLst>
                <a:ext uri="{FF2B5EF4-FFF2-40B4-BE49-F238E27FC236}">
                  <a16:creationId xmlns:a16="http://schemas.microsoft.com/office/drawing/2014/main" id="{24311928-B182-8CD2-AE8E-285D73305A01}"/>
                </a:ext>
              </a:extLst>
            </p:cNvPr>
            <p:cNvSpPr/>
            <p:nvPr/>
          </p:nvSpPr>
          <p:spPr>
            <a:xfrm>
              <a:off x="7968208" y="1618651"/>
              <a:ext cx="828092" cy="472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F462BCF3-A4F8-22DB-2551-DF4F7DFAF5F9}"/>
              </a:ext>
            </a:extLst>
          </p:cNvPr>
          <p:cNvSpPr txBox="1"/>
          <p:nvPr/>
        </p:nvSpPr>
        <p:spPr>
          <a:xfrm>
            <a:off x="5060231" y="4727490"/>
            <a:ext cx="26144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B050"/>
                </a:solidFill>
                <a:cs typeface="Calibri"/>
              </a:rPr>
              <a:t>(NSTEP-1) * KFDIA</a:t>
            </a:r>
            <a:endParaRPr lang="en-US">
              <a:solidFill>
                <a:srgbClr val="00B050"/>
              </a:solidFill>
              <a:cs typeface="Calibri" panose="020F0502020204030204"/>
            </a:endParaRPr>
          </a:p>
        </p:txBody>
      </p:sp>
    </p:spTree>
    <p:extLst>
      <p:ext uri="{BB962C8B-B14F-4D97-AF65-F5344CB8AC3E}">
        <p14:creationId xmlns:p14="http://schemas.microsoft.com/office/powerpoint/2010/main" val="201010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3" grpId="0"/>
      <p:bldP spid="24" grpId="0"/>
      <p:bldP spid="25" grpId="0"/>
      <p:bldP spid="34" grpId="0"/>
      <p:bldP spid="40" grpId="0"/>
      <p:bldP spid="41" grpId="0"/>
      <p:bldP spid="4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94806E-1453-E93A-75B6-1B3C9D185284}"/>
              </a:ext>
            </a:extLst>
          </p:cNvPr>
          <p:cNvSpPr>
            <a:spLocks noGrp="1"/>
          </p:cNvSpPr>
          <p:nvPr>
            <p:ph type="sldNum" sz="quarter" idx="2"/>
          </p:nvPr>
        </p:nvSpPr>
        <p:spPr/>
        <p:txBody>
          <a:bodyPr/>
          <a:lstStyle/>
          <a:p>
            <a:fld id="{86CB4B4D-7CA3-9044-876B-883B54F8677D}" type="slidenum">
              <a:rPr lang="en-US" smtClean="0"/>
              <a:t>42</a:t>
            </a:fld>
            <a:endParaRPr lang="en-US"/>
          </a:p>
        </p:txBody>
      </p:sp>
      <p:sp>
        <p:nvSpPr>
          <p:cNvPr id="9" name="TextBox 8">
            <a:extLst>
              <a:ext uri="{FF2B5EF4-FFF2-40B4-BE49-F238E27FC236}">
                <a16:creationId xmlns:a16="http://schemas.microsoft.com/office/drawing/2014/main" id="{D550A1EC-663C-DDDB-7B5B-155EB6C8B5DB}"/>
              </a:ext>
            </a:extLst>
          </p:cNvPr>
          <p:cNvSpPr txBox="1"/>
          <p:nvPr/>
        </p:nvSpPr>
        <p:spPr>
          <a:xfrm>
            <a:off x="2744809" y="1411310"/>
            <a:ext cx="464283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7030A0"/>
                </a:solidFill>
                <a:latin typeface="Consolas"/>
              </a:rPr>
              <a:t>do</a:t>
            </a:r>
            <a:r>
              <a:rPr lang="en-US" sz="1200">
                <a:latin typeface="Consolas"/>
              </a:rPr>
              <a:t> JM=1,4</a:t>
            </a:r>
            <a:endParaRPr lang="en-US" sz="1200">
              <a:cs typeface="Calibri"/>
            </a:endParaRPr>
          </a:p>
          <a:p>
            <a:r>
              <a:rPr lang="en-US" sz="1200">
                <a:latin typeface="Consolas"/>
              </a:rPr>
              <a:t>  </a:t>
            </a:r>
            <a:r>
              <a:rPr lang="en-US" sz="1200">
                <a:solidFill>
                  <a:srgbClr val="7030A0"/>
                </a:solidFill>
                <a:latin typeface="Consolas"/>
              </a:rPr>
              <a:t>do </a:t>
            </a:r>
            <a:r>
              <a:rPr lang="en-US" sz="1200">
                <a:latin typeface="Consolas"/>
              </a:rPr>
              <a:t>JK=1,KLEV</a:t>
            </a:r>
            <a:endParaRPr lang="en-US" sz="1200">
              <a:cs typeface="Calibri"/>
            </a:endParaRPr>
          </a:p>
          <a:p>
            <a:r>
              <a:rPr lang="en-US" sz="1200">
                <a:latin typeface="Consolas"/>
              </a:rPr>
              <a:t>    </a:t>
            </a:r>
            <a:r>
              <a:rPr lang="en-US" sz="1200">
                <a:solidFill>
                  <a:srgbClr val="7030A0"/>
                </a:solidFill>
                <a:latin typeface="Consolas"/>
              </a:rPr>
              <a:t>do </a:t>
            </a:r>
            <a:r>
              <a:rPr lang="en-US" sz="1200">
                <a:latin typeface="Consolas"/>
              </a:rPr>
              <a:t>JL=1,KFDIA</a:t>
            </a:r>
            <a:endParaRPr lang="en-US" sz="1200">
              <a:cs typeface="Calibri"/>
            </a:endParaRPr>
          </a:p>
          <a:p>
            <a:r>
              <a:rPr lang="en-US" sz="1200">
                <a:latin typeface="Consolas"/>
              </a:rPr>
              <a:t>         </a:t>
            </a:r>
            <a:r>
              <a:rPr lang="en-US" sz="1200">
                <a:solidFill>
                  <a:srgbClr val="7030A0"/>
                </a:solidFill>
                <a:latin typeface="Consolas"/>
              </a:rPr>
              <a:t>if</a:t>
            </a:r>
            <a:r>
              <a:rPr lang="en-US" sz="1200">
                <a:latin typeface="Consolas"/>
              </a:rPr>
              <a:t> ZQX(JL,JK,JM)&lt;RLMIN) then </a:t>
            </a:r>
            <a:endParaRPr lang="en-US" sz="1200">
              <a:solidFill>
                <a:srgbClr val="000000"/>
              </a:solidFill>
              <a:latin typeface="Calibri" panose="020F0502020204030204"/>
              <a:cs typeface="Calibri"/>
            </a:endParaRPr>
          </a:p>
          <a:p>
            <a:r>
              <a:rPr lang="en-US" sz="1200">
                <a:solidFill>
                  <a:srgbClr val="000000"/>
                </a:solidFill>
                <a:latin typeface="Consolas"/>
              </a:rPr>
              <a:t>           </a:t>
            </a:r>
            <a:r>
              <a:rPr lang="en-US" sz="1200">
                <a:solidFill>
                  <a:srgbClr val="FF0000"/>
                </a:solidFill>
                <a:latin typeface="Consolas"/>
              </a:rPr>
              <a:t>ZQADJ</a:t>
            </a:r>
            <a:r>
              <a:rPr lang="en-US" sz="1200">
                <a:latin typeface="Consolas"/>
              </a:rPr>
              <a:t>=ZQX(JL,JK,JM)*ZQTMST              </a:t>
            </a:r>
            <a:endParaRPr lang="en-US" sz="1200">
              <a:cs typeface="Calibri"/>
            </a:endParaRPr>
          </a:p>
          <a:p>
            <a:r>
              <a:rPr lang="en-US" sz="1200">
                <a:latin typeface="Consolas"/>
              </a:rPr>
              <a:t>           </a:t>
            </a:r>
            <a:r>
              <a:rPr lang="en-US" sz="1200" err="1">
                <a:solidFill>
                  <a:srgbClr val="FF0000"/>
                </a:solidFill>
                <a:latin typeface="Consolas"/>
              </a:rPr>
              <a:t>tend_q</a:t>
            </a:r>
            <a:r>
              <a:rPr lang="en-US" sz="1200">
                <a:latin typeface="Consolas"/>
              </a:rPr>
              <a:t>(JL,JK)=</a:t>
            </a:r>
            <a:r>
              <a:rPr lang="en-US" sz="1200" err="1">
                <a:solidFill>
                  <a:srgbClr val="FF0000"/>
                </a:solidFill>
                <a:latin typeface="Consolas"/>
              </a:rPr>
              <a:t>tend_q</a:t>
            </a:r>
            <a:r>
              <a:rPr lang="en-US" sz="1200">
                <a:latin typeface="Consolas"/>
              </a:rPr>
              <a:t>(JL,JK)+</a:t>
            </a:r>
            <a:r>
              <a:rPr lang="en-US" sz="1200">
                <a:solidFill>
                  <a:srgbClr val="FF0000"/>
                </a:solidFill>
                <a:latin typeface="Consolas"/>
              </a:rPr>
              <a:t>ZQADJ</a:t>
            </a:r>
            <a:endParaRPr lang="en-US" sz="1200">
              <a:cs typeface="Calibri"/>
            </a:endParaRPr>
          </a:p>
          <a:p>
            <a:r>
              <a:rPr lang="en-US" sz="1200">
                <a:latin typeface="Consolas"/>
              </a:rPr>
              <a:t>           </a:t>
            </a:r>
            <a:r>
              <a:rPr lang="en-US" sz="1200" err="1">
                <a:solidFill>
                  <a:srgbClr val="FF0000"/>
                </a:solidFill>
                <a:latin typeface="Consolas"/>
              </a:rPr>
              <a:t>tend_T</a:t>
            </a:r>
            <a:r>
              <a:rPr lang="en-US" sz="1200">
                <a:latin typeface="Consolas"/>
              </a:rPr>
              <a:t>(JL,JK)=</a:t>
            </a:r>
            <a:r>
              <a:rPr lang="en-US" sz="1200" err="1">
                <a:solidFill>
                  <a:srgbClr val="FF0000"/>
                </a:solidFill>
                <a:latin typeface="Consolas"/>
              </a:rPr>
              <a:t>tend_T</a:t>
            </a:r>
            <a:r>
              <a:rPr lang="en-US" sz="1200">
                <a:latin typeface="Consolas"/>
              </a:rPr>
              <a:t>(JL,JK)-RAL*</a:t>
            </a:r>
            <a:r>
              <a:rPr lang="en-US" sz="1200">
                <a:solidFill>
                  <a:srgbClr val="FF0000"/>
                </a:solidFill>
                <a:latin typeface="Consolas"/>
              </a:rPr>
              <a:t>ZQADJ </a:t>
            </a:r>
            <a:r>
              <a:rPr lang="en-US" sz="1200">
                <a:latin typeface="Consolas"/>
              </a:rPr>
              <a:t> </a:t>
            </a:r>
            <a:endParaRPr lang="en-US" sz="1200">
              <a:latin typeface="Calibri" panose="020F0502020204030204"/>
              <a:cs typeface="Calibri"/>
            </a:endParaRPr>
          </a:p>
          <a:p>
            <a:r>
              <a:rPr lang="en-US" sz="1200">
                <a:latin typeface="Consolas"/>
              </a:rPr>
              <a:t>           ZQX(JL,JK,JM)=0.0      </a:t>
            </a:r>
            <a:endParaRPr lang="en-US" sz="1200">
              <a:cs typeface="Calibri"/>
            </a:endParaRPr>
          </a:p>
          <a:p>
            <a:endParaRPr lang="en-US" sz="1200">
              <a:solidFill>
                <a:srgbClr val="7030A0"/>
              </a:solidFill>
              <a:latin typeface="Consolas"/>
            </a:endParaRPr>
          </a:p>
          <a:p>
            <a:r>
              <a:rPr lang="en-US" sz="1200">
                <a:solidFill>
                  <a:srgbClr val="7030A0"/>
                </a:solidFill>
                <a:latin typeface="Consolas"/>
              </a:rPr>
              <a:t>do</a:t>
            </a:r>
            <a:r>
              <a:rPr lang="en-US" sz="1200">
                <a:latin typeface="Consolas"/>
              </a:rPr>
              <a:t> </a:t>
            </a:r>
            <a:r>
              <a:rPr lang="en-US" sz="1200">
                <a:solidFill>
                  <a:srgbClr val="00B050"/>
                </a:solidFill>
                <a:latin typeface="Consolas"/>
              </a:rPr>
              <a:t>JK</a:t>
            </a:r>
            <a:r>
              <a:rPr lang="en-US" sz="1200">
                <a:latin typeface="Consolas"/>
              </a:rPr>
              <a:t>=1,KLEV</a:t>
            </a:r>
            <a:endParaRPr lang="en-US" sz="1200">
              <a:cs typeface="Calibri"/>
            </a:endParaRPr>
          </a:p>
          <a:p>
            <a:r>
              <a:rPr lang="en-US" sz="1200">
                <a:latin typeface="Consolas"/>
              </a:rPr>
              <a:t>  </a:t>
            </a:r>
            <a:r>
              <a:rPr lang="en-US" sz="1200">
                <a:solidFill>
                  <a:srgbClr val="7030A0"/>
                </a:solidFill>
                <a:latin typeface="Consolas"/>
              </a:rPr>
              <a:t>do</a:t>
            </a:r>
            <a:r>
              <a:rPr lang="en-US" sz="1200">
                <a:latin typeface="Consolas"/>
              </a:rPr>
              <a:t> </a:t>
            </a:r>
            <a:r>
              <a:rPr lang="en-US" sz="1200">
                <a:solidFill>
                  <a:srgbClr val="00B050"/>
                </a:solidFill>
                <a:latin typeface="Consolas"/>
              </a:rPr>
              <a:t>JL</a:t>
            </a:r>
            <a:r>
              <a:rPr lang="en-US" sz="1200">
                <a:latin typeface="Consolas"/>
              </a:rPr>
              <a:t>=1,KFDIA</a:t>
            </a:r>
            <a:endParaRPr lang="en-US" sz="1200">
              <a:cs typeface="Calibri"/>
            </a:endParaRPr>
          </a:p>
          <a:p>
            <a:r>
              <a:rPr lang="en-US" sz="1200">
                <a:latin typeface="Consolas"/>
              </a:rPr>
              <a:t>     ZQSM(</a:t>
            </a:r>
            <a:r>
              <a:rPr lang="en-US" sz="1200">
                <a:solidFill>
                  <a:srgbClr val="00B050"/>
                </a:solidFill>
                <a:latin typeface="Consolas"/>
              </a:rPr>
              <a:t>JL</a:t>
            </a:r>
            <a:r>
              <a:rPr lang="en-US" sz="1200">
                <a:latin typeface="Consolas"/>
              </a:rPr>
              <a:t>,</a:t>
            </a:r>
            <a:r>
              <a:rPr lang="en-US" sz="1200">
                <a:solidFill>
                  <a:srgbClr val="00B050"/>
                </a:solidFill>
                <a:latin typeface="Consolas"/>
              </a:rPr>
              <a:t>JK</a:t>
            </a:r>
            <a:r>
              <a:rPr lang="en-US" sz="1200">
                <a:latin typeface="Consolas"/>
              </a:rPr>
              <a:t>)=ZQSM(</a:t>
            </a:r>
            <a:r>
              <a:rPr lang="en-US" sz="1200">
                <a:solidFill>
                  <a:srgbClr val="00B050"/>
                </a:solidFill>
                <a:latin typeface="Consolas"/>
              </a:rPr>
              <a:t>JL</a:t>
            </a:r>
            <a:r>
              <a:rPr lang="en-US" sz="1200">
                <a:latin typeface="Consolas"/>
              </a:rPr>
              <a:t>,</a:t>
            </a:r>
            <a:r>
              <a:rPr lang="en-US" sz="1200">
                <a:solidFill>
                  <a:srgbClr val="00B050"/>
                </a:solidFill>
                <a:latin typeface="Consolas"/>
              </a:rPr>
              <a:t>JK</a:t>
            </a:r>
            <a:r>
              <a:rPr lang="en-US" sz="1200">
                <a:latin typeface="Consolas"/>
              </a:rPr>
              <a:t>)/(1.0-RE*ZQSM(</a:t>
            </a:r>
            <a:r>
              <a:rPr lang="en-US" sz="1200">
                <a:solidFill>
                  <a:srgbClr val="00B050"/>
                </a:solidFill>
                <a:latin typeface="Consolas"/>
              </a:rPr>
              <a:t>JL</a:t>
            </a:r>
            <a:r>
              <a:rPr lang="en-US" sz="1200">
                <a:latin typeface="Consolas"/>
              </a:rPr>
              <a:t>,</a:t>
            </a:r>
            <a:r>
              <a:rPr lang="en-US" sz="1200">
                <a:solidFill>
                  <a:srgbClr val="00B050"/>
                </a:solidFill>
                <a:latin typeface="Consolas"/>
              </a:rPr>
              <a:t>JK</a:t>
            </a:r>
            <a:r>
              <a:rPr lang="en-US" sz="1200">
                <a:latin typeface="Consolas"/>
              </a:rPr>
              <a:t>))</a:t>
            </a:r>
            <a:endParaRPr lang="en-US" sz="1200">
              <a:cs typeface="Calibri"/>
            </a:endParaRPr>
          </a:p>
          <a:p>
            <a:endParaRPr lang="en-US" sz="1200">
              <a:solidFill>
                <a:srgbClr val="7030A0"/>
              </a:solidFill>
              <a:latin typeface="Consolas"/>
            </a:endParaRPr>
          </a:p>
          <a:p>
            <a:r>
              <a:rPr lang="en-US" sz="1200">
                <a:solidFill>
                  <a:srgbClr val="7030A0"/>
                </a:solidFill>
                <a:latin typeface="Consolas"/>
              </a:rPr>
              <a:t>do </a:t>
            </a:r>
            <a:r>
              <a:rPr lang="en-US" sz="1200">
                <a:solidFill>
                  <a:srgbClr val="00B050"/>
                </a:solidFill>
                <a:latin typeface="Consolas"/>
              </a:rPr>
              <a:t>JK</a:t>
            </a:r>
            <a:r>
              <a:rPr lang="en-US" sz="1200">
                <a:latin typeface="Consolas"/>
              </a:rPr>
              <a:t>=1,KLEV</a:t>
            </a:r>
            <a:endParaRPr lang="en-US" sz="1200">
              <a:cs typeface="Calibri"/>
            </a:endParaRPr>
          </a:p>
          <a:p>
            <a:r>
              <a:rPr lang="en-US" sz="1200">
                <a:latin typeface="Consolas"/>
              </a:rPr>
              <a:t>  </a:t>
            </a:r>
            <a:r>
              <a:rPr lang="en-US" sz="1200">
                <a:solidFill>
                  <a:srgbClr val="7030A0"/>
                </a:solidFill>
                <a:latin typeface="Consolas"/>
              </a:rPr>
              <a:t>do</a:t>
            </a:r>
            <a:r>
              <a:rPr lang="en-US" sz="1200">
                <a:latin typeface="Consolas"/>
              </a:rPr>
              <a:t> </a:t>
            </a:r>
            <a:r>
              <a:rPr lang="en-US" sz="1200">
                <a:solidFill>
                  <a:srgbClr val="00B050"/>
                </a:solidFill>
                <a:latin typeface="Consolas"/>
              </a:rPr>
              <a:t>JL</a:t>
            </a:r>
            <a:r>
              <a:rPr lang="en-US" sz="1200">
                <a:latin typeface="Consolas"/>
              </a:rPr>
              <a:t>=1,KFDIA</a:t>
            </a:r>
            <a:endParaRPr lang="en-US" sz="1200">
              <a:cs typeface="Calibri"/>
            </a:endParaRPr>
          </a:p>
          <a:p>
            <a:r>
              <a:rPr lang="en-US" sz="1200">
                <a:latin typeface="Consolas"/>
              </a:rPr>
              <a:t>    ZA(</a:t>
            </a:r>
            <a:r>
              <a:rPr lang="en-US" sz="1200">
                <a:solidFill>
                  <a:srgbClr val="00B050"/>
                </a:solidFill>
                <a:latin typeface="Consolas"/>
              </a:rPr>
              <a:t>JL</a:t>
            </a:r>
            <a:r>
              <a:rPr lang="en-US" sz="1200">
                <a:latin typeface="Consolas"/>
              </a:rPr>
              <a:t>,JK)=MAX(0.0,MIN(1.0,ZA(</a:t>
            </a:r>
            <a:r>
              <a:rPr lang="en-US" sz="1200">
                <a:solidFill>
                  <a:srgbClr val="00B050"/>
                </a:solidFill>
                <a:latin typeface="Consolas"/>
              </a:rPr>
              <a:t>JL</a:t>
            </a:r>
            <a:r>
              <a:rPr lang="en-US" sz="1200">
                <a:latin typeface="Consolas"/>
              </a:rPr>
              <a:t>,</a:t>
            </a:r>
            <a:r>
              <a:rPr lang="en-US" sz="1200">
                <a:solidFill>
                  <a:srgbClr val="00B050"/>
                </a:solidFill>
                <a:latin typeface="Consolas"/>
              </a:rPr>
              <a:t>JK</a:t>
            </a:r>
            <a:r>
              <a:rPr lang="en-US" sz="1200">
                <a:latin typeface="Consolas"/>
              </a:rPr>
              <a:t>)))</a:t>
            </a:r>
            <a:endParaRPr lang="en-US" sz="1200">
              <a:cs typeface="Calibri"/>
            </a:endParaRPr>
          </a:p>
          <a:p>
            <a:r>
              <a:rPr lang="en-US" sz="1200">
                <a:latin typeface="Consolas"/>
              </a:rPr>
              <a:t>    ZLI(</a:t>
            </a:r>
            <a:r>
              <a:rPr lang="en-US" sz="1200">
                <a:solidFill>
                  <a:srgbClr val="00B050"/>
                </a:solidFill>
                <a:latin typeface="Consolas"/>
              </a:rPr>
              <a:t>JL</a:t>
            </a:r>
            <a:r>
              <a:rPr lang="en-US" sz="1200">
                <a:latin typeface="Consolas"/>
              </a:rPr>
              <a:t>,</a:t>
            </a:r>
            <a:r>
              <a:rPr lang="en-US" sz="1200">
                <a:solidFill>
                  <a:srgbClr val="00B050"/>
                </a:solidFill>
                <a:latin typeface="Consolas"/>
              </a:rPr>
              <a:t>JK</a:t>
            </a:r>
            <a:r>
              <a:rPr lang="en-US" sz="1200">
                <a:latin typeface="Consolas"/>
              </a:rPr>
              <a:t>)=ZQX(</a:t>
            </a:r>
            <a:r>
              <a:rPr lang="en-US" sz="1200">
                <a:solidFill>
                  <a:srgbClr val="00B050"/>
                </a:solidFill>
                <a:latin typeface="Consolas"/>
              </a:rPr>
              <a:t>JL</a:t>
            </a:r>
            <a:r>
              <a:rPr lang="en-US" sz="1200">
                <a:latin typeface="Consolas"/>
              </a:rPr>
              <a:t>,</a:t>
            </a:r>
            <a:r>
              <a:rPr lang="en-US" sz="1200">
                <a:solidFill>
                  <a:srgbClr val="00B050"/>
                </a:solidFill>
                <a:latin typeface="Consolas"/>
              </a:rPr>
              <a:t>JK</a:t>
            </a:r>
            <a:r>
              <a:rPr lang="en-US" sz="1200">
                <a:latin typeface="Consolas"/>
              </a:rPr>
              <a:t>,1)+ZQX(</a:t>
            </a:r>
            <a:r>
              <a:rPr lang="en-US" sz="1200">
                <a:solidFill>
                  <a:srgbClr val="00B050"/>
                </a:solidFill>
                <a:latin typeface="Consolas"/>
              </a:rPr>
              <a:t>JL</a:t>
            </a:r>
            <a:r>
              <a:rPr lang="en-US" sz="1200">
                <a:latin typeface="Consolas"/>
              </a:rPr>
              <a:t>,</a:t>
            </a:r>
            <a:r>
              <a:rPr lang="en-US" sz="1200">
                <a:solidFill>
                  <a:srgbClr val="00B050"/>
                </a:solidFill>
                <a:latin typeface="Consolas"/>
              </a:rPr>
              <a:t>JK</a:t>
            </a:r>
            <a:r>
              <a:rPr lang="en-US" sz="1200">
                <a:latin typeface="Consolas"/>
              </a:rPr>
              <a:t>,2)            </a:t>
            </a:r>
            <a:endParaRPr lang="en-US" sz="1200">
              <a:latin typeface="Calibri"/>
              <a:cs typeface="Calibri"/>
            </a:endParaRPr>
          </a:p>
          <a:p>
            <a:r>
              <a:rPr lang="en-US" sz="1200">
                <a:latin typeface="Consolas"/>
              </a:rPr>
              <a:t>    </a:t>
            </a:r>
            <a:r>
              <a:rPr lang="en-US" sz="1200">
                <a:solidFill>
                  <a:srgbClr val="7030A0"/>
                </a:solidFill>
                <a:latin typeface="Consolas"/>
              </a:rPr>
              <a:t>if</a:t>
            </a:r>
            <a:r>
              <a:rPr lang="en-US" sz="1200">
                <a:latin typeface="Consolas"/>
              </a:rPr>
              <a:t> (ZLI(</a:t>
            </a:r>
            <a:r>
              <a:rPr lang="en-US" sz="1200">
                <a:solidFill>
                  <a:srgbClr val="00B050"/>
                </a:solidFill>
                <a:latin typeface="Consolas"/>
              </a:rPr>
              <a:t>JL</a:t>
            </a:r>
            <a:r>
              <a:rPr lang="en-US" sz="1200">
                <a:latin typeface="Consolas"/>
              </a:rPr>
              <a:t>,</a:t>
            </a:r>
            <a:r>
              <a:rPr lang="en-US" sz="1200">
                <a:solidFill>
                  <a:srgbClr val="00B050"/>
                </a:solidFill>
                <a:latin typeface="Consolas"/>
              </a:rPr>
              <a:t>JK</a:t>
            </a:r>
            <a:r>
              <a:rPr lang="en-US" sz="1200">
                <a:latin typeface="Consolas"/>
              </a:rPr>
              <a:t>)&gt;RLMIN) then                      </a:t>
            </a:r>
            <a:endParaRPr lang="en-US" sz="1200">
              <a:cs typeface="Calibri"/>
            </a:endParaRPr>
          </a:p>
          <a:p>
            <a:r>
              <a:rPr lang="en-US" sz="1200">
                <a:latin typeface="Consolas"/>
              </a:rPr>
              <a:t>      ZLFRAC(</a:t>
            </a:r>
            <a:r>
              <a:rPr lang="en-US" sz="1200">
                <a:solidFill>
                  <a:srgbClr val="00B050"/>
                </a:solidFill>
                <a:latin typeface="Consolas"/>
              </a:rPr>
              <a:t>JL</a:t>
            </a:r>
            <a:r>
              <a:rPr lang="en-US" sz="1200">
                <a:latin typeface="Consolas"/>
              </a:rPr>
              <a:t>,</a:t>
            </a:r>
            <a:r>
              <a:rPr lang="en-US" sz="1200">
                <a:solidFill>
                  <a:srgbClr val="00B050"/>
                </a:solidFill>
                <a:latin typeface="Consolas"/>
              </a:rPr>
              <a:t>JK</a:t>
            </a:r>
            <a:r>
              <a:rPr lang="en-US" sz="1200">
                <a:latin typeface="Consolas"/>
              </a:rPr>
              <a:t>)=ZQX(</a:t>
            </a:r>
            <a:r>
              <a:rPr lang="en-US" sz="1200">
                <a:solidFill>
                  <a:srgbClr val="00B050"/>
                </a:solidFill>
                <a:latin typeface="Consolas"/>
              </a:rPr>
              <a:t>JL</a:t>
            </a:r>
            <a:r>
              <a:rPr lang="en-US" sz="1200">
                <a:latin typeface="Consolas"/>
              </a:rPr>
              <a:t>,</a:t>
            </a:r>
            <a:r>
              <a:rPr lang="en-US" sz="1200">
                <a:solidFill>
                  <a:srgbClr val="00B050"/>
                </a:solidFill>
                <a:latin typeface="Consolas"/>
              </a:rPr>
              <a:t>JK</a:t>
            </a:r>
            <a:r>
              <a:rPr lang="en-US" sz="1200">
                <a:latin typeface="Consolas"/>
              </a:rPr>
              <a:t>,1)/ZLI(</a:t>
            </a:r>
            <a:r>
              <a:rPr lang="en-US" sz="1200">
                <a:solidFill>
                  <a:srgbClr val="00B050"/>
                </a:solidFill>
                <a:latin typeface="Consolas"/>
              </a:rPr>
              <a:t>JL</a:t>
            </a:r>
            <a:r>
              <a:rPr lang="en-US" sz="1200">
                <a:latin typeface="Consolas"/>
              </a:rPr>
              <a:t>,</a:t>
            </a:r>
            <a:r>
              <a:rPr lang="en-US" sz="1200">
                <a:solidFill>
                  <a:srgbClr val="00B050"/>
                </a:solidFill>
                <a:latin typeface="Consolas"/>
              </a:rPr>
              <a:t>JK</a:t>
            </a:r>
            <a:r>
              <a:rPr lang="en-US" sz="1200">
                <a:latin typeface="Consolas"/>
              </a:rPr>
              <a:t>)       </a:t>
            </a:r>
            <a:endParaRPr lang="en-US" sz="1200">
              <a:cs typeface="Calibri"/>
            </a:endParaRPr>
          </a:p>
          <a:p>
            <a:r>
              <a:rPr lang="en-US" sz="1200">
                <a:latin typeface="Consolas"/>
              </a:rPr>
              <a:t>    </a:t>
            </a:r>
            <a:r>
              <a:rPr lang="en-US" sz="1200">
                <a:solidFill>
                  <a:srgbClr val="7030A0"/>
                </a:solidFill>
                <a:latin typeface="Consolas"/>
              </a:rPr>
              <a:t>else</a:t>
            </a:r>
            <a:endParaRPr lang="en-US" sz="1200">
              <a:cs typeface="Calibri"/>
            </a:endParaRPr>
          </a:p>
          <a:p>
            <a:r>
              <a:rPr lang="en-US" sz="1200">
                <a:latin typeface="Consolas"/>
              </a:rPr>
              <a:t>      ZLFRAC(</a:t>
            </a:r>
            <a:r>
              <a:rPr lang="en-US" sz="1200">
                <a:solidFill>
                  <a:srgbClr val="00B050"/>
                </a:solidFill>
                <a:latin typeface="Consolas"/>
              </a:rPr>
              <a:t>JL</a:t>
            </a:r>
            <a:r>
              <a:rPr lang="en-US" sz="1200">
                <a:latin typeface="Consolas"/>
              </a:rPr>
              <a:t>,</a:t>
            </a:r>
            <a:r>
              <a:rPr lang="en-US" sz="1200">
                <a:solidFill>
                  <a:srgbClr val="00B050"/>
                </a:solidFill>
                <a:latin typeface="Consolas"/>
              </a:rPr>
              <a:t>JK</a:t>
            </a:r>
            <a:r>
              <a:rPr lang="en-US" sz="1200">
                <a:latin typeface="Consolas"/>
              </a:rPr>
              <a:t>)=0.0                           </a:t>
            </a:r>
            <a:endParaRPr lang="en-US" sz="1200">
              <a:solidFill>
                <a:srgbClr val="000000"/>
              </a:solidFill>
              <a:latin typeface="Consolas"/>
            </a:endParaRPr>
          </a:p>
        </p:txBody>
      </p:sp>
      <p:sp>
        <p:nvSpPr>
          <p:cNvPr id="24" name="Moon 23">
            <a:extLst>
              <a:ext uri="{FF2B5EF4-FFF2-40B4-BE49-F238E27FC236}">
                <a16:creationId xmlns:a16="http://schemas.microsoft.com/office/drawing/2014/main" id="{B8E53F51-9783-CB29-AB61-08E724315013}"/>
              </a:ext>
            </a:extLst>
          </p:cNvPr>
          <p:cNvSpPr/>
          <p:nvPr/>
        </p:nvSpPr>
        <p:spPr>
          <a:xfrm rot="2520000">
            <a:off x="246620" y="705896"/>
            <a:ext cx="457200" cy="914400"/>
          </a:xfrm>
          <a:prstGeom prst="mo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80DF5-B46E-7B40-8B3E-58E84591B51A}"/>
              </a:ext>
            </a:extLst>
          </p:cNvPr>
          <p:cNvSpPr>
            <a:spLocks noGrp="1"/>
          </p:cNvSpPr>
          <p:nvPr>
            <p:ph type="title"/>
          </p:nvPr>
        </p:nvSpPr>
        <p:spPr/>
        <p:txBody>
          <a:bodyPr/>
          <a:lstStyle/>
          <a:p>
            <a:r>
              <a:rPr lang="en-US"/>
              <a:t>Now multiple realistic CLOUDSC loops</a:t>
            </a:r>
          </a:p>
        </p:txBody>
      </p:sp>
      <p:grpSp>
        <p:nvGrpSpPr>
          <p:cNvPr id="182" name="Group 181">
            <a:extLst>
              <a:ext uri="{FF2B5EF4-FFF2-40B4-BE49-F238E27FC236}">
                <a16:creationId xmlns:a16="http://schemas.microsoft.com/office/drawing/2014/main" id="{1E5F88C1-95EC-E0FC-81E8-EC89BE23364C}"/>
              </a:ext>
            </a:extLst>
          </p:cNvPr>
          <p:cNvGrpSpPr/>
          <p:nvPr/>
        </p:nvGrpSpPr>
        <p:grpSpPr>
          <a:xfrm>
            <a:off x="418561" y="6117464"/>
            <a:ext cx="11272997" cy="383630"/>
            <a:chOff x="418561" y="6117464"/>
            <a:chExt cx="11272997" cy="383630"/>
          </a:xfrm>
        </p:grpSpPr>
        <p:sp>
          <p:nvSpPr>
            <p:cNvPr id="50" name="TextBox 49">
              <a:extLst>
                <a:ext uri="{FF2B5EF4-FFF2-40B4-BE49-F238E27FC236}">
                  <a16:creationId xmlns:a16="http://schemas.microsoft.com/office/drawing/2014/main" id="{5CE2B2F5-B9B0-6986-B29F-2F20459EEC06}"/>
                </a:ext>
              </a:extLst>
            </p:cNvPr>
            <p:cNvSpPr txBox="1"/>
            <p:nvPr/>
          </p:nvSpPr>
          <p:spPr>
            <a:xfrm>
              <a:off x="418561" y="6117464"/>
              <a:ext cx="21743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panose="020F0502020204030204"/>
                </a:rPr>
                <a:t>Average Parallelism</a:t>
              </a:r>
            </a:p>
          </p:txBody>
        </p:sp>
        <p:sp>
          <p:nvSpPr>
            <p:cNvPr id="60" name="TextBox 59">
              <a:extLst>
                <a:ext uri="{FF2B5EF4-FFF2-40B4-BE49-F238E27FC236}">
                  <a16:creationId xmlns:a16="http://schemas.microsoft.com/office/drawing/2014/main" id="{C3A45927-F63F-000F-3D87-F84DCFBC5B43}"/>
                </a:ext>
              </a:extLst>
            </p:cNvPr>
            <p:cNvSpPr txBox="1"/>
            <p:nvPr/>
          </p:nvSpPr>
          <p:spPr>
            <a:xfrm>
              <a:off x="3051407" y="6132934"/>
              <a:ext cx="261081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panose="020F0502020204030204"/>
                </a:rPr>
                <a:t>KLEV * KFDIA * 10/3</a:t>
              </a:r>
            </a:p>
          </p:txBody>
        </p:sp>
        <p:sp>
          <p:nvSpPr>
            <p:cNvPr id="73" name="TextBox 72">
              <a:extLst>
                <a:ext uri="{FF2B5EF4-FFF2-40B4-BE49-F238E27FC236}">
                  <a16:creationId xmlns:a16="http://schemas.microsoft.com/office/drawing/2014/main" id="{37311726-7508-8ACB-62AF-7A8C5CA554B5}"/>
                </a:ext>
              </a:extLst>
            </p:cNvPr>
            <p:cNvSpPr txBox="1"/>
            <p:nvPr/>
          </p:nvSpPr>
          <p:spPr>
            <a:xfrm>
              <a:off x="5701047" y="6126648"/>
              <a:ext cx="144458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KLEV * KFDIA</a:t>
              </a:r>
            </a:p>
          </p:txBody>
        </p:sp>
        <p:sp>
          <p:nvSpPr>
            <p:cNvPr id="84" name="TextBox 83">
              <a:extLst>
                <a:ext uri="{FF2B5EF4-FFF2-40B4-BE49-F238E27FC236}">
                  <a16:creationId xmlns:a16="http://schemas.microsoft.com/office/drawing/2014/main" id="{60369EB0-BBAA-AFC9-A5E3-631CB91EAC48}"/>
                </a:ext>
              </a:extLst>
            </p:cNvPr>
            <p:cNvSpPr txBox="1"/>
            <p:nvPr/>
          </p:nvSpPr>
          <p:spPr>
            <a:xfrm>
              <a:off x="7589949" y="6162540"/>
              <a:ext cx="212072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KLEV * KFDIA * 4</a:t>
              </a:r>
              <a:r>
                <a:rPr lang="en-US" sz="1600">
                  <a:cs typeface="Calibri"/>
                </a:rPr>
                <a:t>​/3</a:t>
              </a:r>
              <a:endParaRPr lang="en-US" sz="1600"/>
            </a:p>
          </p:txBody>
        </p:sp>
        <p:sp>
          <p:nvSpPr>
            <p:cNvPr id="92" name="TextBox 91">
              <a:extLst>
                <a:ext uri="{FF2B5EF4-FFF2-40B4-BE49-F238E27FC236}">
                  <a16:creationId xmlns:a16="http://schemas.microsoft.com/office/drawing/2014/main" id="{3531D929-20E6-0CCC-48DA-BFDEDC91B459}"/>
                </a:ext>
              </a:extLst>
            </p:cNvPr>
            <p:cNvSpPr txBox="1"/>
            <p:nvPr/>
          </p:nvSpPr>
          <p:spPr>
            <a:xfrm>
              <a:off x="9790090" y="6144669"/>
              <a:ext cx="1901468" cy="3421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KLEV * KFDIA * 25/8</a:t>
              </a:r>
              <a:endParaRPr lang="en-US" sz="1600">
                <a:cs typeface="Calibri"/>
              </a:endParaRPr>
            </a:p>
          </p:txBody>
        </p:sp>
      </p:grpSp>
      <p:grpSp>
        <p:nvGrpSpPr>
          <p:cNvPr id="181" name="Group 180">
            <a:extLst>
              <a:ext uri="{FF2B5EF4-FFF2-40B4-BE49-F238E27FC236}">
                <a16:creationId xmlns:a16="http://schemas.microsoft.com/office/drawing/2014/main" id="{34FC78D6-E051-B9EA-7166-02262F1330A0}"/>
              </a:ext>
            </a:extLst>
          </p:cNvPr>
          <p:cNvGrpSpPr/>
          <p:nvPr/>
        </p:nvGrpSpPr>
        <p:grpSpPr>
          <a:xfrm>
            <a:off x="418562" y="5752563"/>
            <a:ext cx="11170278" cy="369332"/>
            <a:chOff x="418562" y="5752563"/>
            <a:chExt cx="11170278" cy="369332"/>
          </a:xfrm>
        </p:grpSpPr>
        <p:sp>
          <p:nvSpPr>
            <p:cNvPr id="48" name="TextBox 47">
              <a:extLst>
                <a:ext uri="{FF2B5EF4-FFF2-40B4-BE49-F238E27FC236}">
                  <a16:creationId xmlns:a16="http://schemas.microsoft.com/office/drawing/2014/main" id="{E800045F-0F48-2147-D3B5-B7641F200B11}"/>
                </a:ext>
              </a:extLst>
            </p:cNvPr>
            <p:cNvSpPr txBox="1"/>
            <p:nvPr/>
          </p:nvSpPr>
          <p:spPr>
            <a:xfrm>
              <a:off x="418562" y="5752563"/>
              <a:ext cx="16055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Depth</a:t>
              </a:r>
              <a:endParaRPr lang="en-US"/>
            </a:p>
          </p:txBody>
        </p:sp>
        <p:sp>
          <p:nvSpPr>
            <p:cNvPr id="58" name="TextBox 57">
              <a:extLst>
                <a:ext uri="{FF2B5EF4-FFF2-40B4-BE49-F238E27FC236}">
                  <a16:creationId xmlns:a16="http://schemas.microsoft.com/office/drawing/2014/main" id="{69B593B4-123F-63C5-079D-0BA35D841C17}"/>
                </a:ext>
              </a:extLst>
            </p:cNvPr>
            <p:cNvSpPr txBox="1"/>
            <p:nvPr/>
          </p:nvSpPr>
          <p:spPr>
            <a:xfrm>
              <a:off x="3047155" y="5757757"/>
              <a:ext cx="261441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panose="020F0502020204030204"/>
                </a:rPr>
                <a:t>log2(4) * 1 *1 * (1+2)</a:t>
              </a:r>
            </a:p>
          </p:txBody>
        </p:sp>
        <p:sp>
          <p:nvSpPr>
            <p:cNvPr id="74" name="TextBox 73">
              <a:extLst>
                <a:ext uri="{FF2B5EF4-FFF2-40B4-BE49-F238E27FC236}">
                  <a16:creationId xmlns:a16="http://schemas.microsoft.com/office/drawing/2014/main" id="{4C43D50B-073B-DC9F-DF84-416FD7C79DDB}"/>
                </a:ext>
              </a:extLst>
            </p:cNvPr>
            <p:cNvSpPr txBox="1"/>
            <p:nvPr/>
          </p:nvSpPr>
          <p:spPr>
            <a:xfrm>
              <a:off x="5690315" y="5754710"/>
              <a:ext cx="126213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1</a:t>
              </a:r>
            </a:p>
          </p:txBody>
        </p:sp>
        <p:sp>
          <p:nvSpPr>
            <p:cNvPr id="83" name="TextBox 82">
              <a:extLst>
                <a:ext uri="{FF2B5EF4-FFF2-40B4-BE49-F238E27FC236}">
                  <a16:creationId xmlns:a16="http://schemas.microsoft.com/office/drawing/2014/main" id="{59F845E5-4777-6EF6-3498-606E21C6D478}"/>
                </a:ext>
              </a:extLst>
            </p:cNvPr>
            <p:cNvSpPr txBox="1"/>
            <p:nvPr/>
          </p:nvSpPr>
          <p:spPr>
            <a:xfrm>
              <a:off x="7589949" y="5776174"/>
              <a:ext cx="212072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1 * 1 * </a:t>
              </a:r>
              <a:r>
                <a:rPr lang="en-US" sz="1600">
                  <a:cs typeface="Calibri"/>
                </a:rPr>
                <a:t>(2+1) </a:t>
              </a:r>
              <a:endParaRPr lang="en-US"/>
            </a:p>
          </p:txBody>
        </p:sp>
        <p:sp>
          <p:nvSpPr>
            <p:cNvPr id="93" name="TextBox 92">
              <a:extLst>
                <a:ext uri="{FF2B5EF4-FFF2-40B4-BE49-F238E27FC236}">
                  <a16:creationId xmlns:a16="http://schemas.microsoft.com/office/drawing/2014/main" id="{6C69FC23-32D4-0A0B-4D22-153884F9EA9F}"/>
                </a:ext>
              </a:extLst>
            </p:cNvPr>
            <p:cNvSpPr txBox="1"/>
            <p:nvPr/>
          </p:nvSpPr>
          <p:spPr>
            <a:xfrm>
              <a:off x="9790090" y="5754710"/>
              <a:ext cx="17987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8</a:t>
              </a:r>
              <a:endParaRPr lang="en-US"/>
            </a:p>
          </p:txBody>
        </p:sp>
      </p:grpSp>
      <p:sp>
        <p:nvSpPr>
          <p:cNvPr id="96" name="Moon 95">
            <a:extLst>
              <a:ext uri="{FF2B5EF4-FFF2-40B4-BE49-F238E27FC236}">
                <a16:creationId xmlns:a16="http://schemas.microsoft.com/office/drawing/2014/main" id="{7E503B46-B1A2-C442-75E7-3FDE1086DC6F}"/>
              </a:ext>
            </a:extLst>
          </p:cNvPr>
          <p:cNvSpPr/>
          <p:nvPr/>
        </p:nvSpPr>
        <p:spPr>
          <a:xfrm rot="7440000">
            <a:off x="11354648" y="598572"/>
            <a:ext cx="457200" cy="914400"/>
          </a:xfrm>
          <a:prstGeom prst="mo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E1B2DFC7-7031-D708-2291-CB2573B361BF}"/>
              </a:ext>
            </a:extLst>
          </p:cNvPr>
          <p:cNvGrpSpPr/>
          <p:nvPr/>
        </p:nvGrpSpPr>
        <p:grpSpPr>
          <a:xfrm>
            <a:off x="9362581" y="1036319"/>
            <a:ext cx="2395471" cy="5367271"/>
            <a:chOff x="9362581" y="1036319"/>
            <a:chExt cx="2395471" cy="5367271"/>
          </a:xfrm>
        </p:grpSpPr>
        <p:grpSp>
          <p:nvGrpSpPr>
            <p:cNvPr id="165" name="Group 164">
              <a:extLst>
                <a:ext uri="{FF2B5EF4-FFF2-40B4-BE49-F238E27FC236}">
                  <a16:creationId xmlns:a16="http://schemas.microsoft.com/office/drawing/2014/main" id="{48D9E7A1-3B17-C450-DB67-3327B8025822}"/>
                </a:ext>
              </a:extLst>
            </p:cNvPr>
            <p:cNvGrpSpPr/>
            <p:nvPr/>
          </p:nvGrpSpPr>
          <p:grpSpPr>
            <a:xfrm>
              <a:off x="9362581" y="1036319"/>
              <a:ext cx="2395471" cy="5367271"/>
              <a:chOff x="9362581" y="1036319"/>
              <a:chExt cx="2395471" cy="5367271"/>
            </a:xfrm>
          </p:grpSpPr>
          <p:grpSp>
            <p:nvGrpSpPr>
              <p:cNvPr id="164" name="Group 163">
                <a:extLst>
                  <a:ext uri="{FF2B5EF4-FFF2-40B4-BE49-F238E27FC236}">
                    <a16:creationId xmlns:a16="http://schemas.microsoft.com/office/drawing/2014/main" id="{7DCE33BF-B3FB-AC3D-322E-5BB51B4BD895}"/>
                  </a:ext>
                </a:extLst>
              </p:cNvPr>
              <p:cNvGrpSpPr/>
              <p:nvPr/>
            </p:nvGrpSpPr>
            <p:grpSpPr>
              <a:xfrm>
                <a:off x="9362581" y="1036319"/>
                <a:ext cx="2395471" cy="5367271"/>
                <a:chOff x="9362581" y="1036319"/>
                <a:chExt cx="2395471" cy="5367271"/>
              </a:xfrm>
            </p:grpSpPr>
            <p:sp>
              <p:nvSpPr>
                <p:cNvPr id="95" name="Rectangle 94">
                  <a:extLst>
                    <a:ext uri="{FF2B5EF4-FFF2-40B4-BE49-F238E27FC236}">
                      <a16:creationId xmlns:a16="http://schemas.microsoft.com/office/drawing/2014/main" id="{4FC66380-95B3-09D5-C1DB-B0A5993A534F}"/>
                    </a:ext>
                  </a:extLst>
                </p:cNvPr>
                <p:cNvSpPr/>
                <p:nvPr/>
              </p:nvSpPr>
              <p:spPr>
                <a:xfrm>
                  <a:off x="9362583" y="1067446"/>
                  <a:ext cx="2363273" cy="434876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a:extLst>
                    <a:ext uri="{FF2B5EF4-FFF2-40B4-BE49-F238E27FC236}">
                      <a16:creationId xmlns:a16="http://schemas.microsoft.com/office/drawing/2014/main" id="{7F5D35BF-FEF1-0141-7226-B9892B682ED3}"/>
                    </a:ext>
                  </a:extLst>
                </p:cNvPr>
                <p:cNvCxnSpPr>
                  <a:cxnSpLocks/>
                </p:cNvCxnSpPr>
                <p:nvPr/>
              </p:nvCxnSpPr>
              <p:spPr>
                <a:xfrm>
                  <a:off x="9362581" y="1078176"/>
                  <a:ext cx="23613" cy="5325414"/>
                </a:xfrm>
                <a:prstGeom prst="straightConnector1">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EB1A3DA9-9773-85C8-CDEF-356FC2F76E35}"/>
                    </a:ext>
                  </a:extLst>
                </p:cNvPr>
                <p:cNvSpPr txBox="1"/>
                <p:nvPr/>
              </p:nvSpPr>
              <p:spPr>
                <a:xfrm>
                  <a:off x="9583669" y="1036319"/>
                  <a:ext cx="21743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Order Constraints</a:t>
                  </a:r>
                  <a:endParaRPr lang="en-US"/>
                </a:p>
              </p:txBody>
            </p:sp>
            <p:cxnSp>
              <p:nvCxnSpPr>
                <p:cNvPr id="98" name="Straight Arrow Connector 97">
                  <a:extLst>
                    <a:ext uri="{FF2B5EF4-FFF2-40B4-BE49-F238E27FC236}">
                      <a16:creationId xmlns:a16="http://schemas.microsoft.com/office/drawing/2014/main" id="{04660B28-E2E5-E181-4928-EA2944C80AB8}"/>
                    </a:ext>
                  </a:extLst>
                </p:cNvPr>
                <p:cNvCxnSpPr/>
                <p:nvPr/>
              </p:nvCxnSpPr>
              <p:spPr>
                <a:xfrm flipV="1">
                  <a:off x="10113035" y="1449993"/>
                  <a:ext cx="860637" cy="4839"/>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1C0F2F23-0376-C80D-298A-402C9F096DDC}"/>
                    </a:ext>
                  </a:extLst>
                </p:cNvPr>
                <p:cNvSpPr txBox="1"/>
                <p:nvPr/>
              </p:nvSpPr>
              <p:spPr>
                <a:xfrm>
                  <a:off x="9790626" y="1502535"/>
                  <a:ext cx="174508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cs typeface="Calibri"/>
                    </a:rPr>
                    <a:t>Happens-before</a:t>
                  </a:r>
                </a:p>
              </p:txBody>
            </p:sp>
            <p:sp>
              <p:nvSpPr>
                <p:cNvPr id="117" name="Oval 116">
                  <a:extLst>
                    <a:ext uri="{FF2B5EF4-FFF2-40B4-BE49-F238E27FC236}">
                      <a16:creationId xmlns:a16="http://schemas.microsoft.com/office/drawing/2014/main" id="{3B99F180-5D39-D636-D98B-3A967384AF61}"/>
                    </a:ext>
                  </a:extLst>
                </p:cNvPr>
                <p:cNvSpPr/>
                <p:nvPr/>
              </p:nvSpPr>
              <p:spPr>
                <a:xfrm>
                  <a:off x="9695644" y="2209799"/>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cs typeface="Calibri"/>
                    </a:rPr>
                    <a:t>1</a:t>
                  </a:r>
                </a:p>
              </p:txBody>
            </p:sp>
            <p:sp>
              <p:nvSpPr>
                <p:cNvPr id="118" name="Oval 117">
                  <a:extLst>
                    <a:ext uri="{FF2B5EF4-FFF2-40B4-BE49-F238E27FC236}">
                      <a16:creationId xmlns:a16="http://schemas.microsoft.com/office/drawing/2014/main" id="{2E2BDA64-EA32-FDFE-BE31-B21C5011F295}"/>
                    </a:ext>
                  </a:extLst>
                </p:cNvPr>
                <p:cNvSpPr/>
                <p:nvPr/>
              </p:nvSpPr>
              <p:spPr>
                <a:xfrm>
                  <a:off x="10307391" y="2209799"/>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2</a:t>
                  </a:r>
                </a:p>
              </p:txBody>
            </p:sp>
            <p:cxnSp>
              <p:nvCxnSpPr>
                <p:cNvPr id="119" name="Straight Arrow Connector 118">
                  <a:extLst>
                    <a:ext uri="{FF2B5EF4-FFF2-40B4-BE49-F238E27FC236}">
                      <a16:creationId xmlns:a16="http://schemas.microsoft.com/office/drawing/2014/main" id="{8259BC54-7D67-79F3-1E50-1D2998AA28D5}"/>
                    </a:ext>
                  </a:extLst>
                </p:cNvPr>
                <p:cNvCxnSpPr/>
                <p:nvPr/>
              </p:nvCxnSpPr>
              <p:spPr>
                <a:xfrm>
                  <a:off x="9870716" y="2288281"/>
                  <a:ext cx="431444" cy="214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7CE3DC14-029B-43D6-EFD2-05F224977398}"/>
                    </a:ext>
                  </a:extLst>
                </p:cNvPr>
                <p:cNvSpPr/>
                <p:nvPr/>
              </p:nvSpPr>
              <p:spPr>
                <a:xfrm>
                  <a:off x="9695644" y="2392249"/>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2</a:t>
                  </a:r>
                  <a:endParaRPr lang="en-US"/>
                </a:p>
              </p:txBody>
            </p:sp>
            <p:sp>
              <p:nvSpPr>
                <p:cNvPr id="121" name="Oval 120">
                  <a:extLst>
                    <a:ext uri="{FF2B5EF4-FFF2-40B4-BE49-F238E27FC236}">
                      <a16:creationId xmlns:a16="http://schemas.microsoft.com/office/drawing/2014/main" id="{42EF0109-A777-03C4-28D1-92F7F44EFA33}"/>
                    </a:ext>
                  </a:extLst>
                </p:cNvPr>
                <p:cNvSpPr/>
                <p:nvPr/>
              </p:nvSpPr>
              <p:spPr>
                <a:xfrm>
                  <a:off x="10307391" y="2392249"/>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3</a:t>
                  </a:r>
                </a:p>
              </p:txBody>
            </p:sp>
            <p:cxnSp>
              <p:nvCxnSpPr>
                <p:cNvPr id="122" name="Straight Arrow Connector 121">
                  <a:extLst>
                    <a:ext uri="{FF2B5EF4-FFF2-40B4-BE49-F238E27FC236}">
                      <a16:creationId xmlns:a16="http://schemas.microsoft.com/office/drawing/2014/main" id="{10A72239-EF47-EB67-1988-C9CAB55C771E}"/>
                    </a:ext>
                  </a:extLst>
                </p:cNvPr>
                <p:cNvCxnSpPr>
                  <a:cxnSpLocks/>
                </p:cNvCxnSpPr>
                <p:nvPr/>
              </p:nvCxnSpPr>
              <p:spPr>
                <a:xfrm>
                  <a:off x="9870716" y="2470731"/>
                  <a:ext cx="431444" cy="214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74833257-5372-FBE0-9C4A-FD27D8B5A2F1}"/>
                    </a:ext>
                  </a:extLst>
                </p:cNvPr>
                <p:cNvSpPr/>
                <p:nvPr/>
              </p:nvSpPr>
              <p:spPr>
                <a:xfrm>
                  <a:off x="9695644" y="2585433"/>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2</a:t>
                  </a:r>
                  <a:endParaRPr lang="en-US"/>
                </a:p>
              </p:txBody>
            </p:sp>
            <p:sp>
              <p:nvSpPr>
                <p:cNvPr id="124" name="Oval 123">
                  <a:extLst>
                    <a:ext uri="{FF2B5EF4-FFF2-40B4-BE49-F238E27FC236}">
                      <a16:creationId xmlns:a16="http://schemas.microsoft.com/office/drawing/2014/main" id="{48A036F9-224A-9702-5012-99739CF1E58A}"/>
                    </a:ext>
                  </a:extLst>
                </p:cNvPr>
                <p:cNvSpPr/>
                <p:nvPr/>
              </p:nvSpPr>
              <p:spPr>
                <a:xfrm>
                  <a:off x="10307391" y="2585433"/>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4</a:t>
                  </a:r>
                </a:p>
              </p:txBody>
            </p:sp>
            <p:cxnSp>
              <p:nvCxnSpPr>
                <p:cNvPr id="125" name="Straight Arrow Connector 124">
                  <a:extLst>
                    <a:ext uri="{FF2B5EF4-FFF2-40B4-BE49-F238E27FC236}">
                      <a16:creationId xmlns:a16="http://schemas.microsoft.com/office/drawing/2014/main" id="{B55D36F4-62E2-AEE3-59B5-545B96761DF3}"/>
                    </a:ext>
                  </a:extLst>
                </p:cNvPr>
                <p:cNvCxnSpPr>
                  <a:cxnSpLocks/>
                </p:cNvCxnSpPr>
                <p:nvPr/>
              </p:nvCxnSpPr>
              <p:spPr>
                <a:xfrm>
                  <a:off x="9870716" y="2663915"/>
                  <a:ext cx="431444" cy="214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2BADC2AF-9A0C-9610-5AC0-D820FE29D5AD}"/>
                    </a:ext>
                  </a:extLst>
                </p:cNvPr>
                <p:cNvSpPr/>
                <p:nvPr/>
              </p:nvSpPr>
              <p:spPr>
                <a:xfrm>
                  <a:off x="9684912" y="2778615"/>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2</a:t>
                  </a:r>
                  <a:endParaRPr lang="en-US"/>
                </a:p>
              </p:txBody>
            </p:sp>
            <p:sp>
              <p:nvSpPr>
                <p:cNvPr id="127" name="Oval 126">
                  <a:extLst>
                    <a:ext uri="{FF2B5EF4-FFF2-40B4-BE49-F238E27FC236}">
                      <a16:creationId xmlns:a16="http://schemas.microsoft.com/office/drawing/2014/main" id="{9A41891B-2073-9A21-FE7C-79443EEA7EE4}"/>
                    </a:ext>
                  </a:extLst>
                </p:cNvPr>
                <p:cNvSpPr/>
                <p:nvPr/>
              </p:nvSpPr>
              <p:spPr>
                <a:xfrm>
                  <a:off x="10296659" y="2778615"/>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5</a:t>
                  </a:r>
                </a:p>
              </p:txBody>
            </p:sp>
            <p:cxnSp>
              <p:nvCxnSpPr>
                <p:cNvPr id="128" name="Straight Arrow Connector 127">
                  <a:extLst>
                    <a:ext uri="{FF2B5EF4-FFF2-40B4-BE49-F238E27FC236}">
                      <a16:creationId xmlns:a16="http://schemas.microsoft.com/office/drawing/2014/main" id="{98CE1C9C-D824-9F60-80BA-19BB3C2A463A}"/>
                    </a:ext>
                  </a:extLst>
                </p:cNvPr>
                <p:cNvCxnSpPr>
                  <a:cxnSpLocks/>
                </p:cNvCxnSpPr>
                <p:nvPr/>
              </p:nvCxnSpPr>
              <p:spPr>
                <a:xfrm>
                  <a:off x="9859984" y="2857097"/>
                  <a:ext cx="431444" cy="214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6203DBB9-B2DA-3F64-CB2D-74FC1769CB09}"/>
                    </a:ext>
                  </a:extLst>
                </p:cNvPr>
                <p:cNvSpPr txBox="1"/>
                <p:nvPr/>
              </p:nvSpPr>
              <p:spPr>
                <a:xfrm>
                  <a:off x="10544577" y="2154527"/>
                  <a:ext cx="75770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cs typeface="Calibri"/>
                    </a:rPr>
                    <a:t>Control</a:t>
                  </a:r>
                </a:p>
              </p:txBody>
            </p:sp>
            <p:sp>
              <p:nvSpPr>
                <p:cNvPr id="130" name="TextBox 129">
                  <a:extLst>
                    <a:ext uri="{FF2B5EF4-FFF2-40B4-BE49-F238E27FC236}">
                      <a16:creationId xmlns:a16="http://schemas.microsoft.com/office/drawing/2014/main" id="{D99598F3-0877-F2AC-6BA9-C60306747D54}"/>
                    </a:ext>
                  </a:extLst>
                </p:cNvPr>
                <p:cNvSpPr txBox="1"/>
                <p:nvPr/>
              </p:nvSpPr>
              <p:spPr>
                <a:xfrm>
                  <a:off x="10544577" y="2336978"/>
                  <a:ext cx="75770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cs typeface="Calibri"/>
                    </a:rPr>
                    <a:t>RAW</a:t>
                  </a:r>
                  <a:endParaRPr lang="en-US"/>
                </a:p>
              </p:txBody>
            </p:sp>
            <p:sp>
              <p:nvSpPr>
                <p:cNvPr id="131" name="TextBox 130">
                  <a:extLst>
                    <a:ext uri="{FF2B5EF4-FFF2-40B4-BE49-F238E27FC236}">
                      <a16:creationId xmlns:a16="http://schemas.microsoft.com/office/drawing/2014/main" id="{E20F1B43-9B94-4A51-9EFF-DA901F41DFD2}"/>
                    </a:ext>
                  </a:extLst>
                </p:cNvPr>
                <p:cNvSpPr txBox="1"/>
                <p:nvPr/>
              </p:nvSpPr>
              <p:spPr>
                <a:xfrm>
                  <a:off x="10544576" y="2530160"/>
                  <a:ext cx="7362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cs typeface="Calibri"/>
                    </a:rPr>
                    <a:t>RAW</a:t>
                  </a:r>
                </a:p>
              </p:txBody>
            </p:sp>
            <p:sp>
              <p:nvSpPr>
                <p:cNvPr id="132" name="TextBox 131">
                  <a:extLst>
                    <a:ext uri="{FF2B5EF4-FFF2-40B4-BE49-F238E27FC236}">
                      <a16:creationId xmlns:a16="http://schemas.microsoft.com/office/drawing/2014/main" id="{8FB9FF5A-3BC0-5938-4CCD-A38B3869F576}"/>
                    </a:ext>
                  </a:extLst>
                </p:cNvPr>
                <p:cNvSpPr txBox="1"/>
                <p:nvPr/>
              </p:nvSpPr>
              <p:spPr>
                <a:xfrm>
                  <a:off x="10544576" y="2701878"/>
                  <a:ext cx="7362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cs typeface="Calibri"/>
                    </a:rPr>
                    <a:t>WAR</a:t>
                  </a:r>
                  <a:endParaRPr lang="en-US"/>
                </a:p>
              </p:txBody>
            </p:sp>
            <p:sp>
              <p:nvSpPr>
                <p:cNvPr id="133" name="TextBox 132">
                  <a:extLst>
                    <a:ext uri="{FF2B5EF4-FFF2-40B4-BE49-F238E27FC236}">
                      <a16:creationId xmlns:a16="http://schemas.microsoft.com/office/drawing/2014/main" id="{E1C87DE0-118B-2355-4F73-D3BB419954C1}"/>
                    </a:ext>
                  </a:extLst>
                </p:cNvPr>
                <p:cNvSpPr txBox="1"/>
                <p:nvPr/>
              </p:nvSpPr>
              <p:spPr>
                <a:xfrm>
                  <a:off x="10115281" y="2991655"/>
                  <a:ext cx="95089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No order constraint</a:t>
                  </a:r>
                  <a:endParaRPr lang="en-US"/>
                </a:p>
              </p:txBody>
            </p:sp>
            <p:pic>
              <p:nvPicPr>
                <p:cNvPr id="134" name="Picture 65">
                  <a:extLst>
                    <a:ext uri="{FF2B5EF4-FFF2-40B4-BE49-F238E27FC236}">
                      <a16:creationId xmlns:a16="http://schemas.microsoft.com/office/drawing/2014/main" id="{84D9A784-48C5-8DB6-6961-FAB7029FC2DB}"/>
                    </a:ext>
                  </a:extLst>
                </p:cNvPr>
                <p:cNvPicPr>
                  <a:picLocks noChangeAspect="1"/>
                </p:cNvPicPr>
                <p:nvPr/>
              </p:nvPicPr>
              <p:blipFill>
                <a:blip r:embed="rId2"/>
                <a:stretch>
                  <a:fillRect/>
                </a:stretch>
              </p:blipFill>
              <p:spPr>
                <a:xfrm>
                  <a:off x="9973397" y="3412716"/>
                  <a:ext cx="659506" cy="536889"/>
                </a:xfrm>
                <a:prstGeom prst="rect">
                  <a:avLst/>
                </a:prstGeom>
              </p:spPr>
            </p:pic>
            <p:pic>
              <p:nvPicPr>
                <p:cNvPr id="135" name="Picture 63" descr="Icon&#10;&#10;Description automatically generated">
                  <a:extLst>
                    <a:ext uri="{FF2B5EF4-FFF2-40B4-BE49-F238E27FC236}">
                      <a16:creationId xmlns:a16="http://schemas.microsoft.com/office/drawing/2014/main" id="{7AD8A39A-F118-D325-3F4B-14DDE8E071E0}"/>
                    </a:ext>
                  </a:extLst>
                </p:cNvPr>
                <p:cNvPicPr>
                  <a:picLocks noChangeAspect="1"/>
                </p:cNvPicPr>
                <p:nvPr/>
              </p:nvPicPr>
              <p:blipFill>
                <a:blip r:embed="rId3"/>
                <a:stretch>
                  <a:fillRect/>
                </a:stretch>
              </p:blipFill>
              <p:spPr>
                <a:xfrm>
                  <a:off x="10617290" y="3423499"/>
                  <a:ext cx="605845" cy="515424"/>
                </a:xfrm>
                <a:prstGeom prst="rect">
                  <a:avLst/>
                </a:prstGeom>
              </p:spPr>
            </p:pic>
            <p:cxnSp>
              <p:nvCxnSpPr>
                <p:cNvPr id="136" name="Straight Arrow Connector 135">
                  <a:extLst>
                    <a:ext uri="{FF2B5EF4-FFF2-40B4-BE49-F238E27FC236}">
                      <a16:creationId xmlns:a16="http://schemas.microsoft.com/office/drawing/2014/main" id="{9B09902E-DD1E-DD9B-6F90-AD9C4886BE7B}"/>
                    </a:ext>
                  </a:extLst>
                </p:cNvPr>
                <p:cNvCxnSpPr/>
                <p:nvPr/>
              </p:nvCxnSpPr>
              <p:spPr>
                <a:xfrm>
                  <a:off x="10517178" y="3458622"/>
                  <a:ext cx="5692" cy="356367"/>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C9356ED6-9E27-C7EC-8B15-6D25C0A6EB69}"/>
                    </a:ext>
                  </a:extLst>
                </p:cNvPr>
                <p:cNvCxnSpPr>
                  <a:cxnSpLocks/>
                </p:cNvCxnSpPr>
                <p:nvPr/>
              </p:nvCxnSpPr>
              <p:spPr>
                <a:xfrm>
                  <a:off x="10589065" y="3458622"/>
                  <a:ext cx="5692" cy="356367"/>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0C416BE0-6999-3AF3-8CBD-8CD6F8930610}"/>
                    </a:ext>
                  </a:extLst>
                </p:cNvPr>
                <p:cNvSpPr/>
                <p:nvPr/>
              </p:nvSpPr>
              <p:spPr>
                <a:xfrm>
                  <a:off x="9663447" y="4259686"/>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5</a:t>
                  </a:r>
                </a:p>
              </p:txBody>
            </p:sp>
            <p:sp>
              <p:nvSpPr>
                <p:cNvPr id="139" name="Oval 138">
                  <a:extLst>
                    <a:ext uri="{FF2B5EF4-FFF2-40B4-BE49-F238E27FC236}">
                      <a16:creationId xmlns:a16="http://schemas.microsoft.com/office/drawing/2014/main" id="{009EAB92-8711-4112-3A7C-9D554433864D}"/>
                    </a:ext>
                  </a:extLst>
                </p:cNvPr>
                <p:cNvSpPr/>
                <p:nvPr/>
              </p:nvSpPr>
              <p:spPr>
                <a:xfrm>
                  <a:off x="10275194" y="4259686"/>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8</a:t>
                  </a:r>
                </a:p>
              </p:txBody>
            </p:sp>
            <p:cxnSp>
              <p:nvCxnSpPr>
                <p:cNvPr id="140" name="Straight Arrow Connector 139">
                  <a:extLst>
                    <a:ext uri="{FF2B5EF4-FFF2-40B4-BE49-F238E27FC236}">
                      <a16:creationId xmlns:a16="http://schemas.microsoft.com/office/drawing/2014/main" id="{C117EB2F-5F53-56C2-CD02-4D3ADCD2C916}"/>
                    </a:ext>
                  </a:extLst>
                </p:cNvPr>
                <p:cNvCxnSpPr>
                  <a:cxnSpLocks/>
                </p:cNvCxnSpPr>
                <p:nvPr/>
              </p:nvCxnSpPr>
              <p:spPr>
                <a:xfrm>
                  <a:off x="9838519" y="4327436"/>
                  <a:ext cx="431444" cy="214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49BA5DD2-DE5C-B519-A86D-F69730F23552}"/>
                    </a:ext>
                  </a:extLst>
                </p:cNvPr>
                <p:cNvSpPr/>
                <p:nvPr/>
              </p:nvSpPr>
              <p:spPr>
                <a:xfrm>
                  <a:off x="9663447" y="4431404"/>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8</a:t>
                  </a:r>
                </a:p>
              </p:txBody>
            </p:sp>
            <p:sp>
              <p:nvSpPr>
                <p:cNvPr id="142" name="Oval 141">
                  <a:extLst>
                    <a:ext uri="{FF2B5EF4-FFF2-40B4-BE49-F238E27FC236}">
                      <a16:creationId xmlns:a16="http://schemas.microsoft.com/office/drawing/2014/main" id="{2A7CEADE-01DE-8D1C-C049-8BD29110B7CD}"/>
                    </a:ext>
                  </a:extLst>
                </p:cNvPr>
                <p:cNvSpPr/>
                <p:nvPr/>
              </p:nvSpPr>
              <p:spPr>
                <a:xfrm>
                  <a:off x="10275194" y="4431404"/>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9</a:t>
                  </a:r>
                </a:p>
              </p:txBody>
            </p:sp>
            <p:cxnSp>
              <p:nvCxnSpPr>
                <p:cNvPr id="143" name="Straight Arrow Connector 142">
                  <a:extLst>
                    <a:ext uri="{FF2B5EF4-FFF2-40B4-BE49-F238E27FC236}">
                      <a16:creationId xmlns:a16="http://schemas.microsoft.com/office/drawing/2014/main" id="{B820E353-6ED2-AF40-D5AC-2BFEC27162D6}"/>
                    </a:ext>
                  </a:extLst>
                </p:cNvPr>
                <p:cNvCxnSpPr>
                  <a:cxnSpLocks/>
                </p:cNvCxnSpPr>
                <p:nvPr/>
              </p:nvCxnSpPr>
              <p:spPr>
                <a:xfrm>
                  <a:off x="9838519" y="4509886"/>
                  <a:ext cx="431444" cy="214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0CF03C92-347A-9DEB-150D-56C62AB6AD99}"/>
                    </a:ext>
                  </a:extLst>
                </p:cNvPr>
                <p:cNvSpPr/>
                <p:nvPr/>
              </p:nvSpPr>
              <p:spPr>
                <a:xfrm>
                  <a:off x="9663447" y="4635320"/>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9</a:t>
                  </a:r>
                </a:p>
              </p:txBody>
            </p:sp>
            <p:cxnSp>
              <p:nvCxnSpPr>
                <p:cNvPr id="146" name="Straight Arrow Connector 145">
                  <a:extLst>
                    <a:ext uri="{FF2B5EF4-FFF2-40B4-BE49-F238E27FC236}">
                      <a16:creationId xmlns:a16="http://schemas.microsoft.com/office/drawing/2014/main" id="{66C222C4-BE45-F72D-850C-C0A0D62A1338}"/>
                    </a:ext>
                  </a:extLst>
                </p:cNvPr>
                <p:cNvCxnSpPr>
                  <a:cxnSpLocks/>
                </p:cNvCxnSpPr>
                <p:nvPr/>
              </p:nvCxnSpPr>
              <p:spPr>
                <a:xfrm>
                  <a:off x="9838519" y="4703070"/>
                  <a:ext cx="431444" cy="214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379EB6D8-00B5-38FB-6DEC-95E163740EC7}"/>
                    </a:ext>
                  </a:extLst>
                </p:cNvPr>
                <p:cNvSpPr/>
                <p:nvPr/>
              </p:nvSpPr>
              <p:spPr>
                <a:xfrm>
                  <a:off x="9652715" y="4828502"/>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9</a:t>
                  </a:r>
                  <a:endParaRPr lang="en-US"/>
                </a:p>
              </p:txBody>
            </p:sp>
            <p:cxnSp>
              <p:nvCxnSpPr>
                <p:cNvPr id="149" name="Straight Arrow Connector 148">
                  <a:extLst>
                    <a:ext uri="{FF2B5EF4-FFF2-40B4-BE49-F238E27FC236}">
                      <a16:creationId xmlns:a16="http://schemas.microsoft.com/office/drawing/2014/main" id="{3FC32709-0754-B6CB-6967-DB524D55F7E4}"/>
                    </a:ext>
                  </a:extLst>
                </p:cNvPr>
                <p:cNvCxnSpPr>
                  <a:cxnSpLocks/>
                </p:cNvCxnSpPr>
                <p:nvPr/>
              </p:nvCxnSpPr>
              <p:spPr>
                <a:xfrm>
                  <a:off x="9827787" y="4896252"/>
                  <a:ext cx="431444" cy="214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26D08DFF-305E-5721-5C70-F045351F84BE}"/>
                    </a:ext>
                  </a:extLst>
                </p:cNvPr>
                <p:cNvSpPr txBox="1"/>
                <p:nvPr/>
              </p:nvSpPr>
              <p:spPr>
                <a:xfrm>
                  <a:off x="10619704" y="4193682"/>
                  <a:ext cx="75770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cs typeface="Calibri"/>
                    </a:rPr>
                    <a:t>RAW</a:t>
                  </a:r>
                </a:p>
              </p:txBody>
            </p:sp>
            <p:sp>
              <p:nvSpPr>
                <p:cNvPr id="151" name="TextBox 150">
                  <a:extLst>
                    <a:ext uri="{FF2B5EF4-FFF2-40B4-BE49-F238E27FC236}">
                      <a16:creationId xmlns:a16="http://schemas.microsoft.com/office/drawing/2014/main" id="{2DC34AB1-E9C0-4A21-1D27-E1D32DEF52CF}"/>
                    </a:ext>
                  </a:extLst>
                </p:cNvPr>
                <p:cNvSpPr txBox="1"/>
                <p:nvPr/>
              </p:nvSpPr>
              <p:spPr>
                <a:xfrm>
                  <a:off x="10619704" y="4386865"/>
                  <a:ext cx="75770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cs typeface="Calibri"/>
                    </a:rPr>
                    <a:t>RAW</a:t>
                  </a:r>
                  <a:endParaRPr lang="en-US"/>
                </a:p>
              </p:txBody>
            </p:sp>
            <p:sp>
              <p:nvSpPr>
                <p:cNvPr id="152" name="TextBox 151">
                  <a:extLst>
                    <a:ext uri="{FF2B5EF4-FFF2-40B4-BE49-F238E27FC236}">
                      <a16:creationId xmlns:a16="http://schemas.microsoft.com/office/drawing/2014/main" id="{A65746B2-B438-5A0C-B36E-936869918AF8}"/>
                    </a:ext>
                  </a:extLst>
                </p:cNvPr>
                <p:cNvSpPr txBox="1"/>
                <p:nvPr/>
              </p:nvSpPr>
              <p:spPr>
                <a:xfrm>
                  <a:off x="10608971" y="4569315"/>
                  <a:ext cx="7362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cs typeface="Calibri"/>
                    </a:rPr>
                    <a:t>Control</a:t>
                  </a:r>
                  <a:endParaRPr lang="en-US"/>
                </a:p>
              </p:txBody>
            </p:sp>
            <p:sp>
              <p:nvSpPr>
                <p:cNvPr id="153" name="TextBox 152">
                  <a:extLst>
                    <a:ext uri="{FF2B5EF4-FFF2-40B4-BE49-F238E27FC236}">
                      <a16:creationId xmlns:a16="http://schemas.microsoft.com/office/drawing/2014/main" id="{9542BA19-26A4-C234-C0D4-1006A68E1C61}"/>
                    </a:ext>
                  </a:extLst>
                </p:cNvPr>
                <p:cNvSpPr txBox="1"/>
                <p:nvPr/>
              </p:nvSpPr>
              <p:spPr>
                <a:xfrm>
                  <a:off x="10619703" y="4741033"/>
                  <a:ext cx="7362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cs typeface="Calibri"/>
                    </a:rPr>
                    <a:t>Control</a:t>
                  </a:r>
                  <a:endParaRPr lang="en-US"/>
                </a:p>
              </p:txBody>
            </p:sp>
            <p:sp>
              <p:nvSpPr>
                <p:cNvPr id="154" name="Oval 153">
                  <a:extLst>
                    <a:ext uri="{FF2B5EF4-FFF2-40B4-BE49-F238E27FC236}">
                      <a16:creationId xmlns:a16="http://schemas.microsoft.com/office/drawing/2014/main" id="{902D7444-5E0C-9BAA-5A90-1EF5B558092C}"/>
                    </a:ext>
                  </a:extLst>
                </p:cNvPr>
                <p:cNvSpPr/>
                <p:nvPr/>
              </p:nvSpPr>
              <p:spPr>
                <a:xfrm>
                  <a:off x="10253727" y="4624588"/>
                  <a:ext cx="259727" cy="163135"/>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400">
                    <a:solidFill>
                      <a:schemeClr val="tx1"/>
                    </a:solidFill>
                    <a:cs typeface="Calibri"/>
                  </a:endParaRPr>
                </a:p>
              </p:txBody>
            </p:sp>
            <p:sp>
              <p:nvSpPr>
                <p:cNvPr id="155" name="TextBox 154">
                  <a:extLst>
                    <a:ext uri="{FF2B5EF4-FFF2-40B4-BE49-F238E27FC236}">
                      <a16:creationId xmlns:a16="http://schemas.microsoft.com/office/drawing/2014/main" id="{141A7F90-D9B8-B8FF-261C-9108E2C10ECD}"/>
                    </a:ext>
                  </a:extLst>
                </p:cNvPr>
                <p:cNvSpPr txBox="1"/>
                <p:nvPr/>
              </p:nvSpPr>
              <p:spPr>
                <a:xfrm>
                  <a:off x="10197920" y="4552682"/>
                  <a:ext cx="510862" cy="3185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10</a:t>
                  </a:r>
                  <a:r>
                    <a:rPr lang="en-US" sz="1400">
                      <a:cs typeface="Calibri"/>
                    </a:rPr>
                    <a:t>​</a:t>
                  </a:r>
                  <a:endParaRPr lang="en-US"/>
                </a:p>
              </p:txBody>
            </p:sp>
            <p:sp>
              <p:nvSpPr>
                <p:cNvPr id="156" name="Oval 155">
                  <a:extLst>
                    <a:ext uri="{FF2B5EF4-FFF2-40B4-BE49-F238E27FC236}">
                      <a16:creationId xmlns:a16="http://schemas.microsoft.com/office/drawing/2014/main" id="{BD2AA941-BE2F-0892-0DA1-6D70A1207327}"/>
                    </a:ext>
                  </a:extLst>
                </p:cNvPr>
                <p:cNvSpPr/>
                <p:nvPr/>
              </p:nvSpPr>
              <p:spPr>
                <a:xfrm>
                  <a:off x="10253727" y="4817770"/>
                  <a:ext cx="259727" cy="163135"/>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400">
                    <a:solidFill>
                      <a:schemeClr val="tx1"/>
                    </a:solidFill>
                    <a:cs typeface="Calibri"/>
                  </a:endParaRPr>
                </a:p>
              </p:txBody>
            </p:sp>
            <p:sp>
              <p:nvSpPr>
                <p:cNvPr id="157" name="TextBox 156">
                  <a:extLst>
                    <a:ext uri="{FF2B5EF4-FFF2-40B4-BE49-F238E27FC236}">
                      <a16:creationId xmlns:a16="http://schemas.microsoft.com/office/drawing/2014/main" id="{18F74FDA-456D-5B3D-1F93-629F00CD1FBB}"/>
                    </a:ext>
                  </a:extLst>
                </p:cNvPr>
                <p:cNvSpPr txBox="1"/>
                <p:nvPr/>
              </p:nvSpPr>
              <p:spPr>
                <a:xfrm>
                  <a:off x="10208652" y="4745864"/>
                  <a:ext cx="510862" cy="3185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11</a:t>
                  </a:r>
                  <a:r>
                    <a:rPr lang="en-US" sz="1400">
                      <a:cs typeface="Calibri"/>
                    </a:rPr>
                    <a:t>​</a:t>
                  </a:r>
                  <a:endParaRPr lang="en-US"/>
                </a:p>
              </p:txBody>
            </p:sp>
            <p:cxnSp>
              <p:nvCxnSpPr>
                <p:cNvPr id="158" name="Straight Arrow Connector 157">
                  <a:extLst>
                    <a:ext uri="{FF2B5EF4-FFF2-40B4-BE49-F238E27FC236}">
                      <a16:creationId xmlns:a16="http://schemas.microsoft.com/office/drawing/2014/main" id="{352A6E49-739C-A83A-9224-261E5C207126}"/>
                    </a:ext>
                  </a:extLst>
                </p:cNvPr>
                <p:cNvCxnSpPr>
                  <a:cxnSpLocks/>
                </p:cNvCxnSpPr>
                <p:nvPr/>
              </p:nvCxnSpPr>
              <p:spPr>
                <a:xfrm>
                  <a:off x="10364406" y="5164562"/>
                  <a:ext cx="431444" cy="214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pic>
            <p:nvPicPr>
              <p:cNvPr id="159" name="Picture 66">
                <a:extLst>
                  <a:ext uri="{FF2B5EF4-FFF2-40B4-BE49-F238E27FC236}">
                    <a16:creationId xmlns:a16="http://schemas.microsoft.com/office/drawing/2014/main" id="{13E9E0A9-D65D-1922-F43D-DADD928033CD}"/>
                  </a:ext>
                </a:extLst>
              </p:cNvPr>
              <p:cNvPicPr>
                <a:picLocks noChangeAspect="1"/>
              </p:cNvPicPr>
              <p:nvPr/>
            </p:nvPicPr>
            <p:blipFill>
              <a:blip r:embed="rId4"/>
              <a:stretch>
                <a:fillRect/>
              </a:stretch>
            </p:blipFill>
            <p:spPr>
              <a:xfrm>
                <a:off x="9790896" y="4915302"/>
                <a:ext cx="723900" cy="590550"/>
              </a:xfrm>
              <a:prstGeom prst="rect">
                <a:avLst/>
              </a:prstGeom>
            </p:spPr>
          </p:pic>
          <p:pic>
            <p:nvPicPr>
              <p:cNvPr id="160" name="Picture 63" descr="Icon&#10;&#10;Description automatically generated">
                <a:extLst>
                  <a:ext uri="{FF2B5EF4-FFF2-40B4-BE49-F238E27FC236}">
                    <a16:creationId xmlns:a16="http://schemas.microsoft.com/office/drawing/2014/main" id="{B25CD1FC-3F03-73E6-6CC6-1734DF80D125}"/>
                  </a:ext>
                </a:extLst>
              </p:cNvPr>
              <p:cNvPicPr>
                <a:picLocks noChangeAspect="1"/>
              </p:cNvPicPr>
              <p:nvPr/>
            </p:nvPicPr>
            <p:blipFill>
              <a:blip r:embed="rId3"/>
              <a:stretch>
                <a:fillRect/>
              </a:stretch>
            </p:blipFill>
            <p:spPr>
              <a:xfrm>
                <a:off x="10724614" y="4926034"/>
                <a:ext cx="723900" cy="590550"/>
              </a:xfrm>
              <a:prstGeom prst="rect">
                <a:avLst/>
              </a:prstGeom>
            </p:spPr>
          </p:pic>
        </p:grpSp>
        <p:cxnSp>
          <p:nvCxnSpPr>
            <p:cNvPr id="167" name="Straight Arrow Connector 166">
              <a:extLst>
                <a:ext uri="{FF2B5EF4-FFF2-40B4-BE49-F238E27FC236}">
                  <a16:creationId xmlns:a16="http://schemas.microsoft.com/office/drawing/2014/main" id="{73DBCF10-3E58-1292-71F4-2FEE955500BE}"/>
                </a:ext>
              </a:extLst>
            </p:cNvPr>
            <p:cNvCxnSpPr>
              <a:cxnSpLocks/>
            </p:cNvCxnSpPr>
            <p:nvPr/>
          </p:nvCxnSpPr>
          <p:spPr>
            <a:xfrm>
              <a:off x="9373518" y="3014655"/>
              <a:ext cx="2362097" cy="1405"/>
            </a:xfrm>
            <a:prstGeom prst="straightConnector1">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99549204-3A39-2EB9-DFC0-39D307FC89FF}"/>
                </a:ext>
              </a:extLst>
            </p:cNvPr>
            <p:cNvCxnSpPr>
              <a:cxnSpLocks/>
            </p:cNvCxnSpPr>
            <p:nvPr/>
          </p:nvCxnSpPr>
          <p:spPr>
            <a:xfrm>
              <a:off x="9362734" y="3844947"/>
              <a:ext cx="2362097" cy="1405"/>
            </a:xfrm>
            <a:prstGeom prst="straightConnector1">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9D873E90-4807-9768-1137-FE9CC60F7BD5}"/>
              </a:ext>
            </a:extLst>
          </p:cNvPr>
          <p:cNvGrpSpPr/>
          <p:nvPr/>
        </p:nvGrpSpPr>
        <p:grpSpPr>
          <a:xfrm>
            <a:off x="418562" y="5333999"/>
            <a:ext cx="11311742" cy="1237853"/>
            <a:chOff x="418562" y="5333999"/>
            <a:chExt cx="11311742" cy="1237853"/>
          </a:xfrm>
        </p:grpSpPr>
        <p:grpSp>
          <p:nvGrpSpPr>
            <p:cNvPr id="177" name="Group 176">
              <a:extLst>
                <a:ext uri="{FF2B5EF4-FFF2-40B4-BE49-F238E27FC236}">
                  <a16:creationId xmlns:a16="http://schemas.microsoft.com/office/drawing/2014/main" id="{5C90388D-F4E2-5C6E-F45A-61B02AE49EEB}"/>
                </a:ext>
              </a:extLst>
            </p:cNvPr>
            <p:cNvGrpSpPr/>
            <p:nvPr/>
          </p:nvGrpSpPr>
          <p:grpSpPr>
            <a:xfrm>
              <a:off x="418562" y="5333999"/>
              <a:ext cx="11181012" cy="1237853"/>
              <a:chOff x="418562" y="5333999"/>
              <a:chExt cx="11181012" cy="1237853"/>
            </a:xfrm>
          </p:grpSpPr>
          <p:sp>
            <p:nvSpPr>
              <p:cNvPr id="52" name="TextBox 51">
                <a:extLst>
                  <a:ext uri="{FF2B5EF4-FFF2-40B4-BE49-F238E27FC236}">
                    <a16:creationId xmlns:a16="http://schemas.microsoft.com/office/drawing/2014/main" id="{CAFEB741-4F14-9154-E5F5-13866BCFCCC4}"/>
                  </a:ext>
                </a:extLst>
              </p:cNvPr>
              <p:cNvSpPr txBox="1"/>
              <p:nvPr/>
            </p:nvSpPr>
            <p:spPr>
              <a:xfrm>
                <a:off x="3047998" y="5409126"/>
                <a:ext cx="261441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panose="020F0502020204030204"/>
                  </a:rPr>
                  <a:t>4 * KLEV * KFDIA * (1+4)</a:t>
                </a:r>
              </a:p>
              <a:p>
                <a:endParaRPr lang="en-US" sz="1600">
                  <a:cs typeface="Calibri" panose="020F0502020204030204"/>
                </a:endParaRPr>
              </a:p>
            </p:txBody>
          </p:sp>
          <p:grpSp>
            <p:nvGrpSpPr>
              <p:cNvPr id="176" name="Group 175">
                <a:extLst>
                  <a:ext uri="{FF2B5EF4-FFF2-40B4-BE49-F238E27FC236}">
                    <a16:creationId xmlns:a16="http://schemas.microsoft.com/office/drawing/2014/main" id="{DA49E8C8-86DB-CBA8-5322-B1DCE862E06F}"/>
                  </a:ext>
                </a:extLst>
              </p:cNvPr>
              <p:cNvGrpSpPr/>
              <p:nvPr/>
            </p:nvGrpSpPr>
            <p:grpSpPr>
              <a:xfrm>
                <a:off x="418562" y="5333999"/>
                <a:ext cx="11181012" cy="1237853"/>
                <a:chOff x="418562" y="5333999"/>
                <a:chExt cx="11181012" cy="1237853"/>
              </a:xfrm>
            </p:grpSpPr>
            <p:grpSp>
              <p:nvGrpSpPr>
                <p:cNvPr id="171" name="Group 170">
                  <a:extLst>
                    <a:ext uri="{FF2B5EF4-FFF2-40B4-BE49-F238E27FC236}">
                      <a16:creationId xmlns:a16="http://schemas.microsoft.com/office/drawing/2014/main" id="{A4378F23-169C-42E7-D085-F4DAC2F433E3}"/>
                    </a:ext>
                  </a:extLst>
                </p:cNvPr>
                <p:cNvGrpSpPr/>
                <p:nvPr/>
              </p:nvGrpSpPr>
              <p:grpSpPr>
                <a:xfrm>
                  <a:off x="418562" y="5333999"/>
                  <a:ext cx="11181012" cy="1237853"/>
                  <a:chOff x="418562" y="5333999"/>
                  <a:chExt cx="11181012" cy="1237853"/>
                </a:xfrm>
              </p:grpSpPr>
              <p:pic>
                <p:nvPicPr>
                  <p:cNvPr id="71" name="Picture 65">
                    <a:extLst>
                      <a:ext uri="{FF2B5EF4-FFF2-40B4-BE49-F238E27FC236}">
                        <a16:creationId xmlns:a16="http://schemas.microsoft.com/office/drawing/2014/main" id="{F7B172E0-12FF-2D92-6CB1-5CC715984D7C}"/>
                      </a:ext>
                    </a:extLst>
                  </p:cNvPr>
                  <p:cNvPicPr>
                    <a:picLocks noChangeAspect="1"/>
                  </p:cNvPicPr>
                  <p:nvPr/>
                </p:nvPicPr>
                <p:blipFill>
                  <a:blip r:embed="rId2"/>
                  <a:stretch>
                    <a:fillRect/>
                  </a:stretch>
                </p:blipFill>
                <p:spPr>
                  <a:xfrm>
                    <a:off x="5154501" y="5666570"/>
                    <a:ext cx="723900" cy="590550"/>
                  </a:xfrm>
                  <a:prstGeom prst="rect">
                    <a:avLst/>
                  </a:prstGeom>
                </p:spPr>
              </p:pic>
              <p:pic>
                <p:nvPicPr>
                  <p:cNvPr id="78" name="Picture 66" descr="Graphical user interface, text, application&#10;&#10;Description automatically generated">
                    <a:extLst>
                      <a:ext uri="{FF2B5EF4-FFF2-40B4-BE49-F238E27FC236}">
                        <a16:creationId xmlns:a16="http://schemas.microsoft.com/office/drawing/2014/main" id="{94FA7CD3-C9B9-1103-676B-793D090FF771}"/>
                      </a:ext>
                    </a:extLst>
                  </p:cNvPr>
                  <p:cNvPicPr>
                    <a:picLocks noChangeAspect="1"/>
                  </p:cNvPicPr>
                  <p:nvPr/>
                </p:nvPicPr>
                <p:blipFill>
                  <a:blip r:embed="rId4"/>
                  <a:stretch>
                    <a:fillRect/>
                  </a:stretch>
                </p:blipFill>
                <p:spPr>
                  <a:xfrm>
                    <a:off x="7075600" y="5666569"/>
                    <a:ext cx="723900" cy="590550"/>
                  </a:xfrm>
                  <a:prstGeom prst="rect">
                    <a:avLst/>
                  </a:prstGeom>
                </p:spPr>
              </p:pic>
              <p:grpSp>
                <p:nvGrpSpPr>
                  <p:cNvPr id="170" name="Group 169">
                    <a:extLst>
                      <a:ext uri="{FF2B5EF4-FFF2-40B4-BE49-F238E27FC236}">
                        <a16:creationId xmlns:a16="http://schemas.microsoft.com/office/drawing/2014/main" id="{E3C1B32E-ECE1-99B5-305E-A4B29588D134}"/>
                      </a:ext>
                    </a:extLst>
                  </p:cNvPr>
                  <p:cNvGrpSpPr/>
                  <p:nvPr/>
                </p:nvGrpSpPr>
                <p:grpSpPr>
                  <a:xfrm>
                    <a:off x="418562" y="5333999"/>
                    <a:ext cx="11181012" cy="1237853"/>
                    <a:chOff x="418562" y="5333999"/>
                    <a:chExt cx="11181012" cy="1237853"/>
                  </a:xfrm>
                </p:grpSpPr>
                <p:sp>
                  <p:nvSpPr>
                    <p:cNvPr id="81" name="Rectangle 80">
                      <a:extLst>
                        <a:ext uri="{FF2B5EF4-FFF2-40B4-BE49-F238E27FC236}">
                          <a16:creationId xmlns:a16="http://schemas.microsoft.com/office/drawing/2014/main" id="{16D6107D-6459-A30B-CBCC-87430CD2122D}"/>
                        </a:ext>
                      </a:extLst>
                    </p:cNvPr>
                    <p:cNvSpPr/>
                    <p:nvPr/>
                  </p:nvSpPr>
                  <p:spPr>
                    <a:xfrm>
                      <a:off x="7155661" y="5415192"/>
                      <a:ext cx="431394" cy="104298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0" name="Rectangle 79">
                      <a:extLst>
                        <a:ext uri="{FF2B5EF4-FFF2-40B4-BE49-F238E27FC236}">
                          <a16:creationId xmlns:a16="http://schemas.microsoft.com/office/drawing/2014/main" id="{FF66C69C-DFD9-B4AA-2064-1A9DB3C479C3}"/>
                        </a:ext>
                      </a:extLst>
                    </p:cNvPr>
                    <p:cNvSpPr/>
                    <p:nvPr/>
                  </p:nvSpPr>
                  <p:spPr>
                    <a:xfrm>
                      <a:off x="5241702" y="5408053"/>
                      <a:ext cx="445771" cy="105002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9" name="Rectangle 78">
                      <a:extLst>
                        <a:ext uri="{FF2B5EF4-FFF2-40B4-BE49-F238E27FC236}">
                          <a16:creationId xmlns:a16="http://schemas.microsoft.com/office/drawing/2014/main" id="{E0EC0DAC-A934-0C8A-F621-7C7EAE461F66}"/>
                        </a:ext>
                      </a:extLst>
                    </p:cNvPr>
                    <p:cNvSpPr/>
                    <p:nvPr/>
                  </p:nvSpPr>
                  <p:spPr>
                    <a:xfrm>
                      <a:off x="2669521" y="5393677"/>
                      <a:ext cx="442176" cy="107538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4EE0290-BD76-CE6F-C62B-0B2A44BF3638}"/>
                        </a:ext>
                      </a:extLst>
                    </p:cNvPr>
                    <p:cNvSpPr txBox="1"/>
                    <p:nvPr/>
                  </p:nvSpPr>
                  <p:spPr>
                    <a:xfrm>
                      <a:off x="418562" y="5333999"/>
                      <a:ext cx="16055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panose="020F0502020204030204"/>
                        </a:rPr>
                        <a:t>Work</a:t>
                      </a:r>
                    </a:p>
                  </p:txBody>
                </p:sp>
                <p:pic>
                  <p:nvPicPr>
                    <p:cNvPr id="67" name="Picture 63" descr="Icon&#10;&#10;Description automatically generated">
                      <a:extLst>
                        <a:ext uri="{FF2B5EF4-FFF2-40B4-BE49-F238E27FC236}">
                          <a16:creationId xmlns:a16="http://schemas.microsoft.com/office/drawing/2014/main" id="{EF7014FF-02A3-120F-84B8-34336CE8C88B}"/>
                        </a:ext>
                      </a:extLst>
                    </p:cNvPr>
                    <p:cNvPicPr>
                      <a:picLocks noChangeAspect="1"/>
                    </p:cNvPicPr>
                    <p:nvPr/>
                  </p:nvPicPr>
                  <p:blipFill>
                    <a:blip r:embed="rId3"/>
                    <a:stretch>
                      <a:fillRect/>
                    </a:stretch>
                  </p:blipFill>
                  <p:spPr>
                    <a:xfrm>
                      <a:off x="2600191" y="5666570"/>
                      <a:ext cx="723900" cy="590550"/>
                    </a:xfrm>
                    <a:prstGeom prst="rect">
                      <a:avLst/>
                    </a:prstGeom>
                  </p:spPr>
                </p:pic>
                <p:sp>
                  <p:nvSpPr>
                    <p:cNvPr id="72" name="TextBox 71">
                      <a:extLst>
                        <a:ext uri="{FF2B5EF4-FFF2-40B4-BE49-F238E27FC236}">
                          <a16:creationId xmlns:a16="http://schemas.microsoft.com/office/drawing/2014/main" id="{C668C00D-131B-3D8B-6650-601AC1A77FAC}"/>
                        </a:ext>
                      </a:extLst>
                    </p:cNvPr>
                    <p:cNvSpPr txBox="1"/>
                    <p:nvPr/>
                  </p:nvSpPr>
                  <p:spPr>
                    <a:xfrm>
                      <a:off x="5690315" y="5411273"/>
                      <a:ext cx="148751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KLEV * KFDIA</a:t>
                      </a:r>
                    </a:p>
                  </p:txBody>
                </p:sp>
                <p:cxnSp>
                  <p:nvCxnSpPr>
                    <p:cNvPr id="75" name="Straight Arrow Connector 74">
                      <a:extLst>
                        <a:ext uri="{FF2B5EF4-FFF2-40B4-BE49-F238E27FC236}">
                          <a16:creationId xmlns:a16="http://schemas.microsoft.com/office/drawing/2014/main" id="{FC76FAA9-FAC0-28AA-8663-D9C87D7A3DF2}"/>
                        </a:ext>
                      </a:extLst>
                    </p:cNvPr>
                    <p:cNvCxnSpPr>
                      <a:cxnSpLocks/>
                    </p:cNvCxnSpPr>
                    <p:nvPr/>
                  </p:nvCxnSpPr>
                  <p:spPr>
                    <a:xfrm>
                      <a:off x="7151809" y="5417556"/>
                      <a:ext cx="1997" cy="1042937"/>
                    </a:xfrm>
                    <a:prstGeom prst="straightConnector1">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E8294A26-A2B8-65A4-02E9-37BBDC0DF14B}"/>
                        </a:ext>
                      </a:extLst>
                    </p:cNvPr>
                    <p:cNvSpPr txBox="1"/>
                    <p:nvPr/>
                  </p:nvSpPr>
                  <p:spPr>
                    <a:xfrm>
                      <a:off x="7589949" y="5422005"/>
                      <a:ext cx="212072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KLEV * KFDIA * 4</a:t>
                      </a:r>
                      <a:r>
                        <a:rPr lang="en-US" sz="1600">
                          <a:cs typeface="Calibri"/>
                        </a:rPr>
                        <a:t>​</a:t>
                      </a:r>
                      <a:endParaRPr lang="en-US" sz="1600"/>
                    </a:p>
                  </p:txBody>
                </p:sp>
                <p:sp>
                  <p:nvSpPr>
                    <p:cNvPr id="85" name="Rectangle 84">
                      <a:extLst>
                        <a:ext uri="{FF2B5EF4-FFF2-40B4-BE49-F238E27FC236}">
                          <a16:creationId xmlns:a16="http://schemas.microsoft.com/office/drawing/2014/main" id="{E280807A-6AA4-8526-5910-E22AA0688966}"/>
                        </a:ext>
                      </a:extLst>
                    </p:cNvPr>
                    <p:cNvSpPr/>
                    <p:nvPr/>
                  </p:nvSpPr>
                  <p:spPr>
                    <a:xfrm>
                      <a:off x="9352209" y="5408054"/>
                      <a:ext cx="452908" cy="105022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88" name="Picture 63" descr="Icon&#10;&#10;Description automatically generated">
                      <a:extLst>
                        <a:ext uri="{FF2B5EF4-FFF2-40B4-BE49-F238E27FC236}">
                          <a16:creationId xmlns:a16="http://schemas.microsoft.com/office/drawing/2014/main" id="{D4C15070-536D-60D4-8E8A-4738B2DE4071}"/>
                        </a:ext>
                      </a:extLst>
                    </p:cNvPr>
                    <p:cNvPicPr>
                      <a:picLocks noChangeAspect="1"/>
                    </p:cNvPicPr>
                    <p:nvPr/>
                  </p:nvPicPr>
                  <p:blipFill>
                    <a:blip r:embed="rId3"/>
                    <a:stretch>
                      <a:fillRect/>
                    </a:stretch>
                  </p:blipFill>
                  <p:spPr>
                    <a:xfrm>
                      <a:off x="9329402" y="5355330"/>
                      <a:ext cx="605845" cy="515424"/>
                    </a:xfrm>
                    <a:prstGeom prst="rect">
                      <a:avLst/>
                    </a:prstGeom>
                  </p:spPr>
                </p:pic>
                <p:pic>
                  <p:nvPicPr>
                    <p:cNvPr id="89" name="Picture 65">
                      <a:extLst>
                        <a:ext uri="{FF2B5EF4-FFF2-40B4-BE49-F238E27FC236}">
                          <a16:creationId xmlns:a16="http://schemas.microsoft.com/office/drawing/2014/main" id="{265AB422-4906-5002-3A96-BA45F5745700}"/>
                        </a:ext>
                      </a:extLst>
                    </p:cNvPr>
                    <p:cNvPicPr>
                      <a:picLocks noChangeAspect="1"/>
                    </p:cNvPicPr>
                    <p:nvPr/>
                  </p:nvPicPr>
                  <p:blipFill>
                    <a:blip r:embed="rId2"/>
                    <a:stretch>
                      <a:fillRect/>
                    </a:stretch>
                  </p:blipFill>
                  <p:spPr>
                    <a:xfrm>
                      <a:off x="9297206" y="5698767"/>
                      <a:ext cx="659506" cy="536889"/>
                    </a:xfrm>
                    <a:prstGeom prst="rect">
                      <a:avLst/>
                    </a:prstGeom>
                  </p:spPr>
                </p:pic>
                <p:pic>
                  <p:nvPicPr>
                    <p:cNvPr id="90" name="Picture 66" descr="Graphical user interface, text, application&#10;&#10;Description automatically generated">
                      <a:extLst>
                        <a:ext uri="{FF2B5EF4-FFF2-40B4-BE49-F238E27FC236}">
                          <a16:creationId xmlns:a16="http://schemas.microsoft.com/office/drawing/2014/main" id="{A34C8015-294E-D3F7-B8AC-3B618CEA5FF6}"/>
                        </a:ext>
                      </a:extLst>
                    </p:cNvPr>
                    <p:cNvPicPr>
                      <a:picLocks noChangeAspect="1"/>
                    </p:cNvPicPr>
                    <p:nvPr/>
                  </p:nvPicPr>
                  <p:blipFill>
                    <a:blip r:embed="rId4"/>
                    <a:stretch>
                      <a:fillRect/>
                    </a:stretch>
                  </p:blipFill>
                  <p:spPr>
                    <a:xfrm>
                      <a:off x="9300801" y="6034963"/>
                      <a:ext cx="659506" cy="536889"/>
                    </a:xfrm>
                    <a:prstGeom prst="rect">
                      <a:avLst/>
                    </a:prstGeom>
                  </p:spPr>
                </p:pic>
                <p:sp>
                  <p:nvSpPr>
                    <p:cNvPr id="91" name="TextBox 90">
                      <a:extLst>
                        <a:ext uri="{FF2B5EF4-FFF2-40B4-BE49-F238E27FC236}">
                          <a16:creationId xmlns:a16="http://schemas.microsoft.com/office/drawing/2014/main" id="{D91373E7-4AA0-7EE2-A463-C80643D19698}"/>
                        </a:ext>
                      </a:extLst>
                    </p:cNvPr>
                    <p:cNvSpPr txBox="1"/>
                    <p:nvPr/>
                  </p:nvSpPr>
                  <p:spPr>
                    <a:xfrm>
                      <a:off x="9790091" y="5422005"/>
                      <a:ext cx="180948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KLEV * KFDIA * 25</a:t>
                      </a:r>
                      <a:r>
                        <a:rPr lang="en-US" sz="1600">
                          <a:cs typeface="Calibri"/>
                        </a:rPr>
                        <a:t>​</a:t>
                      </a:r>
                      <a:endParaRPr lang="en-US" sz="1600"/>
                    </a:p>
                  </p:txBody>
                </p:sp>
              </p:grpSp>
            </p:grpSp>
            <p:pic>
              <p:nvPicPr>
                <p:cNvPr id="173" name="Picture 65">
                  <a:extLst>
                    <a:ext uri="{FF2B5EF4-FFF2-40B4-BE49-F238E27FC236}">
                      <a16:creationId xmlns:a16="http://schemas.microsoft.com/office/drawing/2014/main" id="{84474E92-7933-FE65-C4C0-DFCCC2AF2DC5}"/>
                    </a:ext>
                  </a:extLst>
                </p:cNvPr>
                <p:cNvPicPr>
                  <a:picLocks noChangeAspect="1"/>
                </p:cNvPicPr>
                <p:nvPr/>
              </p:nvPicPr>
              <p:blipFill>
                <a:blip r:embed="rId2"/>
                <a:stretch>
                  <a:fillRect/>
                </a:stretch>
              </p:blipFill>
              <p:spPr>
                <a:xfrm>
                  <a:off x="5163533" y="5654947"/>
                  <a:ext cx="723900" cy="590550"/>
                </a:xfrm>
                <a:prstGeom prst="rect">
                  <a:avLst/>
                </a:prstGeom>
              </p:spPr>
            </p:pic>
            <p:pic>
              <p:nvPicPr>
                <p:cNvPr id="175" name="Picture 66">
                  <a:extLst>
                    <a:ext uri="{FF2B5EF4-FFF2-40B4-BE49-F238E27FC236}">
                      <a16:creationId xmlns:a16="http://schemas.microsoft.com/office/drawing/2014/main" id="{CA94DD9A-B75D-A17B-6B48-0B3C51915603}"/>
                    </a:ext>
                  </a:extLst>
                </p:cNvPr>
                <p:cNvPicPr>
                  <a:picLocks noChangeAspect="1"/>
                </p:cNvPicPr>
                <p:nvPr/>
              </p:nvPicPr>
              <p:blipFill>
                <a:blip r:embed="rId4"/>
                <a:stretch>
                  <a:fillRect/>
                </a:stretch>
              </p:blipFill>
              <p:spPr>
                <a:xfrm>
                  <a:off x="7090099" y="5634696"/>
                  <a:ext cx="723900" cy="590550"/>
                </a:xfrm>
                <a:prstGeom prst="rect">
                  <a:avLst/>
                </a:prstGeom>
              </p:spPr>
            </p:pic>
          </p:grpSp>
        </p:grpSp>
        <p:cxnSp>
          <p:nvCxnSpPr>
            <p:cNvPr id="179" name="Straight Arrow Connector 178">
              <a:extLst>
                <a:ext uri="{FF2B5EF4-FFF2-40B4-BE49-F238E27FC236}">
                  <a16:creationId xmlns:a16="http://schemas.microsoft.com/office/drawing/2014/main" id="{BEF0FA71-3B01-28C0-5459-27DDE1C185F8}"/>
                </a:ext>
              </a:extLst>
            </p:cNvPr>
            <p:cNvCxnSpPr>
              <a:cxnSpLocks/>
            </p:cNvCxnSpPr>
            <p:nvPr/>
          </p:nvCxnSpPr>
          <p:spPr>
            <a:xfrm>
              <a:off x="423452" y="5404194"/>
              <a:ext cx="11306852" cy="30750"/>
            </a:xfrm>
            <a:prstGeom prst="straightConnector1">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4A91DA1A-8ECE-DC8C-A112-C9DB82CD0DF3}"/>
              </a:ext>
            </a:extLst>
          </p:cNvPr>
          <p:cNvGrpSpPr/>
          <p:nvPr/>
        </p:nvGrpSpPr>
        <p:grpSpPr>
          <a:xfrm>
            <a:off x="418903" y="1038406"/>
            <a:ext cx="11330564" cy="5458764"/>
            <a:chOff x="418903" y="1038406"/>
            <a:chExt cx="11330564" cy="5458764"/>
          </a:xfrm>
        </p:grpSpPr>
        <p:grpSp>
          <p:nvGrpSpPr>
            <p:cNvPr id="163" name="Group 162">
              <a:extLst>
                <a:ext uri="{FF2B5EF4-FFF2-40B4-BE49-F238E27FC236}">
                  <a16:creationId xmlns:a16="http://schemas.microsoft.com/office/drawing/2014/main" id="{FEDA8024-4237-EBEC-024A-559659A2C038}"/>
                </a:ext>
              </a:extLst>
            </p:cNvPr>
            <p:cNvGrpSpPr/>
            <p:nvPr/>
          </p:nvGrpSpPr>
          <p:grpSpPr>
            <a:xfrm>
              <a:off x="418903" y="1038406"/>
              <a:ext cx="11330564" cy="5458764"/>
              <a:chOff x="418903" y="1034812"/>
              <a:chExt cx="11330564" cy="5433604"/>
            </a:xfrm>
          </p:grpSpPr>
          <p:cxnSp>
            <p:nvCxnSpPr>
              <p:cNvPr id="11" name="Straight Arrow Connector 10">
                <a:extLst>
                  <a:ext uri="{FF2B5EF4-FFF2-40B4-BE49-F238E27FC236}">
                    <a16:creationId xmlns:a16="http://schemas.microsoft.com/office/drawing/2014/main" id="{80DAF115-79B2-AAD1-C11B-419D21F7937E}"/>
                  </a:ext>
                </a:extLst>
              </p:cNvPr>
              <p:cNvCxnSpPr/>
              <p:nvPr/>
            </p:nvCxnSpPr>
            <p:spPr>
              <a:xfrm>
                <a:off x="2654835" y="1067444"/>
                <a:ext cx="34345" cy="5336146"/>
              </a:xfrm>
              <a:prstGeom prst="straightConnector1">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FA0694C9-90FB-312F-5D4F-BA42A96D417A}"/>
                  </a:ext>
                </a:extLst>
              </p:cNvPr>
              <p:cNvGrpSpPr/>
              <p:nvPr/>
            </p:nvGrpSpPr>
            <p:grpSpPr>
              <a:xfrm>
                <a:off x="418903" y="1034812"/>
                <a:ext cx="11330564" cy="5433604"/>
                <a:chOff x="418903" y="1034812"/>
                <a:chExt cx="11330564" cy="5433604"/>
              </a:xfrm>
            </p:grpSpPr>
            <p:cxnSp>
              <p:nvCxnSpPr>
                <p:cNvPr id="17" name="Straight Arrow Connector 16">
                  <a:extLst>
                    <a:ext uri="{FF2B5EF4-FFF2-40B4-BE49-F238E27FC236}">
                      <a16:creationId xmlns:a16="http://schemas.microsoft.com/office/drawing/2014/main" id="{DACF5290-BC00-E0E4-AB1A-8284428AB403}"/>
                    </a:ext>
                  </a:extLst>
                </p:cNvPr>
                <p:cNvCxnSpPr>
                  <a:cxnSpLocks/>
                </p:cNvCxnSpPr>
                <p:nvPr/>
              </p:nvCxnSpPr>
              <p:spPr>
                <a:xfrm>
                  <a:off x="429636" y="5396191"/>
                  <a:ext cx="11296069" cy="19967"/>
                </a:xfrm>
                <a:prstGeom prst="straightConnector1">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C3A8CF-2161-6782-F4A8-DF906106CBFA}"/>
                    </a:ext>
                  </a:extLst>
                </p:cNvPr>
                <p:cNvCxnSpPr>
                  <a:cxnSpLocks/>
                </p:cNvCxnSpPr>
                <p:nvPr/>
              </p:nvCxnSpPr>
              <p:spPr>
                <a:xfrm>
                  <a:off x="429636" y="6090202"/>
                  <a:ext cx="11296069" cy="34344"/>
                </a:xfrm>
                <a:prstGeom prst="straightConnector1">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34A701EE-F022-F617-3086-93E2733AFDC8}"/>
                    </a:ext>
                  </a:extLst>
                </p:cNvPr>
                <p:cNvGrpSpPr/>
                <p:nvPr/>
              </p:nvGrpSpPr>
              <p:grpSpPr>
                <a:xfrm>
                  <a:off x="418903" y="1034812"/>
                  <a:ext cx="11330564" cy="5433604"/>
                  <a:chOff x="418903" y="1034812"/>
                  <a:chExt cx="11330564" cy="5433604"/>
                </a:xfrm>
              </p:grpSpPr>
              <p:pic>
                <p:nvPicPr>
                  <p:cNvPr id="25" name="Picture 20">
                    <a:extLst>
                      <a:ext uri="{FF2B5EF4-FFF2-40B4-BE49-F238E27FC236}">
                        <a16:creationId xmlns:a16="http://schemas.microsoft.com/office/drawing/2014/main" id="{F5EAAA98-0FAA-F01C-AAFA-909FDAFD1642}"/>
                      </a:ext>
                    </a:extLst>
                  </p:cNvPr>
                  <p:cNvPicPr>
                    <a:picLocks noChangeAspect="1"/>
                  </p:cNvPicPr>
                  <p:nvPr/>
                </p:nvPicPr>
                <p:blipFill>
                  <a:blip r:embed="rId5"/>
                  <a:stretch>
                    <a:fillRect/>
                  </a:stretch>
                </p:blipFill>
                <p:spPr>
                  <a:xfrm>
                    <a:off x="420349" y="1034812"/>
                    <a:ext cx="11329118" cy="5433604"/>
                  </a:xfrm>
                  <a:prstGeom prst="rect">
                    <a:avLst/>
                  </a:prstGeom>
                </p:spPr>
              </p:pic>
              <p:sp>
                <p:nvSpPr>
                  <p:cNvPr id="13" name="Rectangle 12">
                    <a:extLst>
                      <a:ext uri="{FF2B5EF4-FFF2-40B4-BE49-F238E27FC236}">
                        <a16:creationId xmlns:a16="http://schemas.microsoft.com/office/drawing/2014/main" id="{FFBB5DE9-8550-3B85-4475-025327F41074}"/>
                      </a:ext>
                    </a:extLst>
                  </p:cNvPr>
                  <p:cNvSpPr/>
                  <p:nvPr/>
                </p:nvSpPr>
                <p:spPr>
                  <a:xfrm>
                    <a:off x="422498" y="1078177"/>
                    <a:ext cx="2248862" cy="4327503"/>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A147CB9-F307-55C5-539D-3167DE8C71C7}"/>
                      </a:ext>
                    </a:extLst>
                  </p:cNvPr>
                  <p:cNvSpPr txBox="1"/>
                  <p:nvPr/>
                </p:nvSpPr>
                <p:spPr>
                  <a:xfrm>
                    <a:off x="654317" y="1036319"/>
                    <a:ext cx="21743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Data Parallelism</a:t>
                    </a:r>
                  </a:p>
                </p:txBody>
              </p:sp>
              <p:cxnSp>
                <p:nvCxnSpPr>
                  <p:cNvPr id="18" name="Straight Arrow Connector 17">
                    <a:extLst>
                      <a:ext uri="{FF2B5EF4-FFF2-40B4-BE49-F238E27FC236}">
                        <a16:creationId xmlns:a16="http://schemas.microsoft.com/office/drawing/2014/main" id="{AF54936F-FF52-A685-0E5B-6B53AB3CB62B}"/>
                      </a:ext>
                    </a:extLst>
                  </p:cNvPr>
                  <p:cNvCxnSpPr>
                    <a:cxnSpLocks/>
                  </p:cNvCxnSpPr>
                  <p:nvPr/>
                </p:nvCxnSpPr>
                <p:spPr>
                  <a:xfrm flipV="1">
                    <a:off x="418904" y="5716716"/>
                    <a:ext cx="11306801" cy="12179"/>
                  </a:xfrm>
                  <a:prstGeom prst="straightConnector1">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0" name="Graphic 26" descr="Checkmark with solid fill">
                    <a:extLst>
                      <a:ext uri="{FF2B5EF4-FFF2-40B4-BE49-F238E27FC236}">
                        <a16:creationId xmlns:a16="http://schemas.microsoft.com/office/drawing/2014/main" id="{15150F98-792C-BF4C-ED48-3B801F4312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52806" y="3085134"/>
                    <a:ext cx="206064" cy="270457"/>
                  </a:xfrm>
                  <a:prstGeom prst="rect">
                    <a:avLst/>
                  </a:prstGeom>
                </p:spPr>
              </p:pic>
              <p:cxnSp>
                <p:nvCxnSpPr>
                  <p:cNvPr id="28" name="Straight Arrow Connector 27">
                    <a:extLst>
                      <a:ext uri="{FF2B5EF4-FFF2-40B4-BE49-F238E27FC236}">
                        <a16:creationId xmlns:a16="http://schemas.microsoft.com/office/drawing/2014/main" id="{473ED881-ADA9-37F7-A5C3-D0900495EEB1}"/>
                      </a:ext>
                    </a:extLst>
                  </p:cNvPr>
                  <p:cNvCxnSpPr>
                    <a:cxnSpLocks/>
                  </p:cNvCxnSpPr>
                  <p:nvPr/>
                </p:nvCxnSpPr>
                <p:spPr>
                  <a:xfrm>
                    <a:off x="418903" y="3814934"/>
                    <a:ext cx="11306852" cy="34344"/>
                  </a:xfrm>
                  <a:prstGeom prst="straightConnector1">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FFD2750-37E8-5DED-D364-5D00C90701EB}"/>
                      </a:ext>
                    </a:extLst>
                  </p:cNvPr>
                  <p:cNvSpPr txBox="1"/>
                  <p:nvPr/>
                </p:nvSpPr>
                <p:spPr>
                  <a:xfrm>
                    <a:off x="1390896" y="1296738"/>
                    <a:ext cx="4786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FF0000"/>
                        </a:solidFill>
                        <a:cs typeface="Calibri"/>
                      </a:rPr>
                      <a:t>x</a:t>
                    </a:r>
                  </a:p>
                </p:txBody>
              </p:sp>
              <p:sp>
                <p:nvSpPr>
                  <p:cNvPr id="33" name="TextBox 32">
                    <a:extLst>
                      <a:ext uri="{FF2B5EF4-FFF2-40B4-BE49-F238E27FC236}">
                        <a16:creationId xmlns:a16="http://schemas.microsoft.com/office/drawing/2014/main" id="{3C5EEA1C-C22E-E762-1F57-C60D773B5B7B}"/>
                      </a:ext>
                    </a:extLst>
                  </p:cNvPr>
                  <p:cNvSpPr txBox="1"/>
                  <p:nvPr/>
                </p:nvSpPr>
                <p:spPr>
                  <a:xfrm>
                    <a:off x="1390895" y="1492798"/>
                    <a:ext cx="4786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FF0000"/>
                        </a:solidFill>
                        <a:cs typeface="Calibri"/>
                      </a:rPr>
                      <a:t>x</a:t>
                    </a:r>
                  </a:p>
                </p:txBody>
              </p:sp>
              <p:cxnSp>
                <p:nvCxnSpPr>
                  <p:cNvPr id="34" name="Straight Arrow Connector 33">
                    <a:extLst>
                      <a:ext uri="{FF2B5EF4-FFF2-40B4-BE49-F238E27FC236}">
                        <a16:creationId xmlns:a16="http://schemas.microsoft.com/office/drawing/2014/main" id="{EDABF4A3-7C97-6A06-00F7-C4E71DC1FE0E}"/>
                      </a:ext>
                    </a:extLst>
                  </p:cNvPr>
                  <p:cNvCxnSpPr>
                    <a:cxnSpLocks/>
                  </p:cNvCxnSpPr>
                  <p:nvPr/>
                </p:nvCxnSpPr>
                <p:spPr>
                  <a:xfrm flipV="1">
                    <a:off x="1668749" y="1546805"/>
                    <a:ext cx="1143709" cy="730"/>
                  </a:xfrm>
                  <a:prstGeom prst="straightConnector1">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05175C9-E56F-C6A3-0B22-F1FDF2CF00DC}"/>
                      </a:ext>
                    </a:extLst>
                  </p:cNvPr>
                  <p:cNvCxnSpPr>
                    <a:cxnSpLocks/>
                  </p:cNvCxnSpPr>
                  <p:nvPr/>
                </p:nvCxnSpPr>
                <p:spPr>
                  <a:xfrm flipV="1">
                    <a:off x="1670774" y="1741804"/>
                    <a:ext cx="1309230" cy="3609"/>
                  </a:xfrm>
                  <a:prstGeom prst="straightConnector1">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BF955A6-7272-AEFA-4131-46C5ED0C2605}"/>
                      </a:ext>
                    </a:extLst>
                  </p:cNvPr>
                  <p:cNvSpPr txBox="1"/>
                  <p:nvPr/>
                </p:nvSpPr>
                <p:spPr>
                  <a:xfrm>
                    <a:off x="1390895" y="1689190"/>
                    <a:ext cx="4786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FF0000"/>
                        </a:solidFill>
                        <a:cs typeface="Calibri"/>
                      </a:rPr>
                      <a:t>x</a:t>
                    </a:r>
                  </a:p>
                </p:txBody>
              </p:sp>
              <p:cxnSp>
                <p:nvCxnSpPr>
                  <p:cNvPr id="37" name="Straight Arrow Connector 36">
                    <a:extLst>
                      <a:ext uri="{FF2B5EF4-FFF2-40B4-BE49-F238E27FC236}">
                        <a16:creationId xmlns:a16="http://schemas.microsoft.com/office/drawing/2014/main" id="{5663DD2F-5550-F03D-7D4F-83C730BB2006}"/>
                      </a:ext>
                    </a:extLst>
                  </p:cNvPr>
                  <p:cNvCxnSpPr>
                    <a:cxnSpLocks/>
                  </p:cNvCxnSpPr>
                  <p:nvPr/>
                </p:nvCxnSpPr>
                <p:spPr>
                  <a:xfrm flipV="1">
                    <a:off x="1655063" y="1926413"/>
                    <a:ext cx="1497766" cy="11464"/>
                  </a:xfrm>
                  <a:prstGeom prst="straightConnector1">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11F2A00-50FA-F7E0-ABA3-CA5809794761}"/>
                      </a:ext>
                    </a:extLst>
                  </p:cNvPr>
                  <p:cNvCxnSpPr>
                    <a:cxnSpLocks/>
                  </p:cNvCxnSpPr>
                  <p:nvPr/>
                </p:nvCxnSpPr>
                <p:spPr>
                  <a:xfrm flipV="1">
                    <a:off x="1668749" y="3242523"/>
                    <a:ext cx="1143709" cy="730"/>
                  </a:xfrm>
                  <a:prstGeom prst="straightConnector1">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786BAD9-704C-0BB0-7F13-D00F9CA34BFA}"/>
                      </a:ext>
                    </a:extLst>
                  </p:cNvPr>
                  <p:cNvCxnSpPr>
                    <a:cxnSpLocks/>
                  </p:cNvCxnSpPr>
                  <p:nvPr/>
                </p:nvCxnSpPr>
                <p:spPr>
                  <a:xfrm flipV="1">
                    <a:off x="1670774" y="3437522"/>
                    <a:ext cx="1309230" cy="3609"/>
                  </a:xfrm>
                  <a:prstGeom prst="straightConnector1">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27D934D-057E-29DE-E07B-DA81C1FB825F}"/>
                      </a:ext>
                    </a:extLst>
                  </p:cNvPr>
                  <p:cNvCxnSpPr>
                    <a:cxnSpLocks/>
                  </p:cNvCxnSpPr>
                  <p:nvPr/>
                </p:nvCxnSpPr>
                <p:spPr>
                  <a:xfrm flipV="1">
                    <a:off x="1658016" y="3983058"/>
                    <a:ext cx="1143709" cy="730"/>
                  </a:xfrm>
                  <a:prstGeom prst="straightConnector1">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8B3F393-6939-9C46-4006-27EB0C7DD77C}"/>
                      </a:ext>
                    </a:extLst>
                  </p:cNvPr>
                  <p:cNvCxnSpPr>
                    <a:cxnSpLocks/>
                  </p:cNvCxnSpPr>
                  <p:nvPr/>
                </p:nvCxnSpPr>
                <p:spPr>
                  <a:xfrm flipV="1">
                    <a:off x="1660041" y="4178057"/>
                    <a:ext cx="1309230" cy="3609"/>
                  </a:xfrm>
                  <a:prstGeom prst="straightConnector1">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2" name="Graphic 26" descr="Checkmark with solid fill">
                    <a:extLst>
                      <a:ext uri="{FF2B5EF4-FFF2-40B4-BE49-F238E27FC236}">
                        <a16:creationId xmlns:a16="http://schemas.microsoft.com/office/drawing/2014/main" id="{8A86FD8E-67B8-C4DB-1634-A32F006F9E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52806" y="3310514"/>
                    <a:ext cx="206064" cy="270457"/>
                  </a:xfrm>
                  <a:prstGeom prst="rect">
                    <a:avLst/>
                  </a:prstGeom>
                </p:spPr>
              </p:pic>
              <p:pic>
                <p:nvPicPr>
                  <p:cNvPr id="43" name="Graphic 26" descr="Checkmark with solid fill">
                    <a:extLst>
                      <a:ext uri="{FF2B5EF4-FFF2-40B4-BE49-F238E27FC236}">
                        <a16:creationId xmlns:a16="http://schemas.microsoft.com/office/drawing/2014/main" id="{AF172BCA-E5D0-41A0-C7FE-C90739DFA7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42074" y="3836401"/>
                    <a:ext cx="206064" cy="270457"/>
                  </a:xfrm>
                  <a:prstGeom prst="rect">
                    <a:avLst/>
                  </a:prstGeom>
                </p:spPr>
              </p:pic>
              <p:pic>
                <p:nvPicPr>
                  <p:cNvPr id="44" name="Graphic 26" descr="Checkmark with solid fill">
                    <a:extLst>
                      <a:ext uri="{FF2B5EF4-FFF2-40B4-BE49-F238E27FC236}">
                        <a16:creationId xmlns:a16="http://schemas.microsoft.com/office/drawing/2014/main" id="{E37377EE-9A75-D7A1-8D56-366FA93DF9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42074" y="4072514"/>
                    <a:ext cx="206064" cy="270457"/>
                  </a:xfrm>
                  <a:prstGeom prst="rect">
                    <a:avLst/>
                  </a:prstGeom>
                </p:spPr>
              </p:pic>
              <p:pic>
                <p:nvPicPr>
                  <p:cNvPr id="63" name="Picture 63" descr="Icon&#10;&#10;Description automatically generated">
                    <a:extLst>
                      <a:ext uri="{FF2B5EF4-FFF2-40B4-BE49-F238E27FC236}">
                        <a16:creationId xmlns:a16="http://schemas.microsoft.com/office/drawing/2014/main" id="{723FB9DB-F590-A169-C690-7D7F3538B085}"/>
                      </a:ext>
                    </a:extLst>
                  </p:cNvPr>
                  <p:cNvPicPr>
                    <a:picLocks noChangeAspect="1"/>
                  </p:cNvPicPr>
                  <p:nvPr/>
                </p:nvPicPr>
                <p:blipFill>
                  <a:blip r:embed="rId3"/>
                  <a:stretch>
                    <a:fillRect/>
                  </a:stretch>
                </p:blipFill>
                <p:spPr>
                  <a:xfrm>
                    <a:off x="496642" y="1856570"/>
                    <a:ext cx="723900" cy="590550"/>
                  </a:xfrm>
                  <a:prstGeom prst="rect">
                    <a:avLst/>
                  </a:prstGeom>
                </p:spPr>
              </p:pic>
              <p:pic>
                <p:nvPicPr>
                  <p:cNvPr id="65" name="Picture 65">
                    <a:extLst>
                      <a:ext uri="{FF2B5EF4-FFF2-40B4-BE49-F238E27FC236}">
                        <a16:creationId xmlns:a16="http://schemas.microsoft.com/office/drawing/2014/main" id="{F228A9BF-4DA4-C10D-CFB6-BDDEE40FB09A}"/>
                      </a:ext>
                    </a:extLst>
                  </p:cNvPr>
                  <p:cNvPicPr>
                    <a:picLocks noChangeAspect="1"/>
                  </p:cNvPicPr>
                  <p:nvPr/>
                </p:nvPicPr>
                <p:blipFill>
                  <a:blip r:embed="rId2"/>
                  <a:stretch>
                    <a:fillRect/>
                  </a:stretch>
                </p:blipFill>
                <p:spPr>
                  <a:xfrm>
                    <a:off x="496642" y="3101528"/>
                    <a:ext cx="723900" cy="590550"/>
                  </a:xfrm>
                  <a:prstGeom prst="rect">
                    <a:avLst/>
                  </a:prstGeom>
                </p:spPr>
              </p:pic>
              <p:pic>
                <p:nvPicPr>
                  <p:cNvPr id="66" name="Picture 66">
                    <a:extLst>
                      <a:ext uri="{FF2B5EF4-FFF2-40B4-BE49-F238E27FC236}">
                        <a16:creationId xmlns:a16="http://schemas.microsoft.com/office/drawing/2014/main" id="{E56C8D18-4FF2-2806-17ED-05D3459D0DA0}"/>
                      </a:ext>
                    </a:extLst>
                  </p:cNvPr>
                  <p:cNvPicPr>
                    <a:picLocks noChangeAspect="1"/>
                  </p:cNvPicPr>
                  <p:nvPr/>
                </p:nvPicPr>
                <p:blipFill>
                  <a:blip r:embed="rId4"/>
                  <a:stretch>
                    <a:fillRect/>
                  </a:stretch>
                </p:blipFill>
                <p:spPr>
                  <a:xfrm>
                    <a:off x="496642" y="4346485"/>
                    <a:ext cx="723900" cy="590550"/>
                  </a:xfrm>
                  <a:prstGeom prst="rect">
                    <a:avLst/>
                  </a:prstGeom>
                </p:spPr>
              </p:pic>
              <p:sp>
                <p:nvSpPr>
                  <p:cNvPr id="103" name="Oval 102">
                    <a:extLst>
                      <a:ext uri="{FF2B5EF4-FFF2-40B4-BE49-F238E27FC236}">
                        <a16:creationId xmlns:a16="http://schemas.microsoft.com/office/drawing/2014/main" id="{918CF2FD-3667-F326-51C0-846AFBA3A955}"/>
                      </a:ext>
                    </a:extLst>
                  </p:cNvPr>
                  <p:cNvSpPr/>
                  <p:nvPr/>
                </p:nvSpPr>
                <p:spPr>
                  <a:xfrm>
                    <a:off x="3320602" y="2005884"/>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cs typeface="Calibri"/>
                      </a:rPr>
                      <a:t>1</a:t>
                    </a:r>
                  </a:p>
                </p:txBody>
              </p:sp>
              <p:sp>
                <p:nvSpPr>
                  <p:cNvPr id="104" name="Oval 103">
                    <a:extLst>
                      <a:ext uri="{FF2B5EF4-FFF2-40B4-BE49-F238E27FC236}">
                        <a16:creationId xmlns:a16="http://schemas.microsoft.com/office/drawing/2014/main" id="{E0440C6A-6755-6B99-4FFD-30A0626266D6}"/>
                      </a:ext>
                    </a:extLst>
                  </p:cNvPr>
                  <p:cNvSpPr/>
                  <p:nvPr/>
                </p:nvSpPr>
                <p:spPr>
                  <a:xfrm>
                    <a:off x="3503052" y="2209799"/>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2</a:t>
                    </a:r>
                  </a:p>
                </p:txBody>
              </p:sp>
              <p:sp>
                <p:nvSpPr>
                  <p:cNvPr id="105" name="Oval 104">
                    <a:extLst>
                      <a:ext uri="{FF2B5EF4-FFF2-40B4-BE49-F238E27FC236}">
                        <a16:creationId xmlns:a16="http://schemas.microsoft.com/office/drawing/2014/main" id="{46945216-746E-8098-9F7D-36D76B748157}"/>
                      </a:ext>
                    </a:extLst>
                  </p:cNvPr>
                  <p:cNvSpPr/>
                  <p:nvPr/>
                </p:nvSpPr>
                <p:spPr>
                  <a:xfrm>
                    <a:off x="3503052" y="2402982"/>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3</a:t>
                    </a:r>
                  </a:p>
                </p:txBody>
              </p:sp>
              <p:sp>
                <p:nvSpPr>
                  <p:cNvPr id="107" name="Oval 106">
                    <a:extLst>
                      <a:ext uri="{FF2B5EF4-FFF2-40B4-BE49-F238E27FC236}">
                        <a16:creationId xmlns:a16="http://schemas.microsoft.com/office/drawing/2014/main" id="{17CCD832-4C35-9ED5-1F5C-15A38BDAC4CA}"/>
                      </a:ext>
                    </a:extLst>
                  </p:cNvPr>
                  <p:cNvSpPr/>
                  <p:nvPr/>
                </p:nvSpPr>
                <p:spPr>
                  <a:xfrm>
                    <a:off x="3503052" y="2596165"/>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4</a:t>
                    </a:r>
                  </a:p>
                </p:txBody>
              </p:sp>
              <p:sp>
                <p:nvSpPr>
                  <p:cNvPr id="108" name="Oval 107">
                    <a:extLst>
                      <a:ext uri="{FF2B5EF4-FFF2-40B4-BE49-F238E27FC236}">
                        <a16:creationId xmlns:a16="http://schemas.microsoft.com/office/drawing/2014/main" id="{DF341418-7F6C-3034-2108-AE53FECE92D0}"/>
                      </a:ext>
                    </a:extLst>
                  </p:cNvPr>
                  <p:cNvSpPr/>
                  <p:nvPr/>
                </p:nvSpPr>
                <p:spPr>
                  <a:xfrm>
                    <a:off x="3503052" y="2789348"/>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5</a:t>
                    </a:r>
                  </a:p>
                </p:txBody>
              </p:sp>
              <p:sp>
                <p:nvSpPr>
                  <p:cNvPr id="109" name="Oval 108">
                    <a:extLst>
                      <a:ext uri="{FF2B5EF4-FFF2-40B4-BE49-F238E27FC236}">
                        <a16:creationId xmlns:a16="http://schemas.microsoft.com/office/drawing/2014/main" id="{2C81B6EE-8941-A885-1973-58ED64CEAAAB}"/>
                      </a:ext>
                    </a:extLst>
                  </p:cNvPr>
                  <p:cNvSpPr/>
                  <p:nvPr/>
                </p:nvSpPr>
                <p:spPr>
                  <a:xfrm>
                    <a:off x="3052292" y="3519152"/>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6</a:t>
                    </a:r>
                  </a:p>
                </p:txBody>
              </p:sp>
              <p:sp>
                <p:nvSpPr>
                  <p:cNvPr id="110" name="Oval 109">
                    <a:extLst>
                      <a:ext uri="{FF2B5EF4-FFF2-40B4-BE49-F238E27FC236}">
                        <a16:creationId xmlns:a16="http://schemas.microsoft.com/office/drawing/2014/main" id="{416EA454-F79B-AE15-CB75-B8F0D12FB552}"/>
                      </a:ext>
                    </a:extLst>
                  </p:cNvPr>
                  <p:cNvSpPr/>
                  <p:nvPr/>
                </p:nvSpPr>
                <p:spPr>
                  <a:xfrm>
                    <a:off x="2966432" y="4247673"/>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7</a:t>
                    </a:r>
                  </a:p>
                </p:txBody>
              </p:sp>
              <p:sp>
                <p:nvSpPr>
                  <p:cNvPr id="111" name="Oval 110">
                    <a:extLst>
                      <a:ext uri="{FF2B5EF4-FFF2-40B4-BE49-F238E27FC236}">
                        <a16:creationId xmlns:a16="http://schemas.microsoft.com/office/drawing/2014/main" id="{AA672008-8B78-BA7A-233E-7AAE1962D51B}"/>
                      </a:ext>
                    </a:extLst>
                  </p:cNvPr>
                  <p:cNvSpPr/>
                  <p:nvPr/>
                </p:nvSpPr>
                <p:spPr>
                  <a:xfrm>
                    <a:off x="2966432" y="4440856"/>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8</a:t>
                    </a:r>
                  </a:p>
                </p:txBody>
              </p:sp>
              <p:sp>
                <p:nvSpPr>
                  <p:cNvPr id="112" name="Oval 111">
                    <a:extLst>
                      <a:ext uri="{FF2B5EF4-FFF2-40B4-BE49-F238E27FC236}">
                        <a16:creationId xmlns:a16="http://schemas.microsoft.com/office/drawing/2014/main" id="{375D30FE-109C-78F3-961E-D97BF88E9FF4}"/>
                      </a:ext>
                    </a:extLst>
                  </p:cNvPr>
                  <p:cNvSpPr/>
                  <p:nvPr/>
                </p:nvSpPr>
                <p:spPr>
                  <a:xfrm>
                    <a:off x="2966432" y="4623307"/>
                    <a:ext cx="173867" cy="173867"/>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9</a:t>
                    </a:r>
                  </a:p>
                </p:txBody>
              </p:sp>
              <p:sp>
                <p:nvSpPr>
                  <p:cNvPr id="113" name="Oval 112">
                    <a:extLst>
                      <a:ext uri="{FF2B5EF4-FFF2-40B4-BE49-F238E27FC236}">
                        <a16:creationId xmlns:a16="http://schemas.microsoft.com/office/drawing/2014/main" id="{20573049-5A04-4DF3-18E1-0B6B3FDCF691}"/>
                      </a:ext>
                    </a:extLst>
                  </p:cNvPr>
                  <p:cNvSpPr/>
                  <p:nvPr/>
                </p:nvSpPr>
                <p:spPr>
                  <a:xfrm>
                    <a:off x="3052291" y="4805117"/>
                    <a:ext cx="259727" cy="163135"/>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400">
                      <a:solidFill>
                        <a:schemeClr val="tx1"/>
                      </a:solidFill>
                      <a:cs typeface="Calibri"/>
                    </a:endParaRPr>
                  </a:p>
                </p:txBody>
              </p:sp>
              <p:sp>
                <p:nvSpPr>
                  <p:cNvPr id="114" name="TextBox 113">
                    <a:extLst>
                      <a:ext uri="{FF2B5EF4-FFF2-40B4-BE49-F238E27FC236}">
                        <a16:creationId xmlns:a16="http://schemas.microsoft.com/office/drawing/2014/main" id="{CEFF173C-8793-6959-6D48-A8DCC7787F17}"/>
                      </a:ext>
                    </a:extLst>
                  </p:cNvPr>
                  <p:cNvSpPr txBox="1"/>
                  <p:nvPr/>
                </p:nvSpPr>
                <p:spPr>
                  <a:xfrm>
                    <a:off x="3007216" y="4733211"/>
                    <a:ext cx="510862" cy="3185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10</a:t>
                    </a:r>
                    <a:r>
                      <a:rPr lang="en-US" sz="1400">
                        <a:cs typeface="Calibri"/>
                      </a:rPr>
                      <a:t>​</a:t>
                    </a:r>
                    <a:endParaRPr lang="en-US"/>
                  </a:p>
                </p:txBody>
              </p:sp>
              <p:sp>
                <p:nvSpPr>
                  <p:cNvPr id="115" name="Oval 114">
                    <a:extLst>
                      <a:ext uri="{FF2B5EF4-FFF2-40B4-BE49-F238E27FC236}">
                        <a16:creationId xmlns:a16="http://schemas.microsoft.com/office/drawing/2014/main" id="{F6BE0335-6570-E84B-D72D-1AE23C99A642}"/>
                      </a:ext>
                    </a:extLst>
                  </p:cNvPr>
                  <p:cNvSpPr/>
                  <p:nvPr/>
                </p:nvSpPr>
                <p:spPr>
                  <a:xfrm>
                    <a:off x="3063023" y="5180750"/>
                    <a:ext cx="259727" cy="163135"/>
                  </a:xfrm>
                  <a:prstGeom prst="ellipse">
                    <a:avLst/>
                  </a:prstGeom>
                  <a:solidFill>
                    <a:schemeClr val="bg1"/>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400">
                      <a:solidFill>
                        <a:schemeClr val="tx1"/>
                      </a:solidFill>
                      <a:cs typeface="Calibri"/>
                    </a:endParaRPr>
                  </a:p>
                </p:txBody>
              </p:sp>
              <p:sp>
                <p:nvSpPr>
                  <p:cNvPr id="116" name="TextBox 115">
                    <a:extLst>
                      <a:ext uri="{FF2B5EF4-FFF2-40B4-BE49-F238E27FC236}">
                        <a16:creationId xmlns:a16="http://schemas.microsoft.com/office/drawing/2014/main" id="{E0F607AB-5C8D-55CB-CB80-5B5D39566706}"/>
                      </a:ext>
                    </a:extLst>
                  </p:cNvPr>
                  <p:cNvSpPr txBox="1"/>
                  <p:nvPr/>
                </p:nvSpPr>
                <p:spPr>
                  <a:xfrm>
                    <a:off x="3017948" y="5108844"/>
                    <a:ext cx="510862" cy="3185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11</a:t>
                    </a:r>
                    <a:r>
                      <a:rPr lang="en-US" sz="1400">
                        <a:cs typeface="Calibri"/>
                      </a:rPr>
                      <a:t>​</a:t>
                    </a:r>
                    <a:endParaRPr lang="en-US"/>
                  </a:p>
                </p:txBody>
              </p:sp>
              <p:cxnSp>
                <p:nvCxnSpPr>
                  <p:cNvPr id="27" name="Straight Arrow Connector 26">
                    <a:extLst>
                      <a:ext uri="{FF2B5EF4-FFF2-40B4-BE49-F238E27FC236}">
                        <a16:creationId xmlns:a16="http://schemas.microsoft.com/office/drawing/2014/main" id="{8741BEF3-1B28-EC34-63DA-517C571FD8B5}"/>
                      </a:ext>
                    </a:extLst>
                  </p:cNvPr>
                  <p:cNvCxnSpPr>
                    <a:cxnSpLocks/>
                  </p:cNvCxnSpPr>
                  <p:nvPr/>
                </p:nvCxnSpPr>
                <p:spPr>
                  <a:xfrm>
                    <a:off x="418903" y="2988540"/>
                    <a:ext cx="11306852" cy="30750"/>
                  </a:xfrm>
                  <a:prstGeom prst="straightConnector1">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cxnSp>
          <p:nvCxnSpPr>
            <p:cNvPr id="184" name="Straight Arrow Connector 183">
              <a:extLst>
                <a:ext uri="{FF2B5EF4-FFF2-40B4-BE49-F238E27FC236}">
                  <a16:creationId xmlns:a16="http://schemas.microsoft.com/office/drawing/2014/main" id="{534C79A7-5B89-B85B-D8DF-EBFECDB7D1B0}"/>
                </a:ext>
              </a:extLst>
            </p:cNvPr>
            <p:cNvCxnSpPr>
              <a:cxnSpLocks/>
            </p:cNvCxnSpPr>
            <p:nvPr/>
          </p:nvCxnSpPr>
          <p:spPr>
            <a:xfrm flipH="1">
              <a:off x="6335778" y="1939952"/>
              <a:ext cx="663665" cy="441056"/>
            </a:xfrm>
            <a:prstGeom prst="straightConnector1">
              <a:avLst/>
            </a:prstGeom>
            <a:ln w="381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2BB7B977-B6FA-A806-9EE8-B57B98DD7184}"/>
                </a:ext>
              </a:extLst>
            </p:cNvPr>
            <p:cNvSpPr txBox="1"/>
            <p:nvPr/>
          </p:nvSpPr>
          <p:spPr>
            <a:xfrm>
              <a:off x="6100549" y="1175982"/>
              <a:ext cx="30047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reuse of temporary variable</a:t>
              </a:r>
              <a:br>
                <a:rPr lang="en-US">
                  <a:cs typeface="Calibri"/>
                </a:rPr>
              </a:br>
              <a:r>
                <a:rPr lang="en-US">
                  <a:solidFill>
                    <a:srgbClr val="FF0000"/>
                  </a:solidFill>
                </a:rPr>
                <a:t>prevents parallelization</a:t>
              </a:r>
              <a:endParaRPr lang="en-US">
                <a:solidFill>
                  <a:srgbClr val="FF0000"/>
                </a:solidFill>
                <a:cs typeface="Calibri"/>
              </a:endParaRPr>
            </a:p>
          </p:txBody>
        </p:sp>
      </p:grpSp>
      <p:sp>
        <p:nvSpPr>
          <p:cNvPr id="5" name="Rectangle 4">
            <a:extLst>
              <a:ext uri="{FF2B5EF4-FFF2-40B4-BE49-F238E27FC236}">
                <a16:creationId xmlns:a16="http://schemas.microsoft.com/office/drawing/2014/main" id="{3D170ED7-10A8-220E-A135-DB86B0CCB4C7}"/>
              </a:ext>
            </a:extLst>
          </p:cNvPr>
          <p:cNvSpPr/>
          <p:nvPr/>
        </p:nvSpPr>
        <p:spPr>
          <a:xfrm>
            <a:off x="10884532" y="538538"/>
            <a:ext cx="1135963" cy="52826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WP 3, 4, 5</a:t>
            </a:r>
            <a:endParaRPr lang="en-CH" dirty="0"/>
          </a:p>
        </p:txBody>
      </p:sp>
    </p:spTree>
    <p:extLst>
      <p:ext uri="{BB962C8B-B14F-4D97-AF65-F5344CB8AC3E}">
        <p14:creationId xmlns:p14="http://schemas.microsoft.com/office/powerpoint/2010/main" val="2920819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fade">
                                      <p:cBhvr>
                                        <p:cTn id="12" dur="500"/>
                                        <p:tgtEl>
                                          <p:spTgt spid="1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1"/>
                                        </p:tgtEl>
                                        <p:attrNameLst>
                                          <p:attrName>style.visibility</p:attrName>
                                        </p:attrNameLst>
                                      </p:cBhvr>
                                      <p:to>
                                        <p:strVal val="visible"/>
                                      </p:to>
                                    </p:set>
                                    <p:animEffect transition="in" filter="fade">
                                      <p:cBhvr>
                                        <p:cTn id="17" dur="500"/>
                                        <p:tgtEl>
                                          <p:spTgt spid="1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6"/>
                                        </p:tgtEl>
                                        <p:attrNameLst>
                                          <p:attrName>style.visibility</p:attrName>
                                        </p:attrNameLst>
                                      </p:cBhvr>
                                      <p:to>
                                        <p:strVal val="visible"/>
                                      </p:to>
                                    </p:set>
                                    <p:animEffect transition="in" filter="fade">
                                      <p:cBhvr>
                                        <p:cTn id="22" dur="500"/>
                                        <p:tgtEl>
                                          <p:spTgt spid="18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2"/>
                                        </p:tgtEl>
                                        <p:attrNameLst>
                                          <p:attrName>style.visibility</p:attrName>
                                        </p:attrNameLst>
                                      </p:cBhvr>
                                      <p:to>
                                        <p:strVal val="visible"/>
                                      </p:to>
                                    </p:set>
                                    <p:animEffect transition="in" filter="fade">
                                      <p:cBhvr>
                                        <p:cTn id="2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26E4B-0868-8E88-F4D9-AC69EA5450E0}"/>
              </a:ext>
            </a:extLst>
          </p:cNvPr>
          <p:cNvSpPr>
            <a:spLocks noGrp="1"/>
          </p:cNvSpPr>
          <p:nvPr>
            <p:ph type="title"/>
          </p:nvPr>
        </p:nvSpPr>
        <p:spPr/>
        <p:txBody>
          <a:bodyPr/>
          <a:lstStyle/>
          <a:p>
            <a:r>
              <a:rPr lang="en-US" dirty="0"/>
              <a:t>The Overall Plan</a:t>
            </a:r>
            <a:endParaRPr lang="en-CH" dirty="0"/>
          </a:p>
        </p:txBody>
      </p:sp>
      <p:sp>
        <p:nvSpPr>
          <p:cNvPr id="4" name="Slide Number Placeholder 3">
            <a:extLst>
              <a:ext uri="{FF2B5EF4-FFF2-40B4-BE49-F238E27FC236}">
                <a16:creationId xmlns:a16="http://schemas.microsoft.com/office/drawing/2014/main" id="{DE416ADC-EDA0-FE29-AFBD-E1917458923C}"/>
              </a:ext>
            </a:extLst>
          </p:cNvPr>
          <p:cNvSpPr>
            <a:spLocks noGrp="1"/>
          </p:cNvSpPr>
          <p:nvPr>
            <p:ph type="sldNum" sz="quarter" idx="2"/>
          </p:nvPr>
        </p:nvSpPr>
        <p:spPr/>
        <p:txBody>
          <a:bodyPr/>
          <a:lstStyle/>
          <a:p>
            <a:fld id="{86CB4B4D-7CA3-9044-876B-883B54F8677D}" type="slidenum">
              <a:rPr lang="en-CH" smtClean="0"/>
              <a:t>43</a:t>
            </a:fld>
            <a:endParaRPr lang="en-CH"/>
          </a:p>
        </p:txBody>
      </p:sp>
      <p:pic>
        <p:nvPicPr>
          <p:cNvPr id="5" name="Picture 4">
            <a:extLst>
              <a:ext uri="{FF2B5EF4-FFF2-40B4-BE49-F238E27FC236}">
                <a16:creationId xmlns:a16="http://schemas.microsoft.com/office/drawing/2014/main" id="{9D473BDC-9567-429F-9A36-6E67E45C0A78}"/>
              </a:ext>
            </a:extLst>
          </p:cNvPr>
          <p:cNvPicPr>
            <a:picLocks noChangeAspect="1"/>
          </p:cNvPicPr>
          <p:nvPr/>
        </p:nvPicPr>
        <p:blipFill>
          <a:blip r:embed="rId2"/>
          <a:stretch>
            <a:fillRect/>
          </a:stretch>
        </p:blipFill>
        <p:spPr>
          <a:xfrm>
            <a:off x="1415480" y="1304764"/>
            <a:ext cx="8986418" cy="5449129"/>
          </a:xfrm>
          <a:prstGeom prst="rect">
            <a:avLst/>
          </a:prstGeom>
        </p:spPr>
      </p:pic>
      <p:sp>
        <p:nvSpPr>
          <p:cNvPr id="6" name="Rectangle 5">
            <a:extLst>
              <a:ext uri="{FF2B5EF4-FFF2-40B4-BE49-F238E27FC236}">
                <a16:creationId xmlns:a16="http://schemas.microsoft.com/office/drawing/2014/main" id="{BFA47368-FDF3-7E2D-4736-3F73A49C286D}"/>
              </a:ext>
            </a:extLst>
          </p:cNvPr>
          <p:cNvSpPr/>
          <p:nvPr/>
        </p:nvSpPr>
        <p:spPr>
          <a:xfrm>
            <a:off x="10884532" y="538538"/>
            <a:ext cx="1135963" cy="52826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WP 3, 4, 5</a:t>
            </a:r>
            <a:endParaRPr lang="en-CH" dirty="0"/>
          </a:p>
        </p:txBody>
      </p:sp>
    </p:spTree>
    <p:extLst>
      <p:ext uri="{BB962C8B-B14F-4D97-AF65-F5344CB8AC3E}">
        <p14:creationId xmlns:p14="http://schemas.microsoft.com/office/powerpoint/2010/main" val="146576257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88E078-568E-5B85-E430-F5174C72B1C5}"/>
              </a:ext>
            </a:extLst>
          </p:cNvPr>
          <p:cNvSpPr>
            <a:spLocks noGrp="1"/>
          </p:cNvSpPr>
          <p:nvPr>
            <p:ph type="sldNum" sz="quarter" idx="12"/>
          </p:nvPr>
        </p:nvSpPr>
        <p:spPr/>
        <p:txBody>
          <a:bodyPr/>
          <a:lstStyle/>
          <a:p>
            <a:fld id="{6C6AE60A-B69C-4790-82F7-3882EDF23186}" type="slidenum">
              <a:rPr lang="de-DE" smtClean="0"/>
              <a:pPr/>
              <a:t>44</a:t>
            </a:fld>
            <a:endParaRPr lang="de-DE"/>
          </a:p>
        </p:txBody>
      </p:sp>
      <p:sp>
        <p:nvSpPr>
          <p:cNvPr id="4" name="Title 3">
            <a:extLst>
              <a:ext uri="{FF2B5EF4-FFF2-40B4-BE49-F238E27FC236}">
                <a16:creationId xmlns:a16="http://schemas.microsoft.com/office/drawing/2014/main" id="{F7EF6B78-6356-19E0-9A37-B8C83C717B69}"/>
              </a:ext>
            </a:extLst>
          </p:cNvPr>
          <p:cNvSpPr>
            <a:spLocks noGrp="1"/>
          </p:cNvSpPr>
          <p:nvPr>
            <p:ph type="title"/>
          </p:nvPr>
        </p:nvSpPr>
        <p:spPr/>
        <p:txBody>
          <a:bodyPr/>
          <a:lstStyle/>
          <a:p>
            <a:r>
              <a:rPr lang="en-US" dirty="0"/>
              <a:t>SDFG view of CLOUDSC – investigate dataflow </a:t>
            </a:r>
          </a:p>
        </p:txBody>
      </p:sp>
      <p:pic>
        <p:nvPicPr>
          <p:cNvPr id="6" name="Graphic 6">
            <a:extLst>
              <a:ext uri="{FF2B5EF4-FFF2-40B4-BE49-F238E27FC236}">
                <a16:creationId xmlns:a16="http://schemas.microsoft.com/office/drawing/2014/main" id="{21EBCF4C-9A0E-B4AC-BED3-2C1F9EC980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70190" y="1069763"/>
            <a:ext cx="7221620" cy="5139579"/>
          </a:xfrm>
          <a:prstGeom prst="rect">
            <a:avLst/>
          </a:prstGeom>
        </p:spPr>
      </p:pic>
      <p:pic>
        <p:nvPicPr>
          <p:cNvPr id="7" name="Graphic 7">
            <a:extLst>
              <a:ext uri="{FF2B5EF4-FFF2-40B4-BE49-F238E27FC236}">
                <a16:creationId xmlns:a16="http://schemas.microsoft.com/office/drawing/2014/main" id="{17F1E1F5-7E53-06FF-3AF3-C31F01BAAF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70190" y="1069762"/>
            <a:ext cx="7241672" cy="5139579"/>
          </a:xfrm>
          <a:prstGeom prst="rect">
            <a:avLst/>
          </a:prstGeom>
        </p:spPr>
      </p:pic>
      <p:pic>
        <p:nvPicPr>
          <p:cNvPr id="9" name="Picture 9">
            <a:extLst>
              <a:ext uri="{FF2B5EF4-FFF2-40B4-BE49-F238E27FC236}">
                <a16:creationId xmlns:a16="http://schemas.microsoft.com/office/drawing/2014/main" id="{2E70757B-D80E-5F10-458D-5579749AB28F}"/>
              </a:ext>
            </a:extLst>
          </p:cNvPr>
          <p:cNvPicPr>
            <a:picLocks noChangeAspect="1"/>
          </p:cNvPicPr>
          <p:nvPr/>
        </p:nvPicPr>
        <p:blipFill>
          <a:blip r:embed="rId6"/>
          <a:stretch>
            <a:fillRect/>
          </a:stretch>
        </p:blipFill>
        <p:spPr>
          <a:xfrm>
            <a:off x="326189" y="1066841"/>
            <a:ext cx="6011777" cy="5606633"/>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5EAEB402-D4D8-9789-D964-730ADE157DF5}"/>
              </a:ext>
            </a:extLst>
          </p:cNvPr>
          <p:cNvSpPr/>
          <p:nvPr/>
        </p:nvSpPr>
        <p:spPr>
          <a:xfrm>
            <a:off x="10884532" y="538538"/>
            <a:ext cx="1135963" cy="52826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WP 3, 4, 5</a:t>
            </a:r>
            <a:endParaRPr lang="en-CH" dirty="0"/>
          </a:p>
        </p:txBody>
      </p:sp>
    </p:spTree>
    <p:extLst>
      <p:ext uri="{BB962C8B-B14F-4D97-AF65-F5344CB8AC3E}">
        <p14:creationId xmlns:p14="http://schemas.microsoft.com/office/powerpoint/2010/main" val="1075651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1FF5BD-B9E6-6869-EDEB-E60E5751DB58}"/>
              </a:ext>
            </a:extLst>
          </p:cNvPr>
          <p:cNvSpPr>
            <a:spLocks noGrp="1"/>
          </p:cNvSpPr>
          <p:nvPr>
            <p:ph sz="half" idx="1"/>
          </p:nvPr>
        </p:nvSpPr>
        <p:spPr>
          <a:xfrm>
            <a:off x="192223" y="2024068"/>
            <a:ext cx="5687753" cy="1529167"/>
          </a:xfrm>
        </p:spPr>
        <p:txBody>
          <a:bodyPr vert="horz" lIns="140400" tIns="0" rIns="0" bIns="0" rtlCol="0" anchor="t">
            <a:noAutofit/>
          </a:bodyPr>
          <a:lstStyle/>
          <a:p>
            <a:r>
              <a:rPr lang="en-US">
                <a:latin typeface="Calibri"/>
                <a:cs typeface="Calibri"/>
              </a:rPr>
              <a:t>Data management transformations:</a:t>
            </a:r>
          </a:p>
          <a:p>
            <a:pPr marL="626745" lvl="1" indent="-264795"/>
            <a:r>
              <a:rPr lang="en-US" b="1">
                <a:latin typeface="Calibri"/>
                <a:cs typeface="Calibri"/>
              </a:rPr>
              <a:t>Changing data container lifetime</a:t>
            </a:r>
          </a:p>
          <a:p>
            <a:pPr marL="626745" lvl="1" indent="-264795"/>
            <a:r>
              <a:rPr lang="en-US" b="1">
                <a:latin typeface="Calibri"/>
                <a:cs typeface="Calibri"/>
              </a:rPr>
              <a:t>Versioning data containers</a:t>
            </a:r>
          </a:p>
          <a:p>
            <a:pPr>
              <a:buClr>
                <a:srgbClr val="485A2C"/>
              </a:buClr>
            </a:pPr>
            <a:r>
              <a:rPr lang="en-US">
                <a:latin typeface="Calibri"/>
                <a:cs typeface="Calibri"/>
              </a:rPr>
              <a:t>Loop Parallelization</a:t>
            </a:r>
          </a:p>
          <a:p>
            <a:endParaRPr lang="en-US">
              <a:solidFill>
                <a:srgbClr val="000000"/>
              </a:solidFill>
              <a:cs typeface="Calibri" panose="020F0502020204030204" pitchFamily="34" charset="0"/>
            </a:endParaRPr>
          </a:p>
        </p:txBody>
      </p:sp>
      <p:sp>
        <p:nvSpPr>
          <p:cNvPr id="5" name="Content Placeholder 4">
            <a:extLst>
              <a:ext uri="{FF2B5EF4-FFF2-40B4-BE49-F238E27FC236}">
                <a16:creationId xmlns:a16="http://schemas.microsoft.com/office/drawing/2014/main" id="{253E2CF2-0463-B1C5-0ACF-DF3C5E2AC944}"/>
              </a:ext>
            </a:extLst>
          </p:cNvPr>
          <p:cNvSpPr>
            <a:spLocks noGrp="1"/>
          </p:cNvSpPr>
          <p:nvPr>
            <p:ph sz="half" idx="2"/>
          </p:nvPr>
        </p:nvSpPr>
        <p:spPr>
          <a:xfrm>
            <a:off x="6023992" y="2024068"/>
            <a:ext cx="5945503" cy="824032"/>
          </a:xfrm>
        </p:spPr>
        <p:txBody>
          <a:bodyPr vert="horz" lIns="140400" tIns="0" rIns="0" bIns="0" rtlCol="0" anchor="t">
            <a:noAutofit/>
          </a:bodyPr>
          <a:lstStyle/>
          <a:p>
            <a:r>
              <a:rPr lang="en-US">
                <a:latin typeface="Calibri"/>
                <a:cs typeface="Calibri"/>
              </a:rPr>
              <a:t>Specializing numerical values</a:t>
            </a:r>
          </a:p>
          <a:p>
            <a:r>
              <a:rPr lang="en-US">
                <a:latin typeface="Calibri"/>
                <a:cs typeface="Calibri"/>
              </a:rPr>
              <a:t>Changing the data layout</a:t>
            </a:r>
          </a:p>
        </p:txBody>
      </p:sp>
      <p:sp>
        <p:nvSpPr>
          <p:cNvPr id="3" name="Slide Number Placeholder 2">
            <a:extLst>
              <a:ext uri="{FF2B5EF4-FFF2-40B4-BE49-F238E27FC236}">
                <a16:creationId xmlns:a16="http://schemas.microsoft.com/office/drawing/2014/main" id="{343394ED-DDC2-EC30-C597-62DA33DA4434}"/>
              </a:ext>
            </a:extLst>
          </p:cNvPr>
          <p:cNvSpPr>
            <a:spLocks noGrp="1"/>
          </p:cNvSpPr>
          <p:nvPr>
            <p:ph type="sldNum" sz="quarter" idx="12"/>
          </p:nvPr>
        </p:nvSpPr>
        <p:spPr/>
        <p:txBody>
          <a:bodyPr/>
          <a:lstStyle/>
          <a:p>
            <a:fld id="{6C6AE60A-B69C-4790-82F7-3882EDF23186}" type="slidenum">
              <a:rPr lang="de-DE" smtClean="0"/>
              <a:pPr/>
              <a:t>45</a:t>
            </a:fld>
            <a:endParaRPr lang="de-DE"/>
          </a:p>
        </p:txBody>
      </p:sp>
      <p:sp>
        <p:nvSpPr>
          <p:cNvPr id="4" name="Title 3">
            <a:extLst>
              <a:ext uri="{FF2B5EF4-FFF2-40B4-BE49-F238E27FC236}">
                <a16:creationId xmlns:a16="http://schemas.microsoft.com/office/drawing/2014/main" id="{596DD544-7097-DEAC-E59A-EE900DA41067}"/>
              </a:ext>
            </a:extLst>
          </p:cNvPr>
          <p:cNvSpPr>
            <a:spLocks noGrp="1"/>
          </p:cNvSpPr>
          <p:nvPr>
            <p:ph type="title"/>
          </p:nvPr>
        </p:nvSpPr>
        <p:spPr/>
        <p:txBody>
          <a:bodyPr/>
          <a:lstStyle/>
          <a:p>
            <a:r>
              <a:rPr lang="en-US" dirty="0"/>
              <a:t>Transformations in </a:t>
            </a:r>
            <a:r>
              <a:rPr lang="en-US" dirty="0" err="1"/>
              <a:t>DaCe</a:t>
            </a:r>
            <a:r>
              <a:rPr lang="en-US" dirty="0"/>
              <a:t> – </a:t>
            </a:r>
            <a:r>
              <a:rPr lang="en-US" dirty="0">
                <a:solidFill>
                  <a:srgbClr val="C00000"/>
                </a:solidFill>
              </a:rPr>
              <a:t>Performance Metaprogramming</a:t>
            </a:r>
            <a:r>
              <a:rPr lang="en-US" dirty="0"/>
              <a:t>!</a:t>
            </a:r>
          </a:p>
        </p:txBody>
      </p:sp>
      <p:sp>
        <p:nvSpPr>
          <p:cNvPr id="6" name="TextBox 5">
            <a:extLst>
              <a:ext uri="{FF2B5EF4-FFF2-40B4-BE49-F238E27FC236}">
                <a16:creationId xmlns:a16="http://schemas.microsoft.com/office/drawing/2014/main" id="{65C92A88-5FF9-2E7D-6776-8AEB74DE5D58}"/>
              </a:ext>
            </a:extLst>
          </p:cNvPr>
          <p:cNvSpPr txBox="1"/>
          <p:nvPr/>
        </p:nvSpPr>
        <p:spPr>
          <a:xfrm>
            <a:off x="1538218" y="1538217"/>
            <a:ext cx="35393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Expose parallelism</a:t>
            </a:r>
          </a:p>
        </p:txBody>
      </p:sp>
      <p:sp>
        <p:nvSpPr>
          <p:cNvPr id="7" name="TextBox 6">
            <a:extLst>
              <a:ext uri="{FF2B5EF4-FFF2-40B4-BE49-F238E27FC236}">
                <a16:creationId xmlns:a16="http://schemas.microsoft.com/office/drawing/2014/main" id="{141AA5CA-873B-8210-1E0B-F10D77AFF870}"/>
              </a:ext>
            </a:extLst>
          </p:cNvPr>
          <p:cNvSpPr txBox="1"/>
          <p:nvPr/>
        </p:nvSpPr>
        <p:spPr>
          <a:xfrm>
            <a:off x="7054186" y="1481350"/>
            <a:ext cx="338009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Improve performance</a:t>
            </a:r>
          </a:p>
        </p:txBody>
      </p:sp>
      <p:cxnSp>
        <p:nvCxnSpPr>
          <p:cNvPr id="8" name="Straight Arrow Connector 7">
            <a:extLst>
              <a:ext uri="{FF2B5EF4-FFF2-40B4-BE49-F238E27FC236}">
                <a16:creationId xmlns:a16="http://schemas.microsoft.com/office/drawing/2014/main" id="{4A93047C-6479-75C2-D44B-3A9076226B66}"/>
              </a:ext>
            </a:extLst>
          </p:cNvPr>
          <p:cNvCxnSpPr/>
          <p:nvPr/>
        </p:nvCxnSpPr>
        <p:spPr>
          <a:xfrm>
            <a:off x="5997765" y="1772645"/>
            <a:ext cx="4550" cy="1574042"/>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31E141-0947-5731-3DEA-45B2EAA4087E}"/>
              </a:ext>
            </a:extLst>
          </p:cNvPr>
          <p:cNvSpPr txBox="1"/>
          <p:nvPr/>
        </p:nvSpPr>
        <p:spPr>
          <a:xfrm>
            <a:off x="913734" y="3424355"/>
            <a:ext cx="4403998"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7030A0"/>
                </a:solidFill>
                <a:latin typeface="Consolas"/>
              </a:rPr>
              <a:t>do </a:t>
            </a:r>
            <a:r>
              <a:rPr lang="en-US" sz="1600">
                <a:latin typeface="Consolas"/>
              </a:rPr>
              <a:t>JK=1,KLEV</a:t>
            </a:r>
            <a:endParaRPr lang="en-US" sz="1600">
              <a:cs typeface="Calibri"/>
            </a:endParaRPr>
          </a:p>
          <a:p>
            <a:r>
              <a:rPr lang="en-US" sz="1600">
                <a:latin typeface="Consolas"/>
              </a:rPr>
              <a:t>  </a:t>
            </a:r>
            <a:r>
              <a:rPr lang="en-US" sz="1600">
                <a:solidFill>
                  <a:srgbClr val="7030A0"/>
                </a:solidFill>
                <a:latin typeface="Consolas"/>
              </a:rPr>
              <a:t>do </a:t>
            </a:r>
            <a:r>
              <a:rPr lang="en-US" sz="1600">
                <a:latin typeface="Consolas"/>
              </a:rPr>
              <a:t>JL=1,KFDIA </a:t>
            </a:r>
            <a:endParaRPr lang="en-US" sz="1600">
              <a:solidFill>
                <a:srgbClr val="000000"/>
              </a:solidFill>
              <a:latin typeface="Calibri" panose="020F0502020204030204"/>
              <a:cs typeface="Calibri" panose="020F0502020204030204"/>
            </a:endParaRPr>
          </a:p>
          <a:p>
            <a:r>
              <a:rPr lang="en-US" sz="1600">
                <a:solidFill>
                  <a:srgbClr val="FF0000"/>
                </a:solidFill>
                <a:latin typeface="Consolas"/>
              </a:rPr>
              <a:t>    ZQADJ</a:t>
            </a:r>
            <a:r>
              <a:rPr lang="en-US" sz="1600">
                <a:latin typeface="Consolas"/>
              </a:rPr>
              <a:t>=ZQX(JL,JK,1)*ZQTM          </a:t>
            </a:r>
            <a:endParaRPr lang="en-US" sz="1600">
              <a:latin typeface="Calibri" panose="020F0502020204030204"/>
              <a:cs typeface="Calibri" panose="020F0502020204030204"/>
            </a:endParaRPr>
          </a:p>
          <a:p>
            <a:r>
              <a:rPr lang="en-US" sz="1600">
                <a:latin typeface="Consolas"/>
              </a:rPr>
              <a:t>    </a:t>
            </a:r>
            <a:r>
              <a:rPr lang="en-US" sz="1600" err="1">
                <a:latin typeface="Consolas"/>
              </a:rPr>
              <a:t>t_q</a:t>
            </a:r>
            <a:r>
              <a:rPr lang="en-US" sz="1600">
                <a:latin typeface="Consolas"/>
              </a:rPr>
              <a:t>(JL,JK)=</a:t>
            </a:r>
            <a:r>
              <a:rPr lang="en-US" sz="1600" err="1">
                <a:latin typeface="Consolas"/>
              </a:rPr>
              <a:t>t_q</a:t>
            </a:r>
            <a:r>
              <a:rPr lang="en-US" sz="1600">
                <a:latin typeface="Consolas"/>
              </a:rPr>
              <a:t>(JL,JK)+</a:t>
            </a:r>
            <a:r>
              <a:rPr lang="en-US" sz="1600">
                <a:solidFill>
                  <a:srgbClr val="FF0000"/>
                </a:solidFill>
                <a:latin typeface="Consolas"/>
              </a:rPr>
              <a:t>ZQADJ</a:t>
            </a:r>
            <a:endParaRPr lang="en-US" sz="1600">
              <a:cs typeface="Calibri"/>
            </a:endParaRPr>
          </a:p>
          <a:p>
            <a:r>
              <a:rPr lang="en-US" sz="1600">
                <a:latin typeface="Consolas"/>
              </a:rPr>
              <a:t>  </a:t>
            </a:r>
            <a:r>
              <a:rPr lang="en-US" sz="1600" err="1">
                <a:solidFill>
                  <a:srgbClr val="7030A0"/>
                </a:solidFill>
                <a:latin typeface="Consolas"/>
              </a:rPr>
              <a:t>enddo</a:t>
            </a:r>
            <a:endParaRPr lang="en-US" sz="1600">
              <a:cs typeface="Calibri"/>
            </a:endParaRPr>
          </a:p>
          <a:p>
            <a:r>
              <a:rPr lang="en-US" sz="1600" err="1">
                <a:solidFill>
                  <a:srgbClr val="7030A0"/>
                </a:solidFill>
                <a:latin typeface="Consolas"/>
              </a:rPr>
              <a:t>enddo</a:t>
            </a:r>
            <a:endParaRPr lang="en-US" sz="1600">
              <a:cs typeface="Calibri"/>
            </a:endParaRPr>
          </a:p>
          <a:p>
            <a:br>
              <a:rPr lang="en-US" sz="1600"/>
            </a:br>
            <a:r>
              <a:rPr lang="en-US" sz="1600">
                <a:solidFill>
                  <a:srgbClr val="7030A0"/>
                </a:solidFill>
                <a:latin typeface="Consolas"/>
              </a:rPr>
              <a:t>do </a:t>
            </a:r>
            <a:r>
              <a:rPr lang="en-US" sz="1600">
                <a:latin typeface="Consolas"/>
              </a:rPr>
              <a:t>JK=1,KLEV</a:t>
            </a:r>
            <a:endParaRPr lang="en-US" sz="1600">
              <a:cs typeface="Calibri"/>
            </a:endParaRPr>
          </a:p>
          <a:p>
            <a:r>
              <a:rPr lang="en-US" sz="1600">
                <a:latin typeface="Consolas"/>
              </a:rPr>
              <a:t>  </a:t>
            </a:r>
            <a:r>
              <a:rPr lang="en-US" sz="1600">
                <a:solidFill>
                  <a:srgbClr val="7030A0"/>
                </a:solidFill>
                <a:latin typeface="Consolas"/>
              </a:rPr>
              <a:t>do </a:t>
            </a:r>
            <a:r>
              <a:rPr lang="en-US" sz="1600">
                <a:latin typeface="Consolas"/>
              </a:rPr>
              <a:t>JL=1,KFDIA</a:t>
            </a:r>
            <a:endParaRPr lang="en-US" sz="1600">
              <a:cs typeface="Calibri"/>
            </a:endParaRPr>
          </a:p>
          <a:p>
            <a:r>
              <a:rPr lang="en-US" sz="1600">
                <a:latin typeface="Consolas"/>
              </a:rPr>
              <a:t>    </a:t>
            </a:r>
            <a:r>
              <a:rPr lang="en-US" sz="1600">
                <a:solidFill>
                  <a:srgbClr val="FF0000"/>
                </a:solidFill>
                <a:latin typeface="Consolas"/>
              </a:rPr>
              <a:t>ZQADJ</a:t>
            </a:r>
            <a:r>
              <a:rPr lang="en-US" sz="1600">
                <a:latin typeface="Consolas"/>
              </a:rPr>
              <a:t>=ZQX(JL,JK,2)*ZQTM        </a:t>
            </a:r>
          </a:p>
          <a:p>
            <a:r>
              <a:rPr lang="en-US" sz="1600">
                <a:latin typeface="Consolas"/>
              </a:rPr>
              <a:t>    </a:t>
            </a:r>
            <a:r>
              <a:rPr lang="en-US" sz="1600" err="1">
                <a:latin typeface="Consolas"/>
              </a:rPr>
              <a:t>t_q</a:t>
            </a:r>
            <a:r>
              <a:rPr lang="en-US" sz="1600">
                <a:latin typeface="Consolas"/>
              </a:rPr>
              <a:t>(JL,JK)=</a:t>
            </a:r>
            <a:r>
              <a:rPr lang="en-US" sz="1600" err="1">
                <a:latin typeface="Consolas"/>
              </a:rPr>
              <a:t>t_q</a:t>
            </a:r>
            <a:r>
              <a:rPr lang="en-US" sz="1600">
                <a:latin typeface="Consolas"/>
              </a:rPr>
              <a:t>(JL,JK)+</a:t>
            </a:r>
            <a:r>
              <a:rPr lang="en-US" sz="1600">
                <a:solidFill>
                  <a:srgbClr val="FF0000"/>
                </a:solidFill>
                <a:latin typeface="Consolas"/>
              </a:rPr>
              <a:t>ZQADJ</a:t>
            </a:r>
            <a:endParaRPr lang="en-US" sz="1600">
              <a:cs typeface="Calibri"/>
            </a:endParaRPr>
          </a:p>
          <a:p>
            <a:r>
              <a:rPr lang="en-US" sz="1600">
                <a:latin typeface="Consolas"/>
              </a:rPr>
              <a:t>  </a:t>
            </a:r>
            <a:r>
              <a:rPr lang="en-US" sz="1600" err="1">
                <a:solidFill>
                  <a:srgbClr val="7030A0"/>
                </a:solidFill>
                <a:latin typeface="Consolas"/>
              </a:rPr>
              <a:t>enddo</a:t>
            </a:r>
            <a:endParaRPr lang="en-US" sz="1600">
              <a:cs typeface="Calibri"/>
            </a:endParaRPr>
          </a:p>
          <a:p>
            <a:r>
              <a:rPr lang="en-US" sz="1600" err="1">
                <a:solidFill>
                  <a:srgbClr val="7030A0"/>
                </a:solidFill>
                <a:latin typeface="Consolas"/>
              </a:rPr>
              <a:t>enddo</a:t>
            </a:r>
            <a:endParaRPr lang="en-US" sz="1600">
              <a:cs typeface="Calibri"/>
            </a:endParaRPr>
          </a:p>
          <a:p>
            <a:endParaRPr lang="en-US" sz="1600">
              <a:solidFill>
                <a:srgbClr val="000000"/>
              </a:solidFill>
              <a:latin typeface="Consolas"/>
            </a:endParaRPr>
          </a:p>
        </p:txBody>
      </p:sp>
      <p:pic>
        <p:nvPicPr>
          <p:cNvPr id="11" name="Picture 11" descr="Text&#10;&#10;Description automatically generated">
            <a:extLst>
              <a:ext uri="{FF2B5EF4-FFF2-40B4-BE49-F238E27FC236}">
                <a16:creationId xmlns:a16="http://schemas.microsoft.com/office/drawing/2014/main" id="{A502A145-9937-D756-BEC4-FFCCCEE94195}"/>
              </a:ext>
            </a:extLst>
          </p:cNvPr>
          <p:cNvPicPr>
            <a:picLocks noChangeAspect="1"/>
          </p:cNvPicPr>
          <p:nvPr/>
        </p:nvPicPr>
        <p:blipFill>
          <a:blip r:embed="rId2"/>
          <a:stretch>
            <a:fillRect/>
          </a:stretch>
        </p:blipFill>
        <p:spPr>
          <a:xfrm>
            <a:off x="6851175" y="3343075"/>
            <a:ext cx="3732663" cy="3322205"/>
          </a:xfrm>
          <a:prstGeom prst="rect">
            <a:avLst/>
          </a:prstGeom>
        </p:spPr>
      </p:pic>
      <p:sp>
        <p:nvSpPr>
          <p:cNvPr id="12" name="Rectangle: Rounded Corners 11">
            <a:extLst>
              <a:ext uri="{FF2B5EF4-FFF2-40B4-BE49-F238E27FC236}">
                <a16:creationId xmlns:a16="http://schemas.microsoft.com/office/drawing/2014/main" id="{BE5CAE8E-0F3B-4E5C-7D0C-907A667CCA95}"/>
              </a:ext>
            </a:extLst>
          </p:cNvPr>
          <p:cNvSpPr/>
          <p:nvPr/>
        </p:nvSpPr>
        <p:spPr>
          <a:xfrm>
            <a:off x="4126173" y="2494127"/>
            <a:ext cx="345744" cy="288879"/>
          </a:xfrm>
          <a:prstGeom prst="round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1</a:t>
            </a:r>
            <a:endParaRPr lang="en-US" b="1">
              <a:solidFill>
                <a:schemeClr val="tx1"/>
              </a:solidFill>
            </a:endParaRPr>
          </a:p>
        </p:txBody>
      </p:sp>
      <p:sp>
        <p:nvSpPr>
          <p:cNvPr id="13" name="Rectangle: Rounded Corners 12">
            <a:extLst>
              <a:ext uri="{FF2B5EF4-FFF2-40B4-BE49-F238E27FC236}">
                <a16:creationId xmlns:a16="http://schemas.microsoft.com/office/drawing/2014/main" id="{3ABA8344-EABC-F65A-C82B-742A62B65749}"/>
              </a:ext>
            </a:extLst>
          </p:cNvPr>
          <p:cNvSpPr/>
          <p:nvPr/>
        </p:nvSpPr>
        <p:spPr>
          <a:xfrm>
            <a:off x="3034351" y="2983171"/>
            <a:ext cx="345744" cy="288879"/>
          </a:xfrm>
          <a:prstGeom prst="round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2</a:t>
            </a:r>
            <a:endParaRPr lang="en-US"/>
          </a:p>
        </p:txBody>
      </p:sp>
      <p:grpSp>
        <p:nvGrpSpPr>
          <p:cNvPr id="23" name="Group 22">
            <a:extLst>
              <a:ext uri="{FF2B5EF4-FFF2-40B4-BE49-F238E27FC236}">
                <a16:creationId xmlns:a16="http://schemas.microsoft.com/office/drawing/2014/main" id="{020F232A-3F28-1C9D-7E4F-4726D13C4227}"/>
              </a:ext>
            </a:extLst>
          </p:cNvPr>
          <p:cNvGrpSpPr/>
          <p:nvPr/>
        </p:nvGrpSpPr>
        <p:grpSpPr>
          <a:xfrm>
            <a:off x="4621614" y="3938514"/>
            <a:ext cx="2131326" cy="1876141"/>
            <a:chOff x="4621614" y="3938514"/>
            <a:chExt cx="2131326" cy="1876141"/>
          </a:xfrm>
        </p:grpSpPr>
        <p:cxnSp>
          <p:nvCxnSpPr>
            <p:cNvPr id="14" name="Straight Arrow Connector 13">
              <a:extLst>
                <a:ext uri="{FF2B5EF4-FFF2-40B4-BE49-F238E27FC236}">
                  <a16:creationId xmlns:a16="http://schemas.microsoft.com/office/drawing/2014/main" id="{184D8C23-445A-DDE0-F9DD-4D6FA951AF34}"/>
                </a:ext>
              </a:extLst>
            </p:cNvPr>
            <p:cNvCxnSpPr/>
            <p:nvPr/>
          </p:nvCxnSpPr>
          <p:spPr>
            <a:xfrm>
              <a:off x="4621614" y="4274734"/>
              <a:ext cx="2131326" cy="15922"/>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B708797-521B-5B89-E4F7-8E81D559BFA1}"/>
                </a:ext>
              </a:extLst>
            </p:cNvPr>
            <p:cNvCxnSpPr>
              <a:cxnSpLocks/>
            </p:cNvCxnSpPr>
            <p:nvPr/>
          </p:nvCxnSpPr>
          <p:spPr>
            <a:xfrm>
              <a:off x="4667105" y="5810106"/>
              <a:ext cx="2085834" cy="4549"/>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70C98DC-EAFA-F8AE-F3BA-DD00F27AD83A}"/>
                </a:ext>
              </a:extLst>
            </p:cNvPr>
            <p:cNvSpPr/>
            <p:nvPr/>
          </p:nvSpPr>
          <p:spPr>
            <a:xfrm>
              <a:off x="5525068" y="3938514"/>
              <a:ext cx="345744" cy="288879"/>
            </a:xfrm>
            <a:prstGeom prst="round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1</a:t>
              </a:r>
              <a:endParaRPr lang="en-US" b="1">
                <a:solidFill>
                  <a:schemeClr val="tx1"/>
                </a:solidFill>
              </a:endParaRPr>
            </a:p>
          </p:txBody>
        </p:sp>
        <p:sp>
          <p:nvSpPr>
            <p:cNvPr id="17" name="Rectangle: Rounded Corners 16">
              <a:extLst>
                <a:ext uri="{FF2B5EF4-FFF2-40B4-BE49-F238E27FC236}">
                  <a16:creationId xmlns:a16="http://schemas.microsoft.com/office/drawing/2014/main" id="{220AAC94-6FDC-9744-398E-56CBFA3C678D}"/>
                </a:ext>
              </a:extLst>
            </p:cNvPr>
            <p:cNvSpPr/>
            <p:nvPr/>
          </p:nvSpPr>
          <p:spPr>
            <a:xfrm>
              <a:off x="5525068" y="5439768"/>
              <a:ext cx="345744" cy="288879"/>
            </a:xfrm>
            <a:prstGeom prst="round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1</a:t>
              </a:r>
              <a:endParaRPr lang="en-US" b="1">
                <a:solidFill>
                  <a:schemeClr val="tx1"/>
                </a:solidFill>
              </a:endParaRPr>
            </a:p>
          </p:txBody>
        </p:sp>
      </p:grpSp>
      <p:grpSp>
        <p:nvGrpSpPr>
          <p:cNvPr id="22" name="Group 21">
            <a:extLst>
              <a:ext uri="{FF2B5EF4-FFF2-40B4-BE49-F238E27FC236}">
                <a16:creationId xmlns:a16="http://schemas.microsoft.com/office/drawing/2014/main" id="{DB6DC979-2CF4-409F-C3E8-8BA629EA4C76}"/>
              </a:ext>
            </a:extLst>
          </p:cNvPr>
          <p:cNvGrpSpPr/>
          <p:nvPr/>
        </p:nvGrpSpPr>
        <p:grpSpPr>
          <a:xfrm>
            <a:off x="10432862" y="3857668"/>
            <a:ext cx="965292" cy="1795443"/>
            <a:chOff x="10432862" y="3857668"/>
            <a:chExt cx="965292" cy="1795443"/>
          </a:xfrm>
        </p:grpSpPr>
        <p:sp>
          <p:nvSpPr>
            <p:cNvPr id="18" name="Rectangle: Rounded Corners 17">
              <a:extLst>
                <a:ext uri="{FF2B5EF4-FFF2-40B4-BE49-F238E27FC236}">
                  <a16:creationId xmlns:a16="http://schemas.microsoft.com/office/drawing/2014/main" id="{19103194-93BF-CCDE-AD5F-1B749F2F4D6A}"/>
                </a:ext>
              </a:extLst>
            </p:cNvPr>
            <p:cNvSpPr/>
            <p:nvPr/>
          </p:nvSpPr>
          <p:spPr>
            <a:xfrm>
              <a:off x="11052410" y="3857668"/>
              <a:ext cx="345744" cy="288879"/>
            </a:xfrm>
            <a:prstGeom prst="round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2</a:t>
              </a:r>
              <a:endParaRPr lang="en-US"/>
            </a:p>
          </p:txBody>
        </p:sp>
        <p:sp>
          <p:nvSpPr>
            <p:cNvPr id="19" name="Rectangle: Rounded Corners 18">
              <a:extLst>
                <a:ext uri="{FF2B5EF4-FFF2-40B4-BE49-F238E27FC236}">
                  <a16:creationId xmlns:a16="http://schemas.microsoft.com/office/drawing/2014/main" id="{C4D08913-6B8D-0D54-800E-CECE4C4C0C9D}"/>
                </a:ext>
              </a:extLst>
            </p:cNvPr>
            <p:cNvSpPr/>
            <p:nvPr/>
          </p:nvSpPr>
          <p:spPr>
            <a:xfrm>
              <a:off x="11052410" y="5364232"/>
              <a:ext cx="345744" cy="288879"/>
            </a:xfrm>
            <a:prstGeom prst="round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2</a:t>
              </a:r>
              <a:endParaRPr lang="en-US"/>
            </a:p>
          </p:txBody>
        </p:sp>
        <p:cxnSp>
          <p:nvCxnSpPr>
            <p:cNvPr id="20" name="Straight Arrow Connector 19">
              <a:extLst>
                <a:ext uri="{FF2B5EF4-FFF2-40B4-BE49-F238E27FC236}">
                  <a16:creationId xmlns:a16="http://schemas.microsoft.com/office/drawing/2014/main" id="{81989B45-1163-FC46-DFB9-E8D81523EB8A}"/>
                </a:ext>
              </a:extLst>
            </p:cNvPr>
            <p:cNvCxnSpPr/>
            <p:nvPr/>
          </p:nvCxnSpPr>
          <p:spPr>
            <a:xfrm flipH="1" flipV="1">
              <a:off x="10432862" y="4020505"/>
              <a:ext cx="526392" cy="1996"/>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339C666-8A3C-595D-3EBD-124B55B60CA9}"/>
                </a:ext>
              </a:extLst>
            </p:cNvPr>
            <p:cNvCxnSpPr>
              <a:cxnSpLocks/>
            </p:cNvCxnSpPr>
            <p:nvPr/>
          </p:nvCxnSpPr>
          <p:spPr>
            <a:xfrm flipH="1" flipV="1">
              <a:off x="10432862" y="5526533"/>
              <a:ext cx="526392" cy="1996"/>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8D8FCB95-E0C9-E3B8-8BF5-8EB1A6B36F61}"/>
              </a:ext>
            </a:extLst>
          </p:cNvPr>
          <p:cNvSpPr/>
          <p:nvPr/>
        </p:nvSpPr>
        <p:spPr>
          <a:xfrm>
            <a:off x="10884532" y="538538"/>
            <a:ext cx="1135963" cy="52826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WP 3, 4, 5</a:t>
            </a:r>
            <a:endParaRPr lang="en-CH" dirty="0"/>
          </a:p>
        </p:txBody>
      </p:sp>
    </p:spTree>
    <p:extLst>
      <p:ext uri="{BB962C8B-B14F-4D97-AF65-F5344CB8AC3E}">
        <p14:creationId xmlns:p14="http://schemas.microsoft.com/office/powerpoint/2010/main" val="1510205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9DFB49-EC9F-BC8A-FDCC-56CA2F769721}"/>
              </a:ext>
            </a:extLst>
          </p:cNvPr>
          <p:cNvSpPr>
            <a:spLocks noGrp="1"/>
          </p:cNvSpPr>
          <p:nvPr>
            <p:ph type="sldNum" sz="quarter" idx="12"/>
          </p:nvPr>
        </p:nvSpPr>
        <p:spPr/>
        <p:txBody>
          <a:bodyPr/>
          <a:lstStyle/>
          <a:p>
            <a:fld id="{6C6AE60A-B69C-4790-82F7-3882EDF23186}" type="slidenum">
              <a:rPr lang="de-DE" smtClean="0"/>
              <a:pPr/>
              <a:t>46</a:t>
            </a:fld>
            <a:endParaRPr lang="de-DE"/>
          </a:p>
        </p:txBody>
      </p:sp>
      <p:sp>
        <p:nvSpPr>
          <p:cNvPr id="4" name="Title 3">
            <a:extLst>
              <a:ext uri="{FF2B5EF4-FFF2-40B4-BE49-F238E27FC236}">
                <a16:creationId xmlns:a16="http://schemas.microsoft.com/office/drawing/2014/main" id="{21B0A8A4-5C5D-3E65-C53B-4360FCEDD61C}"/>
              </a:ext>
            </a:extLst>
          </p:cNvPr>
          <p:cNvSpPr>
            <a:spLocks noGrp="1"/>
          </p:cNvSpPr>
          <p:nvPr>
            <p:ph type="title"/>
          </p:nvPr>
        </p:nvSpPr>
        <p:spPr>
          <a:xfrm>
            <a:off x="157046" y="620688"/>
            <a:ext cx="11773308" cy="533400"/>
          </a:xfrm>
        </p:spPr>
        <p:txBody>
          <a:bodyPr/>
          <a:lstStyle/>
          <a:p>
            <a:r>
              <a:rPr lang="en-US" sz="2800" dirty="0"/>
              <a:t>Performance portability – all from the original, unchanged CLOUDSC code!</a:t>
            </a:r>
          </a:p>
        </p:txBody>
      </p:sp>
      <p:pic>
        <p:nvPicPr>
          <p:cNvPr id="8" name="Graphic 8">
            <a:extLst>
              <a:ext uri="{FF2B5EF4-FFF2-40B4-BE49-F238E27FC236}">
                <a16:creationId xmlns:a16="http://schemas.microsoft.com/office/drawing/2014/main" id="{8F0F7385-9283-84B7-4F2A-256048213B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9152" y="1283657"/>
            <a:ext cx="7569199" cy="5380211"/>
          </a:xfrm>
          <a:prstGeom prst="rect">
            <a:avLst/>
          </a:prstGeom>
        </p:spPr>
      </p:pic>
      <p:pic>
        <p:nvPicPr>
          <p:cNvPr id="9" name="Graphic 9">
            <a:extLst>
              <a:ext uri="{FF2B5EF4-FFF2-40B4-BE49-F238E27FC236}">
                <a16:creationId xmlns:a16="http://schemas.microsoft.com/office/drawing/2014/main" id="{ECC715F5-A319-69DE-FE53-BF56EC4AD7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9152" y="1283657"/>
            <a:ext cx="7569198" cy="5380211"/>
          </a:xfrm>
          <a:prstGeom prst="rect">
            <a:avLst/>
          </a:prstGeom>
        </p:spPr>
      </p:pic>
      <p:pic>
        <p:nvPicPr>
          <p:cNvPr id="5" name="Graphic 4">
            <a:extLst>
              <a:ext uri="{FF2B5EF4-FFF2-40B4-BE49-F238E27FC236}">
                <a16:creationId xmlns:a16="http://schemas.microsoft.com/office/drawing/2014/main" id="{755B060A-1554-4BCC-29AB-535F94E04C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59119" y="1279971"/>
            <a:ext cx="7569197" cy="5383897"/>
          </a:xfrm>
          <a:prstGeom prst="rect">
            <a:avLst/>
          </a:prstGeom>
        </p:spPr>
      </p:pic>
      <p:pic>
        <p:nvPicPr>
          <p:cNvPr id="7" name="Graphic 6">
            <a:extLst>
              <a:ext uri="{FF2B5EF4-FFF2-40B4-BE49-F238E27FC236}">
                <a16:creationId xmlns:a16="http://schemas.microsoft.com/office/drawing/2014/main" id="{D46F3511-26EF-30AA-6EF3-EF29B58F07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59084" y="1276285"/>
            <a:ext cx="7569232" cy="5383921"/>
          </a:xfrm>
          <a:prstGeom prst="rect">
            <a:avLst/>
          </a:prstGeom>
        </p:spPr>
      </p:pic>
      <p:pic>
        <p:nvPicPr>
          <p:cNvPr id="16" name="Graphic 15" hidden="1">
            <a:extLst>
              <a:ext uri="{FF2B5EF4-FFF2-40B4-BE49-F238E27FC236}">
                <a16:creationId xmlns:a16="http://schemas.microsoft.com/office/drawing/2014/main" id="{7A2EE897-3064-0695-8D11-6B11722CF4E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59150" y="1283657"/>
            <a:ext cx="7569197" cy="5383897"/>
          </a:xfrm>
          <a:prstGeom prst="rect">
            <a:avLst/>
          </a:prstGeom>
        </p:spPr>
      </p:pic>
      <p:pic>
        <p:nvPicPr>
          <p:cNvPr id="18" name="Graphic 17" hidden="1">
            <a:extLst>
              <a:ext uri="{FF2B5EF4-FFF2-40B4-BE49-F238E27FC236}">
                <a16:creationId xmlns:a16="http://schemas.microsoft.com/office/drawing/2014/main" id="{AD0810C4-0555-22BF-3063-1ED54C9E879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259146" y="1286411"/>
            <a:ext cx="7569197" cy="5383896"/>
          </a:xfrm>
          <a:prstGeom prst="rect">
            <a:avLst/>
          </a:prstGeom>
        </p:spPr>
      </p:pic>
      <p:pic>
        <p:nvPicPr>
          <p:cNvPr id="30" name="Graphic 29">
            <a:extLst>
              <a:ext uri="{FF2B5EF4-FFF2-40B4-BE49-F238E27FC236}">
                <a16:creationId xmlns:a16="http://schemas.microsoft.com/office/drawing/2014/main" id="{0D79B5CD-5399-33E2-559F-62FD0582D2F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59137" y="1283657"/>
            <a:ext cx="7569197" cy="5383897"/>
          </a:xfrm>
          <a:prstGeom prst="rect">
            <a:avLst/>
          </a:prstGeom>
        </p:spPr>
      </p:pic>
      <p:pic>
        <p:nvPicPr>
          <p:cNvPr id="2" name="Picture 2">
            <a:extLst>
              <a:ext uri="{FF2B5EF4-FFF2-40B4-BE49-F238E27FC236}">
                <a16:creationId xmlns:a16="http://schemas.microsoft.com/office/drawing/2014/main" id="{8DAB2113-B81B-1C2B-75C4-1BA95EBAF9E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166870" y="1412776"/>
            <a:ext cx="1674264" cy="1674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7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9DFB49-EC9F-BC8A-FDCC-56CA2F769721}"/>
              </a:ext>
            </a:extLst>
          </p:cNvPr>
          <p:cNvSpPr>
            <a:spLocks noGrp="1"/>
          </p:cNvSpPr>
          <p:nvPr>
            <p:ph type="sldNum" sz="quarter" idx="12"/>
          </p:nvPr>
        </p:nvSpPr>
        <p:spPr/>
        <p:txBody>
          <a:bodyPr/>
          <a:lstStyle/>
          <a:p>
            <a:fld id="{6C6AE60A-B69C-4790-82F7-3882EDF23186}" type="slidenum">
              <a:rPr lang="de-DE" smtClean="0"/>
              <a:pPr/>
              <a:t>47</a:t>
            </a:fld>
            <a:endParaRPr lang="de-DE"/>
          </a:p>
        </p:txBody>
      </p:sp>
      <p:sp>
        <p:nvSpPr>
          <p:cNvPr id="4" name="Title 3">
            <a:extLst>
              <a:ext uri="{FF2B5EF4-FFF2-40B4-BE49-F238E27FC236}">
                <a16:creationId xmlns:a16="http://schemas.microsoft.com/office/drawing/2014/main" id="{21B0A8A4-5C5D-3E65-C53B-4360FCEDD61C}"/>
              </a:ext>
            </a:extLst>
          </p:cNvPr>
          <p:cNvSpPr>
            <a:spLocks noGrp="1"/>
          </p:cNvSpPr>
          <p:nvPr>
            <p:ph type="title"/>
          </p:nvPr>
        </p:nvSpPr>
        <p:spPr>
          <a:xfrm>
            <a:off x="157046" y="620688"/>
            <a:ext cx="11773308" cy="533400"/>
          </a:xfrm>
        </p:spPr>
        <p:txBody>
          <a:bodyPr/>
          <a:lstStyle/>
          <a:p>
            <a:r>
              <a:rPr lang="en-US" sz="2800" dirty="0"/>
              <a:t>Performance portability - more weather codes</a:t>
            </a:r>
          </a:p>
        </p:txBody>
      </p:sp>
      <p:pic>
        <p:nvPicPr>
          <p:cNvPr id="16" name="Graphic 15" hidden="1">
            <a:extLst>
              <a:ext uri="{FF2B5EF4-FFF2-40B4-BE49-F238E27FC236}">
                <a16:creationId xmlns:a16="http://schemas.microsoft.com/office/drawing/2014/main" id="{7A2EE897-3064-0695-8D11-6B11722CF4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9150" y="1283657"/>
            <a:ext cx="7569197" cy="5383897"/>
          </a:xfrm>
          <a:prstGeom prst="rect">
            <a:avLst/>
          </a:prstGeom>
        </p:spPr>
      </p:pic>
      <p:pic>
        <p:nvPicPr>
          <p:cNvPr id="18" name="Graphic 17" hidden="1">
            <a:extLst>
              <a:ext uri="{FF2B5EF4-FFF2-40B4-BE49-F238E27FC236}">
                <a16:creationId xmlns:a16="http://schemas.microsoft.com/office/drawing/2014/main" id="{AD0810C4-0555-22BF-3063-1ED54C9E87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59146" y="1286411"/>
            <a:ext cx="7569197" cy="5383896"/>
          </a:xfrm>
          <a:prstGeom prst="rect">
            <a:avLst/>
          </a:prstGeom>
        </p:spPr>
      </p:pic>
      <p:pic>
        <p:nvPicPr>
          <p:cNvPr id="11" name="Picture 10">
            <a:extLst>
              <a:ext uri="{FF2B5EF4-FFF2-40B4-BE49-F238E27FC236}">
                <a16:creationId xmlns:a16="http://schemas.microsoft.com/office/drawing/2014/main" id="{82543E81-ECB8-9003-91E8-22CAB3E54F6D}"/>
              </a:ext>
            </a:extLst>
          </p:cNvPr>
          <p:cNvPicPr>
            <a:picLocks noChangeAspect="1"/>
          </p:cNvPicPr>
          <p:nvPr/>
        </p:nvPicPr>
        <p:blipFill>
          <a:blip r:embed="rId6"/>
          <a:stretch>
            <a:fillRect/>
          </a:stretch>
        </p:blipFill>
        <p:spPr>
          <a:xfrm>
            <a:off x="0" y="1262720"/>
            <a:ext cx="12192000" cy="4332559"/>
          </a:xfrm>
          <a:prstGeom prst="rect">
            <a:avLst/>
          </a:prstGeom>
        </p:spPr>
      </p:pic>
      <p:sp>
        <p:nvSpPr>
          <p:cNvPr id="12" name="Rectangle 11">
            <a:extLst>
              <a:ext uri="{FF2B5EF4-FFF2-40B4-BE49-F238E27FC236}">
                <a16:creationId xmlns:a16="http://schemas.microsoft.com/office/drawing/2014/main" id="{5970A72B-27AE-1D10-9191-77517C62BDDA}"/>
              </a:ext>
            </a:extLst>
          </p:cNvPr>
          <p:cNvSpPr/>
          <p:nvPr/>
        </p:nvSpPr>
        <p:spPr>
          <a:xfrm>
            <a:off x="10884532" y="538538"/>
            <a:ext cx="1135963" cy="52826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WP 3, 4, 5</a:t>
            </a:r>
            <a:endParaRPr lang="en-CH" dirty="0"/>
          </a:p>
        </p:txBody>
      </p:sp>
    </p:spTree>
    <p:extLst>
      <p:ext uri="{BB962C8B-B14F-4D97-AF65-F5344CB8AC3E}">
        <p14:creationId xmlns:p14="http://schemas.microsoft.com/office/powerpoint/2010/main" val="2793559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9DFB49-EC9F-BC8A-FDCC-56CA2F769721}"/>
              </a:ext>
            </a:extLst>
          </p:cNvPr>
          <p:cNvSpPr>
            <a:spLocks noGrp="1"/>
          </p:cNvSpPr>
          <p:nvPr>
            <p:ph type="sldNum" sz="quarter" idx="12"/>
          </p:nvPr>
        </p:nvSpPr>
        <p:spPr/>
        <p:txBody>
          <a:bodyPr/>
          <a:lstStyle/>
          <a:p>
            <a:fld id="{6C6AE60A-B69C-4790-82F7-3882EDF23186}" type="slidenum">
              <a:rPr lang="de-DE" smtClean="0"/>
              <a:pPr/>
              <a:t>48</a:t>
            </a:fld>
            <a:endParaRPr lang="de-DE"/>
          </a:p>
        </p:txBody>
      </p:sp>
      <p:sp>
        <p:nvSpPr>
          <p:cNvPr id="4" name="Title 3">
            <a:extLst>
              <a:ext uri="{FF2B5EF4-FFF2-40B4-BE49-F238E27FC236}">
                <a16:creationId xmlns:a16="http://schemas.microsoft.com/office/drawing/2014/main" id="{21B0A8A4-5C5D-3E65-C53B-4360FCEDD61C}"/>
              </a:ext>
            </a:extLst>
          </p:cNvPr>
          <p:cNvSpPr>
            <a:spLocks noGrp="1"/>
          </p:cNvSpPr>
          <p:nvPr>
            <p:ph type="title"/>
          </p:nvPr>
        </p:nvSpPr>
        <p:spPr>
          <a:xfrm>
            <a:off x="157046" y="620688"/>
            <a:ext cx="11773308" cy="533400"/>
          </a:xfrm>
        </p:spPr>
        <p:txBody>
          <a:bodyPr/>
          <a:lstStyle/>
          <a:p>
            <a:r>
              <a:rPr lang="en-US" sz="2800" dirty="0"/>
              <a:t>Performance portability -  Snitch</a:t>
            </a:r>
          </a:p>
        </p:txBody>
      </p:sp>
      <p:pic>
        <p:nvPicPr>
          <p:cNvPr id="16" name="Graphic 15" hidden="1">
            <a:extLst>
              <a:ext uri="{FF2B5EF4-FFF2-40B4-BE49-F238E27FC236}">
                <a16:creationId xmlns:a16="http://schemas.microsoft.com/office/drawing/2014/main" id="{7A2EE897-3064-0695-8D11-6B11722CF4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9150" y="1283657"/>
            <a:ext cx="7569197" cy="5383897"/>
          </a:xfrm>
          <a:prstGeom prst="rect">
            <a:avLst/>
          </a:prstGeom>
        </p:spPr>
      </p:pic>
      <p:pic>
        <p:nvPicPr>
          <p:cNvPr id="18" name="Graphic 17" hidden="1">
            <a:extLst>
              <a:ext uri="{FF2B5EF4-FFF2-40B4-BE49-F238E27FC236}">
                <a16:creationId xmlns:a16="http://schemas.microsoft.com/office/drawing/2014/main" id="{AD0810C4-0555-22BF-3063-1ED54C9E87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59146" y="1286411"/>
            <a:ext cx="7569197" cy="5383896"/>
          </a:xfrm>
          <a:prstGeom prst="rect">
            <a:avLst/>
          </a:prstGeom>
        </p:spPr>
      </p:pic>
      <p:sp>
        <p:nvSpPr>
          <p:cNvPr id="12" name="Rectangle 11">
            <a:extLst>
              <a:ext uri="{FF2B5EF4-FFF2-40B4-BE49-F238E27FC236}">
                <a16:creationId xmlns:a16="http://schemas.microsoft.com/office/drawing/2014/main" id="{5970A72B-27AE-1D10-9191-77517C62BDDA}"/>
              </a:ext>
            </a:extLst>
          </p:cNvPr>
          <p:cNvSpPr/>
          <p:nvPr/>
        </p:nvSpPr>
        <p:spPr>
          <a:xfrm>
            <a:off x="10884532" y="538538"/>
            <a:ext cx="1135963" cy="52826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WP 3, 4, 5</a:t>
            </a:r>
            <a:endParaRPr lang="en-CH" dirty="0"/>
          </a:p>
        </p:txBody>
      </p:sp>
      <p:pic>
        <p:nvPicPr>
          <p:cNvPr id="5" name="Picture 4">
            <a:extLst>
              <a:ext uri="{FF2B5EF4-FFF2-40B4-BE49-F238E27FC236}">
                <a16:creationId xmlns:a16="http://schemas.microsoft.com/office/drawing/2014/main" id="{5A2E4016-0FE6-50BC-D1D6-F25BA56DEE8E}"/>
              </a:ext>
            </a:extLst>
          </p:cNvPr>
          <p:cNvPicPr>
            <a:picLocks noChangeAspect="1"/>
          </p:cNvPicPr>
          <p:nvPr/>
        </p:nvPicPr>
        <p:blipFill>
          <a:blip r:embed="rId6"/>
          <a:stretch>
            <a:fillRect/>
          </a:stretch>
        </p:blipFill>
        <p:spPr>
          <a:xfrm>
            <a:off x="475465" y="1148950"/>
            <a:ext cx="11241069" cy="3315163"/>
          </a:xfrm>
          <a:prstGeom prst="rect">
            <a:avLst/>
          </a:prstGeom>
        </p:spPr>
      </p:pic>
      <p:pic>
        <p:nvPicPr>
          <p:cNvPr id="7" name="Picture 6">
            <a:extLst>
              <a:ext uri="{FF2B5EF4-FFF2-40B4-BE49-F238E27FC236}">
                <a16:creationId xmlns:a16="http://schemas.microsoft.com/office/drawing/2014/main" id="{FA5C4ABA-103C-9BAD-1A4B-74982EA22344}"/>
              </a:ext>
            </a:extLst>
          </p:cNvPr>
          <p:cNvPicPr>
            <a:picLocks noChangeAspect="1"/>
          </p:cNvPicPr>
          <p:nvPr/>
        </p:nvPicPr>
        <p:blipFill>
          <a:blip r:embed="rId7"/>
          <a:stretch>
            <a:fillRect/>
          </a:stretch>
        </p:blipFill>
        <p:spPr>
          <a:xfrm>
            <a:off x="170360" y="4276365"/>
            <a:ext cx="11917438" cy="2581635"/>
          </a:xfrm>
          <a:prstGeom prst="rect">
            <a:avLst/>
          </a:prstGeom>
        </p:spPr>
      </p:pic>
    </p:spTree>
    <p:extLst>
      <p:ext uri="{BB962C8B-B14F-4D97-AF65-F5344CB8AC3E}">
        <p14:creationId xmlns:p14="http://schemas.microsoft.com/office/powerpoint/2010/main" val="1586465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C98A42-B41E-3F35-5287-484C09D30EE5}"/>
              </a:ext>
            </a:extLst>
          </p:cNvPr>
          <p:cNvSpPr>
            <a:spLocks noGrp="1"/>
          </p:cNvSpPr>
          <p:nvPr>
            <p:ph type="sldNum" sz="quarter" idx="12"/>
          </p:nvPr>
        </p:nvSpPr>
        <p:spPr/>
        <p:txBody>
          <a:bodyPr/>
          <a:lstStyle/>
          <a:p>
            <a:fld id="{6C6AE60A-B69C-4790-82F7-3882EDF23186}" type="slidenum">
              <a:rPr lang="de-DE" smtClean="0"/>
              <a:pPr/>
              <a:t>49</a:t>
            </a:fld>
            <a:endParaRPr lang="de-DE" dirty="0"/>
          </a:p>
        </p:txBody>
      </p:sp>
      <p:sp>
        <p:nvSpPr>
          <p:cNvPr id="4" name="Title 3">
            <a:extLst>
              <a:ext uri="{FF2B5EF4-FFF2-40B4-BE49-F238E27FC236}">
                <a16:creationId xmlns:a16="http://schemas.microsoft.com/office/drawing/2014/main" id="{76CB5FD7-0075-9106-7BC8-3E308413A87D}"/>
              </a:ext>
            </a:extLst>
          </p:cNvPr>
          <p:cNvSpPr>
            <a:spLocks noGrp="1"/>
          </p:cNvSpPr>
          <p:nvPr>
            <p:ph type="title"/>
          </p:nvPr>
        </p:nvSpPr>
        <p:spPr/>
        <p:txBody>
          <a:bodyPr/>
          <a:lstStyle/>
          <a:p>
            <a:r>
              <a:rPr lang="en-US" dirty="0"/>
              <a:t>Conclusion</a:t>
            </a:r>
            <a:endParaRPr lang="en-CH" dirty="0"/>
          </a:p>
        </p:txBody>
      </p:sp>
      <p:sp>
        <p:nvSpPr>
          <p:cNvPr id="5" name="Rectangle: Rounded Corners 4">
            <a:extLst>
              <a:ext uri="{FF2B5EF4-FFF2-40B4-BE49-F238E27FC236}">
                <a16:creationId xmlns:a16="http://schemas.microsoft.com/office/drawing/2014/main" id="{00855B58-1F30-4F9F-C271-77CED5A40F82}"/>
              </a:ext>
            </a:extLst>
          </p:cNvPr>
          <p:cNvSpPr/>
          <p:nvPr/>
        </p:nvSpPr>
        <p:spPr>
          <a:xfrm>
            <a:off x="1460485" y="3230890"/>
            <a:ext cx="9271030" cy="80638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Understanding data movement is key to performance &amp; portability</a:t>
            </a:r>
            <a:endParaRPr lang="en-CH" sz="2400" b="1" dirty="0"/>
          </a:p>
        </p:txBody>
      </p:sp>
      <p:pic>
        <p:nvPicPr>
          <p:cNvPr id="6" name="Graphic 5">
            <a:extLst>
              <a:ext uri="{FF2B5EF4-FFF2-40B4-BE49-F238E27FC236}">
                <a16:creationId xmlns:a16="http://schemas.microsoft.com/office/drawing/2014/main" id="{1F935F6E-E978-B54C-76CE-B3547D0FD8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0256" y="1592796"/>
            <a:ext cx="971748" cy="1022010"/>
          </a:xfrm>
          <a:prstGeom prst="rect">
            <a:avLst/>
          </a:prstGeom>
        </p:spPr>
      </p:pic>
      <p:pic>
        <p:nvPicPr>
          <p:cNvPr id="7" name="Picture 12" descr="Useful Preprocessor Macro Trick. Bad practice and Good practice of Macro |  Level Up Coding">
            <a:extLst>
              <a:ext uri="{FF2B5EF4-FFF2-40B4-BE49-F238E27FC236}">
                <a16:creationId xmlns:a16="http://schemas.microsoft.com/office/drawing/2014/main" id="{C718C787-927E-FC71-459E-07A7BFD2B2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071" y="1495066"/>
            <a:ext cx="2170270" cy="1217468"/>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8FDBC49D-1692-6352-F31B-1CCA1A36654B}"/>
              </a:ext>
            </a:extLst>
          </p:cNvPr>
          <p:cNvSpPr/>
          <p:nvPr/>
        </p:nvSpPr>
        <p:spPr>
          <a:xfrm>
            <a:off x="7275799" y="1837101"/>
            <a:ext cx="754318" cy="533399"/>
          </a:xfrm>
          <a:prstGeom prst="rightArrow">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H"/>
          </a:p>
        </p:txBody>
      </p:sp>
      <p:pic>
        <p:nvPicPr>
          <p:cNvPr id="2" name="Picture 1">
            <a:extLst>
              <a:ext uri="{FF2B5EF4-FFF2-40B4-BE49-F238E27FC236}">
                <a16:creationId xmlns:a16="http://schemas.microsoft.com/office/drawing/2014/main" id="{61538CAD-20D2-D5C2-1FE7-7415A53EF73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9261" y="1711779"/>
            <a:ext cx="712831" cy="8227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AF6B978-F2F2-AD96-EDD7-EC8070CE199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08129" y="1702449"/>
            <a:ext cx="822717" cy="82271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06AB9B1-E90E-9606-DA48-ACA582098E76}"/>
              </a:ext>
            </a:extLst>
          </p:cNvPr>
          <p:cNvSpPr txBox="1"/>
          <p:nvPr/>
        </p:nvSpPr>
        <p:spPr>
          <a:xfrm>
            <a:off x="656535" y="5992371"/>
            <a:ext cx="11179865" cy="646331"/>
          </a:xfrm>
          <a:prstGeom prst="rect">
            <a:avLst/>
          </a:prstGeom>
          <a:noFill/>
        </p:spPr>
        <p:txBody>
          <a:bodyPr wrap="square">
            <a:spAutoFit/>
          </a:bodyPr>
          <a:lstStyle/>
          <a:p>
            <a:pPr lvl="1"/>
            <a:r>
              <a:rPr lang="en-US" dirty="0"/>
              <a:t>Paper: </a:t>
            </a:r>
            <a:r>
              <a:rPr lang="en-US" dirty="0">
                <a:hlinkClick r:id="rId8"/>
              </a:rPr>
              <a:t>https://arxiv.org/abs/2112.11879</a:t>
            </a:r>
            <a:r>
              <a:rPr lang="en-US" dirty="0"/>
              <a:t> , more in submission/accepted</a:t>
            </a:r>
          </a:p>
          <a:p>
            <a:pPr lvl="1"/>
            <a:r>
              <a:rPr lang="en-US" dirty="0"/>
              <a:t>Code prototype: </a:t>
            </a:r>
            <a:r>
              <a:rPr lang="en-US" dirty="0">
                <a:hlinkClick r:id="rId9"/>
              </a:rPr>
              <a:t>https://github.com/spcl/c2dace</a:t>
            </a:r>
            <a:r>
              <a:rPr lang="en-US" dirty="0"/>
              <a:t>    DaCe: </a:t>
            </a:r>
            <a:r>
              <a:rPr lang="en-US" dirty="0">
                <a:hlinkClick r:id="rId10"/>
              </a:rPr>
              <a:t>https://github.com/spcl/dace</a:t>
            </a:r>
            <a:endParaRPr lang="en-US" dirty="0"/>
          </a:p>
        </p:txBody>
      </p:sp>
    </p:spTree>
    <p:extLst>
      <p:ext uri="{BB962C8B-B14F-4D97-AF65-F5344CB8AC3E}">
        <p14:creationId xmlns:p14="http://schemas.microsoft.com/office/powerpoint/2010/main" val="1462080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descr=" 138">
            <a:extLst>
              <a:ext uri="{FF2B5EF4-FFF2-40B4-BE49-F238E27FC236}">
                <a16:creationId xmlns:a16="http://schemas.microsoft.com/office/drawing/2014/main" id="{D554F905-DFF4-CD6C-D4F4-7F7C4A4ADC8A}"/>
              </a:ext>
            </a:extLst>
          </p:cNvPr>
          <p:cNvSpPr/>
          <p:nvPr/>
        </p:nvSpPr>
        <p:spPr>
          <a:xfrm>
            <a:off x="683526" y="4144297"/>
            <a:ext cx="2866993" cy="2439272"/>
          </a:xfrm>
          <a:prstGeom prst="roundRect">
            <a:avLst>
              <a:gd name="adj" fmla="val 704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Rounded Corners 2" descr=" 3">
            <a:extLst>
              <a:ext uri="{FF2B5EF4-FFF2-40B4-BE49-F238E27FC236}">
                <a16:creationId xmlns:a16="http://schemas.microsoft.com/office/drawing/2014/main" id="{4B2DCAA6-18A5-CBB8-242C-1224B29D9C9E}"/>
              </a:ext>
            </a:extLst>
          </p:cNvPr>
          <p:cNvSpPr/>
          <p:nvPr/>
        </p:nvSpPr>
        <p:spPr>
          <a:xfrm>
            <a:off x="703764" y="1306904"/>
            <a:ext cx="2866993" cy="2555464"/>
          </a:xfrm>
          <a:prstGeom prst="roundRect">
            <a:avLst>
              <a:gd name="adj" fmla="val 704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desc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1</a:t>
            </a:r>
          </a:p>
        </p:txBody>
      </p:sp>
      <p:sp>
        <p:nvSpPr>
          <p:cNvPr id="2" name="Title 1" descr=" 2"/>
          <p:cNvSpPr>
            <a:spLocks noGrp="1"/>
          </p:cNvSpPr>
          <p:nvPr>
            <p:ph type="title"/>
          </p:nvPr>
        </p:nvSpPr>
        <p:spPr/>
        <p:txBody>
          <a:bodyPr/>
          <a:lstStyle/>
          <a:p>
            <a:r>
              <a:rPr lang="en-US" dirty="0">
                <a:solidFill>
                  <a:srgbClr val="C00000"/>
                </a:solidFill>
              </a:rPr>
              <a:t>Performance Metaprogramming </a:t>
            </a:r>
            <a:r>
              <a:rPr lang="en-US" dirty="0"/>
              <a:t>for Performance Portability</a:t>
            </a:r>
          </a:p>
        </p:txBody>
      </p:sp>
      <mc:AlternateContent xmlns:mc="http://schemas.openxmlformats.org/markup-compatibility/2006" xmlns:a14="http://schemas.microsoft.com/office/drawing/2010/main">
        <mc:Choice Requires="a14">
          <p:sp>
            <p:nvSpPr>
              <p:cNvPr id="5" name="TextBox 4" descr=" 67">
                <a:extLst>
                  <a:ext uri="{FF2B5EF4-FFF2-40B4-BE49-F238E27FC236}">
                    <a16:creationId xmlns:a16="http://schemas.microsoft.com/office/drawing/2014/main" id="{14A5DBE8-59D8-547F-C9C8-F8B603010D13}"/>
                  </a:ext>
                </a:extLst>
              </p:cNvPr>
              <p:cNvSpPr txBox="1"/>
              <p:nvPr/>
            </p:nvSpPr>
            <p:spPr>
              <a:xfrm>
                <a:off x="1012372" y="1800890"/>
                <a:ext cx="1764842" cy="6190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𝑢</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𝑡</m:t>
                          </m:r>
                        </m:den>
                      </m:f>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𝑢</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m:t>
                      </m:r>
                    </m:oMath>
                  </m:oMathPara>
                </a14:m>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5" name="TextBox 4" descr=" 67">
                <a:extLst>
                  <a:ext uri="{FF2B5EF4-FFF2-40B4-BE49-F238E27FC236}">
                    <a16:creationId xmlns:a16="http://schemas.microsoft.com/office/drawing/2014/main" id="{14A5DBE8-59D8-547F-C9C8-F8B603010D13}"/>
                  </a:ext>
                </a:extLst>
              </p:cNvPr>
              <p:cNvSpPr txBox="1">
                <a:spLocks noRot="1" noChangeAspect="1" noMove="1" noResize="1" noEditPoints="1" noAdjustHandles="1" noChangeArrowheads="1" noChangeShapeType="1" noTextEdit="1"/>
              </p:cNvSpPr>
              <p:nvPr/>
            </p:nvSpPr>
            <p:spPr>
              <a:xfrm>
                <a:off x="1012372" y="1800890"/>
                <a:ext cx="1764842" cy="619016"/>
              </a:xfrm>
              <a:prstGeom prst="rect">
                <a:avLst/>
              </a:prstGeom>
              <a:blipFill>
                <a:blip r:embed="rId3"/>
                <a:stretch>
                  <a:fillRect/>
                </a:stretch>
              </a:blipFill>
            </p:spPr>
            <p:txBody>
              <a:bodyPr/>
              <a:lstStyle/>
              <a:p>
                <a:r>
                  <a:rPr lang="en-CH">
                    <a:noFill/>
                  </a:rPr>
                  <a:t> </a:t>
                </a:r>
              </a:p>
            </p:txBody>
          </p:sp>
        </mc:Fallback>
      </mc:AlternateContent>
      <p:sp>
        <p:nvSpPr>
          <p:cNvPr id="15" name="Right Arrow 129" descr=" 133">
            <a:extLst>
              <a:ext uri="{FF2B5EF4-FFF2-40B4-BE49-F238E27FC236}">
                <a16:creationId xmlns:a16="http://schemas.microsoft.com/office/drawing/2014/main" id="{4202355F-F902-75B9-2904-B1789B96A5C8}"/>
              </a:ext>
            </a:extLst>
          </p:cNvPr>
          <p:cNvSpPr/>
          <p:nvPr/>
        </p:nvSpPr>
        <p:spPr>
          <a:xfrm rot="5400000">
            <a:off x="2039635" y="3726448"/>
            <a:ext cx="307961"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4" name="TextBox 133" descr=" 134">
            <a:extLst>
              <a:ext uri="{FF2B5EF4-FFF2-40B4-BE49-F238E27FC236}">
                <a16:creationId xmlns:a16="http://schemas.microsoft.com/office/drawing/2014/main" id="{8B73897A-F440-4680-99B9-3ECEAB5D90C4}"/>
              </a:ext>
            </a:extLst>
          </p:cNvPr>
          <p:cNvSpPr txBox="1"/>
          <p:nvPr/>
        </p:nvSpPr>
        <p:spPr>
          <a:xfrm>
            <a:off x="-60684" y="6661494"/>
            <a:ext cx="71785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Ben-Nun, de Fine Licht,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Ziogas</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TH: Stateful Dataflow Multigraphs: A Data-Centric Model for High-Performance Parallel Programs, SC19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2" descr=" 1026">
            <a:extLst>
              <a:ext uri="{FF2B5EF4-FFF2-40B4-BE49-F238E27FC236}">
                <a16:creationId xmlns:a16="http://schemas.microsoft.com/office/drawing/2014/main" id="{B06E5AF6-9460-FDA6-F8B0-40EDB58ADA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1644" y="1344382"/>
            <a:ext cx="679113" cy="6873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5">
            <a:extLst>
              <a:ext uri="{FF2B5EF4-FFF2-40B4-BE49-F238E27FC236}">
                <a16:creationId xmlns:a16="http://schemas.microsoft.com/office/drawing/2014/main" id="{8913C18F-A166-1D52-C160-CAB80C6527A7}"/>
              </a:ext>
            </a:extLst>
          </p:cNvPr>
          <p:cNvSpPr txBox="1"/>
          <p:nvPr/>
        </p:nvSpPr>
        <p:spPr>
          <a:xfrm>
            <a:off x="830356" y="1380087"/>
            <a:ext cx="197316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Domain Scientist</a:t>
            </a:r>
          </a:p>
        </p:txBody>
      </p:sp>
      <p:sp>
        <p:nvSpPr>
          <p:cNvPr id="8" name="Rectangle: Rounded Corners 7" descr=" 135">
            <a:extLst>
              <a:ext uri="{FF2B5EF4-FFF2-40B4-BE49-F238E27FC236}">
                <a16:creationId xmlns:a16="http://schemas.microsoft.com/office/drawing/2014/main" id="{0F7C447F-163D-C022-B908-4CD67343ABA5}"/>
              </a:ext>
            </a:extLst>
          </p:cNvPr>
          <p:cNvSpPr/>
          <p:nvPr/>
        </p:nvSpPr>
        <p:spPr>
          <a:xfrm>
            <a:off x="2193616" y="2734384"/>
            <a:ext cx="1253842" cy="421179"/>
          </a:xfrm>
          <a:prstGeom prst="roundRect">
            <a:avLst>
              <a:gd name="adj" fmla="val 70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DSLs</a:t>
            </a:r>
          </a:p>
        </p:txBody>
      </p:sp>
      <p:pic>
        <p:nvPicPr>
          <p:cNvPr id="9" name="Picture 4" descr=" 1028">
            <a:extLst>
              <a:ext uri="{FF2B5EF4-FFF2-40B4-BE49-F238E27FC236}">
                <a16:creationId xmlns:a16="http://schemas.microsoft.com/office/drawing/2014/main" id="{E5872ED3-7EAD-9F81-567C-1891FDBD0A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0335" y="2636351"/>
            <a:ext cx="1260695" cy="5675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 1030">
            <a:extLst>
              <a:ext uri="{FF2B5EF4-FFF2-40B4-BE49-F238E27FC236}">
                <a16:creationId xmlns:a16="http://schemas.microsoft.com/office/drawing/2014/main" id="{30777DA8-F1B7-8A8E-8CB9-68B30C39FE0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16637" y="2430220"/>
            <a:ext cx="609103" cy="6091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 136">
            <a:extLst>
              <a:ext uri="{FF2B5EF4-FFF2-40B4-BE49-F238E27FC236}">
                <a16:creationId xmlns:a16="http://schemas.microsoft.com/office/drawing/2014/main" id="{593EDD50-1F7F-3296-AAC8-16BE368652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4880" y="3067800"/>
            <a:ext cx="1449240" cy="486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 137">
            <a:extLst>
              <a:ext uri="{FF2B5EF4-FFF2-40B4-BE49-F238E27FC236}">
                <a16:creationId xmlns:a16="http://schemas.microsoft.com/office/drawing/2014/main" id="{5311095E-C763-04B8-9BFB-3E2D51EBC278}"/>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37400" b="39290"/>
          <a:stretch/>
        </p:blipFill>
        <p:spPr bwMode="auto">
          <a:xfrm>
            <a:off x="2382405" y="3185240"/>
            <a:ext cx="1221815" cy="2848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 1032">
            <a:extLst>
              <a:ext uri="{FF2B5EF4-FFF2-40B4-BE49-F238E27FC236}">
                <a16:creationId xmlns:a16="http://schemas.microsoft.com/office/drawing/2014/main" id="{8ED0792D-3538-2D55-7C68-DEAE1F5C304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98878" y="2896597"/>
            <a:ext cx="1922317" cy="107649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descr=" 139">
            <a:extLst>
              <a:ext uri="{FF2B5EF4-FFF2-40B4-BE49-F238E27FC236}">
                <a16:creationId xmlns:a16="http://schemas.microsoft.com/office/drawing/2014/main" id="{66B0506A-1C81-7E11-D20C-2A8843ACAAB6}"/>
              </a:ext>
            </a:extLst>
          </p:cNvPr>
          <p:cNvSpPr/>
          <p:nvPr/>
        </p:nvSpPr>
        <p:spPr>
          <a:xfrm>
            <a:off x="980865" y="5507649"/>
            <a:ext cx="2240330" cy="919352"/>
          </a:xfrm>
          <a:prstGeom prst="roundRect">
            <a:avLst>
              <a:gd name="adj" fmla="val 70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SDFG Builder API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Multi-Level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Library Nodes</a:t>
            </a:r>
          </a:p>
        </p:txBody>
      </p:sp>
      <p:pic>
        <p:nvPicPr>
          <p:cNvPr id="17" name="Picture 10" descr=" 1034">
            <a:extLst>
              <a:ext uri="{FF2B5EF4-FFF2-40B4-BE49-F238E27FC236}">
                <a16:creationId xmlns:a16="http://schemas.microsoft.com/office/drawing/2014/main" id="{442BEF9A-B2DB-9549-9CC2-BCF313C1571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98432" y="4176888"/>
            <a:ext cx="597655" cy="5976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descr=" 141">
            <a:extLst>
              <a:ext uri="{FF2B5EF4-FFF2-40B4-BE49-F238E27FC236}">
                <a16:creationId xmlns:a16="http://schemas.microsoft.com/office/drawing/2014/main" id="{7B23A7CA-6E8E-CAFB-2211-1CE6801EFC2A}"/>
              </a:ext>
            </a:extLst>
          </p:cNvPr>
          <p:cNvSpPr txBox="1"/>
          <p:nvPr/>
        </p:nvSpPr>
        <p:spPr>
          <a:xfrm>
            <a:off x="803412" y="4226691"/>
            <a:ext cx="196194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Applied Scientist</a:t>
            </a:r>
          </a:p>
        </p:txBody>
      </p:sp>
      <p:sp>
        <p:nvSpPr>
          <p:cNvPr id="19" name="TextBox 18" descr=" 6">
            <a:extLst>
              <a:ext uri="{FF2B5EF4-FFF2-40B4-BE49-F238E27FC236}">
                <a16:creationId xmlns:a16="http://schemas.microsoft.com/office/drawing/2014/main" id="{57784709-26E4-0E94-B234-E726B4036D5F}"/>
              </a:ext>
            </a:extLst>
          </p:cNvPr>
          <p:cNvSpPr txBox="1"/>
          <p:nvPr/>
        </p:nvSpPr>
        <p:spPr>
          <a:xfrm>
            <a:off x="739545" y="4736554"/>
            <a:ext cx="276684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translate DSL into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parametric dataflow graphs</a:t>
            </a:r>
          </a:p>
        </p:txBody>
      </p:sp>
    </p:spTree>
    <p:extLst>
      <p:ext uri="{BB962C8B-B14F-4D97-AF65-F5344CB8AC3E}">
        <p14:creationId xmlns:p14="http://schemas.microsoft.com/office/powerpoint/2010/main" val="3662388884"/>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descr=" 138">
            <a:extLst>
              <a:ext uri="{FF2B5EF4-FFF2-40B4-BE49-F238E27FC236}">
                <a16:creationId xmlns:a16="http://schemas.microsoft.com/office/drawing/2014/main" id="{D554F905-DFF4-CD6C-D4F4-7F7C4A4ADC8A}"/>
              </a:ext>
            </a:extLst>
          </p:cNvPr>
          <p:cNvSpPr/>
          <p:nvPr/>
        </p:nvSpPr>
        <p:spPr>
          <a:xfrm>
            <a:off x="683526" y="4144297"/>
            <a:ext cx="2866993" cy="2439272"/>
          </a:xfrm>
          <a:prstGeom prst="roundRect">
            <a:avLst>
              <a:gd name="adj" fmla="val 704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Rounded Corners 2" descr=" 3">
            <a:extLst>
              <a:ext uri="{FF2B5EF4-FFF2-40B4-BE49-F238E27FC236}">
                <a16:creationId xmlns:a16="http://schemas.microsoft.com/office/drawing/2014/main" id="{4B2DCAA6-18A5-CBB8-242C-1224B29D9C9E}"/>
              </a:ext>
            </a:extLst>
          </p:cNvPr>
          <p:cNvSpPr/>
          <p:nvPr/>
        </p:nvSpPr>
        <p:spPr>
          <a:xfrm>
            <a:off x="703764" y="1306904"/>
            <a:ext cx="2866993" cy="2555464"/>
          </a:xfrm>
          <a:prstGeom prst="roundRect">
            <a:avLst>
              <a:gd name="adj" fmla="val 704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desc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1</a:t>
            </a:r>
          </a:p>
        </p:txBody>
      </p:sp>
      <p:sp>
        <p:nvSpPr>
          <p:cNvPr id="2" name="Title 1" descr=" 2"/>
          <p:cNvSpPr>
            <a:spLocks noGrp="1"/>
          </p:cNvSpPr>
          <p:nvPr>
            <p:ph type="title"/>
          </p:nvPr>
        </p:nvSpPr>
        <p:spPr/>
        <p:txBody>
          <a:bodyPr/>
          <a:lstStyle/>
          <a:p>
            <a:r>
              <a:rPr lang="en-US" dirty="0">
                <a:solidFill>
                  <a:srgbClr val="C00000"/>
                </a:solidFill>
              </a:rPr>
              <a:t>Performance Metaprogramming </a:t>
            </a:r>
            <a:r>
              <a:rPr lang="en-US" dirty="0"/>
              <a:t>for Performance Portability</a:t>
            </a:r>
          </a:p>
        </p:txBody>
      </p:sp>
      <mc:AlternateContent xmlns:mc="http://schemas.openxmlformats.org/markup-compatibility/2006" xmlns:a14="http://schemas.microsoft.com/office/drawing/2010/main">
        <mc:Choice Requires="a14">
          <p:sp>
            <p:nvSpPr>
              <p:cNvPr id="5" name="TextBox 4" descr=" 67">
                <a:extLst>
                  <a:ext uri="{FF2B5EF4-FFF2-40B4-BE49-F238E27FC236}">
                    <a16:creationId xmlns:a16="http://schemas.microsoft.com/office/drawing/2014/main" id="{14A5DBE8-59D8-547F-C9C8-F8B603010D13}"/>
                  </a:ext>
                </a:extLst>
              </p:cNvPr>
              <p:cNvSpPr txBox="1"/>
              <p:nvPr/>
            </p:nvSpPr>
            <p:spPr>
              <a:xfrm>
                <a:off x="1012372" y="1800890"/>
                <a:ext cx="1764842" cy="6190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𝑢</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𝑡</m:t>
                          </m:r>
                        </m:den>
                      </m:f>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𝑢</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m:t>
                      </m:r>
                    </m:oMath>
                  </m:oMathPara>
                </a14:m>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5" name="TextBox 4" descr=" 67">
                <a:extLst>
                  <a:ext uri="{FF2B5EF4-FFF2-40B4-BE49-F238E27FC236}">
                    <a16:creationId xmlns:a16="http://schemas.microsoft.com/office/drawing/2014/main" id="{14A5DBE8-59D8-547F-C9C8-F8B603010D13}"/>
                  </a:ext>
                </a:extLst>
              </p:cNvPr>
              <p:cNvSpPr txBox="1">
                <a:spLocks noRot="1" noChangeAspect="1" noMove="1" noResize="1" noEditPoints="1" noAdjustHandles="1" noChangeArrowheads="1" noChangeShapeType="1" noTextEdit="1"/>
              </p:cNvSpPr>
              <p:nvPr/>
            </p:nvSpPr>
            <p:spPr>
              <a:xfrm>
                <a:off x="1012372" y="1800890"/>
                <a:ext cx="1764842" cy="619016"/>
              </a:xfrm>
              <a:prstGeom prst="rect">
                <a:avLst/>
              </a:prstGeom>
              <a:blipFill>
                <a:blip r:embed="rId3"/>
                <a:stretch>
                  <a:fillRect/>
                </a:stretch>
              </a:blipFill>
            </p:spPr>
            <p:txBody>
              <a:bodyPr/>
              <a:lstStyle/>
              <a:p>
                <a:r>
                  <a:rPr lang="en-CH">
                    <a:noFill/>
                  </a:rPr>
                  <a:t> </a:t>
                </a:r>
              </a:p>
            </p:txBody>
          </p:sp>
        </mc:Fallback>
      </mc:AlternateContent>
      <p:sp>
        <p:nvSpPr>
          <p:cNvPr id="15" name="Right Arrow 129" descr=" 133">
            <a:extLst>
              <a:ext uri="{FF2B5EF4-FFF2-40B4-BE49-F238E27FC236}">
                <a16:creationId xmlns:a16="http://schemas.microsoft.com/office/drawing/2014/main" id="{4202355F-F902-75B9-2904-B1789B96A5C8}"/>
              </a:ext>
            </a:extLst>
          </p:cNvPr>
          <p:cNvSpPr/>
          <p:nvPr/>
        </p:nvSpPr>
        <p:spPr>
          <a:xfrm rot="5400000">
            <a:off x="2039635" y="3726448"/>
            <a:ext cx="307961"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4" name="TextBox 133" descr=" 134">
            <a:extLst>
              <a:ext uri="{FF2B5EF4-FFF2-40B4-BE49-F238E27FC236}">
                <a16:creationId xmlns:a16="http://schemas.microsoft.com/office/drawing/2014/main" id="{8B73897A-F440-4680-99B9-3ECEAB5D90C4}"/>
              </a:ext>
            </a:extLst>
          </p:cNvPr>
          <p:cNvSpPr txBox="1"/>
          <p:nvPr/>
        </p:nvSpPr>
        <p:spPr>
          <a:xfrm>
            <a:off x="-60684" y="6661494"/>
            <a:ext cx="71785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Ben-Nun, de Fine Licht,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Ziogas</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TH: Stateful Dataflow Multigraphs: A Data-Centric Model for High-Performance Parallel Programs, SC19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2" descr=" 1026">
            <a:extLst>
              <a:ext uri="{FF2B5EF4-FFF2-40B4-BE49-F238E27FC236}">
                <a16:creationId xmlns:a16="http://schemas.microsoft.com/office/drawing/2014/main" id="{B06E5AF6-9460-FDA6-F8B0-40EDB58ADA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1644" y="1344382"/>
            <a:ext cx="679113" cy="6873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5">
            <a:extLst>
              <a:ext uri="{FF2B5EF4-FFF2-40B4-BE49-F238E27FC236}">
                <a16:creationId xmlns:a16="http://schemas.microsoft.com/office/drawing/2014/main" id="{8913C18F-A166-1D52-C160-CAB80C6527A7}"/>
              </a:ext>
            </a:extLst>
          </p:cNvPr>
          <p:cNvSpPr txBox="1"/>
          <p:nvPr/>
        </p:nvSpPr>
        <p:spPr>
          <a:xfrm>
            <a:off x="830356" y="1380087"/>
            <a:ext cx="197316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Domain Scientist</a:t>
            </a:r>
          </a:p>
        </p:txBody>
      </p:sp>
      <p:sp>
        <p:nvSpPr>
          <p:cNvPr id="8" name="Rectangle: Rounded Corners 7" descr=" 135">
            <a:extLst>
              <a:ext uri="{FF2B5EF4-FFF2-40B4-BE49-F238E27FC236}">
                <a16:creationId xmlns:a16="http://schemas.microsoft.com/office/drawing/2014/main" id="{0F7C447F-163D-C022-B908-4CD67343ABA5}"/>
              </a:ext>
            </a:extLst>
          </p:cNvPr>
          <p:cNvSpPr/>
          <p:nvPr/>
        </p:nvSpPr>
        <p:spPr>
          <a:xfrm>
            <a:off x="2193616" y="2734384"/>
            <a:ext cx="1253842" cy="421179"/>
          </a:xfrm>
          <a:prstGeom prst="roundRect">
            <a:avLst>
              <a:gd name="adj" fmla="val 70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DSLs</a:t>
            </a:r>
          </a:p>
        </p:txBody>
      </p:sp>
      <p:pic>
        <p:nvPicPr>
          <p:cNvPr id="9" name="Picture 4" descr=" 1028">
            <a:extLst>
              <a:ext uri="{FF2B5EF4-FFF2-40B4-BE49-F238E27FC236}">
                <a16:creationId xmlns:a16="http://schemas.microsoft.com/office/drawing/2014/main" id="{E5872ED3-7EAD-9F81-567C-1891FDBD0A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0335" y="2636351"/>
            <a:ext cx="1260695" cy="5675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 1030">
            <a:extLst>
              <a:ext uri="{FF2B5EF4-FFF2-40B4-BE49-F238E27FC236}">
                <a16:creationId xmlns:a16="http://schemas.microsoft.com/office/drawing/2014/main" id="{30777DA8-F1B7-8A8E-8CB9-68B30C39FE0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16637" y="2430220"/>
            <a:ext cx="609103" cy="6091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 136">
            <a:extLst>
              <a:ext uri="{FF2B5EF4-FFF2-40B4-BE49-F238E27FC236}">
                <a16:creationId xmlns:a16="http://schemas.microsoft.com/office/drawing/2014/main" id="{593EDD50-1F7F-3296-AAC8-16BE368652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4880" y="3067800"/>
            <a:ext cx="1449240" cy="486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 137">
            <a:extLst>
              <a:ext uri="{FF2B5EF4-FFF2-40B4-BE49-F238E27FC236}">
                <a16:creationId xmlns:a16="http://schemas.microsoft.com/office/drawing/2014/main" id="{5311095E-C763-04B8-9BFB-3E2D51EBC278}"/>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37400" b="39290"/>
          <a:stretch/>
        </p:blipFill>
        <p:spPr bwMode="auto">
          <a:xfrm>
            <a:off x="2382405" y="3185240"/>
            <a:ext cx="1221815" cy="2848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 1032">
            <a:extLst>
              <a:ext uri="{FF2B5EF4-FFF2-40B4-BE49-F238E27FC236}">
                <a16:creationId xmlns:a16="http://schemas.microsoft.com/office/drawing/2014/main" id="{8ED0792D-3538-2D55-7C68-DEAE1F5C304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98878" y="2896597"/>
            <a:ext cx="1922317" cy="107649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descr=" 139">
            <a:extLst>
              <a:ext uri="{FF2B5EF4-FFF2-40B4-BE49-F238E27FC236}">
                <a16:creationId xmlns:a16="http://schemas.microsoft.com/office/drawing/2014/main" id="{66B0506A-1C81-7E11-D20C-2A8843ACAAB6}"/>
              </a:ext>
            </a:extLst>
          </p:cNvPr>
          <p:cNvSpPr/>
          <p:nvPr/>
        </p:nvSpPr>
        <p:spPr>
          <a:xfrm>
            <a:off x="980865" y="5507649"/>
            <a:ext cx="2240330" cy="919352"/>
          </a:xfrm>
          <a:prstGeom prst="roundRect">
            <a:avLst>
              <a:gd name="adj" fmla="val 70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SDFG Builder API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Multi-Level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Library Nodes</a:t>
            </a:r>
          </a:p>
        </p:txBody>
      </p:sp>
      <p:pic>
        <p:nvPicPr>
          <p:cNvPr id="17" name="Picture 10" descr=" 1034">
            <a:extLst>
              <a:ext uri="{FF2B5EF4-FFF2-40B4-BE49-F238E27FC236}">
                <a16:creationId xmlns:a16="http://schemas.microsoft.com/office/drawing/2014/main" id="{442BEF9A-B2DB-9549-9CC2-BCF313C1571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98432" y="4176888"/>
            <a:ext cx="597655" cy="5976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descr=" 141">
            <a:extLst>
              <a:ext uri="{FF2B5EF4-FFF2-40B4-BE49-F238E27FC236}">
                <a16:creationId xmlns:a16="http://schemas.microsoft.com/office/drawing/2014/main" id="{7B23A7CA-6E8E-CAFB-2211-1CE6801EFC2A}"/>
              </a:ext>
            </a:extLst>
          </p:cNvPr>
          <p:cNvSpPr txBox="1"/>
          <p:nvPr/>
        </p:nvSpPr>
        <p:spPr>
          <a:xfrm>
            <a:off x="803412" y="4226691"/>
            <a:ext cx="196194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Applied Scientist</a:t>
            </a:r>
          </a:p>
        </p:txBody>
      </p:sp>
      <p:sp>
        <p:nvSpPr>
          <p:cNvPr id="19" name="TextBox 18" descr=" 6">
            <a:extLst>
              <a:ext uri="{FF2B5EF4-FFF2-40B4-BE49-F238E27FC236}">
                <a16:creationId xmlns:a16="http://schemas.microsoft.com/office/drawing/2014/main" id="{57784709-26E4-0E94-B234-E726B4036D5F}"/>
              </a:ext>
            </a:extLst>
          </p:cNvPr>
          <p:cNvSpPr txBox="1"/>
          <p:nvPr/>
        </p:nvSpPr>
        <p:spPr>
          <a:xfrm>
            <a:off x="739545" y="4736554"/>
            <a:ext cx="276684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translate DSL into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parametric dataflow graphs</a:t>
            </a:r>
          </a:p>
        </p:txBody>
      </p:sp>
    </p:spTree>
    <p:extLst>
      <p:ext uri="{BB962C8B-B14F-4D97-AF65-F5344CB8AC3E}">
        <p14:creationId xmlns:p14="http://schemas.microsoft.com/office/powerpoint/2010/main" val="4007364258"/>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descr=" 142">
            <a:extLst>
              <a:ext uri="{FF2B5EF4-FFF2-40B4-BE49-F238E27FC236}">
                <a16:creationId xmlns:a16="http://schemas.microsoft.com/office/drawing/2014/main" id="{20A640A7-0BE5-22C8-FCFF-5D1E5355BB38}"/>
              </a:ext>
            </a:extLst>
          </p:cNvPr>
          <p:cNvSpPr/>
          <p:nvPr/>
        </p:nvSpPr>
        <p:spPr>
          <a:xfrm>
            <a:off x="3915031" y="1306903"/>
            <a:ext cx="3297093" cy="5276665"/>
          </a:xfrm>
          <a:prstGeom prst="roundRect">
            <a:avLst>
              <a:gd name="adj" fmla="val 7048"/>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Rounded Corners 13" descr=" 138">
            <a:extLst>
              <a:ext uri="{FF2B5EF4-FFF2-40B4-BE49-F238E27FC236}">
                <a16:creationId xmlns:a16="http://schemas.microsoft.com/office/drawing/2014/main" id="{D554F905-DFF4-CD6C-D4F4-7F7C4A4ADC8A}"/>
              </a:ext>
            </a:extLst>
          </p:cNvPr>
          <p:cNvSpPr/>
          <p:nvPr/>
        </p:nvSpPr>
        <p:spPr>
          <a:xfrm>
            <a:off x="683526" y="4144297"/>
            <a:ext cx="2866993" cy="2439272"/>
          </a:xfrm>
          <a:prstGeom prst="roundRect">
            <a:avLst>
              <a:gd name="adj" fmla="val 704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Rounded Corners 2" descr=" 3">
            <a:extLst>
              <a:ext uri="{FF2B5EF4-FFF2-40B4-BE49-F238E27FC236}">
                <a16:creationId xmlns:a16="http://schemas.microsoft.com/office/drawing/2014/main" id="{4B2DCAA6-18A5-CBB8-242C-1224B29D9C9E}"/>
              </a:ext>
            </a:extLst>
          </p:cNvPr>
          <p:cNvSpPr/>
          <p:nvPr/>
        </p:nvSpPr>
        <p:spPr>
          <a:xfrm>
            <a:off x="703764" y="1306904"/>
            <a:ext cx="2866993" cy="2555464"/>
          </a:xfrm>
          <a:prstGeom prst="roundRect">
            <a:avLst>
              <a:gd name="adj" fmla="val 704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desc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1</a:t>
            </a:r>
          </a:p>
        </p:txBody>
      </p:sp>
      <p:sp>
        <p:nvSpPr>
          <p:cNvPr id="2" name="Title 1" descr=" 2"/>
          <p:cNvSpPr>
            <a:spLocks noGrp="1"/>
          </p:cNvSpPr>
          <p:nvPr>
            <p:ph type="title"/>
          </p:nvPr>
        </p:nvSpPr>
        <p:spPr/>
        <p:txBody>
          <a:bodyPr/>
          <a:lstStyle/>
          <a:p>
            <a:r>
              <a:rPr lang="en-US" dirty="0">
                <a:solidFill>
                  <a:srgbClr val="C00000"/>
                </a:solidFill>
              </a:rPr>
              <a:t>Performance Metaprogramming </a:t>
            </a:r>
            <a:r>
              <a:rPr lang="en-US" dirty="0"/>
              <a:t>for Performance Portability</a:t>
            </a:r>
          </a:p>
        </p:txBody>
      </p:sp>
      <p:sp>
        <p:nvSpPr>
          <p:cNvPr id="21" name="TextBox 20" descr=" 65">
            <a:extLst>
              <a:ext uri="{FF2B5EF4-FFF2-40B4-BE49-F238E27FC236}">
                <a16:creationId xmlns:a16="http://schemas.microsoft.com/office/drawing/2014/main" id="{97C74A4B-2129-A861-1904-C6396E25A8C3}"/>
              </a:ext>
            </a:extLst>
          </p:cNvPr>
          <p:cNvSpPr txBox="1"/>
          <p:nvPr/>
        </p:nvSpPr>
        <p:spPr>
          <a:xfrm>
            <a:off x="4325661" y="3557076"/>
            <a:ext cx="2563522"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Parametric Dataflow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Graphs (SDFG)</a:t>
            </a:r>
          </a:p>
        </p:txBody>
      </p:sp>
      <p:sp>
        <p:nvSpPr>
          <p:cNvPr id="22" name="TextBox 21" descr=" 66">
            <a:extLst>
              <a:ext uri="{FF2B5EF4-FFF2-40B4-BE49-F238E27FC236}">
                <a16:creationId xmlns:a16="http://schemas.microsoft.com/office/drawing/2014/main" id="{C2A873A0-91DD-7ED0-3DDE-65DE180CDBB2}"/>
              </a:ext>
            </a:extLst>
          </p:cNvPr>
          <p:cNvSpPr txBox="1"/>
          <p:nvPr/>
        </p:nvSpPr>
        <p:spPr>
          <a:xfrm>
            <a:off x="5999152" y="485114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descr=" 67">
                <a:extLst>
                  <a:ext uri="{FF2B5EF4-FFF2-40B4-BE49-F238E27FC236}">
                    <a16:creationId xmlns:a16="http://schemas.microsoft.com/office/drawing/2014/main" id="{14A5DBE8-59D8-547F-C9C8-F8B603010D13}"/>
                  </a:ext>
                </a:extLst>
              </p:cNvPr>
              <p:cNvSpPr txBox="1"/>
              <p:nvPr/>
            </p:nvSpPr>
            <p:spPr>
              <a:xfrm>
                <a:off x="1012372" y="1800890"/>
                <a:ext cx="1764842" cy="6190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𝑢</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𝑡</m:t>
                          </m:r>
                        </m:den>
                      </m:f>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𝑢</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m:t>
                      </m:r>
                    </m:oMath>
                  </m:oMathPara>
                </a14:m>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5" name="TextBox 4" descr=" 67">
                <a:extLst>
                  <a:ext uri="{FF2B5EF4-FFF2-40B4-BE49-F238E27FC236}">
                    <a16:creationId xmlns:a16="http://schemas.microsoft.com/office/drawing/2014/main" id="{14A5DBE8-59D8-547F-C9C8-F8B603010D13}"/>
                  </a:ext>
                </a:extLst>
              </p:cNvPr>
              <p:cNvSpPr txBox="1">
                <a:spLocks noRot="1" noChangeAspect="1" noMove="1" noResize="1" noEditPoints="1" noAdjustHandles="1" noChangeArrowheads="1" noChangeShapeType="1" noTextEdit="1"/>
              </p:cNvSpPr>
              <p:nvPr/>
            </p:nvSpPr>
            <p:spPr>
              <a:xfrm>
                <a:off x="1012372" y="1800890"/>
                <a:ext cx="1764842" cy="619016"/>
              </a:xfrm>
              <a:prstGeom prst="rect">
                <a:avLst/>
              </a:prstGeom>
              <a:blipFill>
                <a:blip r:embed="rId3"/>
                <a:stretch>
                  <a:fillRect/>
                </a:stretch>
              </a:blipFill>
            </p:spPr>
            <p:txBody>
              <a:bodyPr/>
              <a:lstStyle/>
              <a:p>
                <a:r>
                  <a:rPr lang="en-CH">
                    <a:noFill/>
                  </a:rPr>
                  <a:t> </a:t>
                </a:r>
              </a:p>
            </p:txBody>
          </p:sp>
        </mc:Fallback>
      </mc:AlternateContent>
      <p:grpSp>
        <p:nvGrpSpPr>
          <p:cNvPr id="23" name="Group 22" descr=" 70">
            <a:extLst>
              <a:ext uri="{FF2B5EF4-FFF2-40B4-BE49-F238E27FC236}">
                <a16:creationId xmlns:a16="http://schemas.microsoft.com/office/drawing/2014/main" id="{B1BA42EC-35BC-A1F9-8664-07C40D8FB9AE}"/>
              </a:ext>
            </a:extLst>
          </p:cNvPr>
          <p:cNvGrpSpPr/>
          <p:nvPr/>
        </p:nvGrpSpPr>
        <p:grpSpPr>
          <a:xfrm>
            <a:off x="4368913" y="1868651"/>
            <a:ext cx="2477011" cy="1585073"/>
            <a:chOff x="4521666" y="1133827"/>
            <a:chExt cx="3115082" cy="1993383"/>
          </a:xfrm>
        </p:grpSpPr>
        <p:sp>
          <p:nvSpPr>
            <p:cNvPr id="24" name="Trapezoid 23">
              <a:extLst>
                <a:ext uri="{FF2B5EF4-FFF2-40B4-BE49-F238E27FC236}">
                  <a16:creationId xmlns:a16="http://schemas.microsoft.com/office/drawing/2014/main" id="{8E5557A6-A0C4-54B7-DE62-D211B4355E1A}"/>
                </a:ext>
              </a:extLst>
            </p:cNvPr>
            <p:cNvSpPr/>
            <p:nvPr/>
          </p:nvSpPr>
          <p:spPr>
            <a:xfrm rot="10800000">
              <a:off x="5158682" y="2351575"/>
              <a:ext cx="796222"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Trapezoid 24">
              <a:extLst>
                <a:ext uri="{FF2B5EF4-FFF2-40B4-BE49-F238E27FC236}">
                  <a16:creationId xmlns:a16="http://schemas.microsoft.com/office/drawing/2014/main" id="{FC041709-34E0-92C4-0A40-A94E23F647C1}"/>
                </a:ext>
              </a:extLst>
            </p:cNvPr>
            <p:cNvSpPr/>
            <p:nvPr/>
          </p:nvSpPr>
          <p:spPr>
            <a:xfrm>
              <a:off x="6203509" y="1583495"/>
              <a:ext cx="1433239"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 name="Round Single Corner Rectangle 66">
              <a:extLst>
                <a:ext uri="{FF2B5EF4-FFF2-40B4-BE49-F238E27FC236}">
                  <a16:creationId xmlns:a16="http://schemas.microsoft.com/office/drawing/2014/main" id="{1DC86A03-027F-AE49-484C-3EAEDEB1E7CA}"/>
                </a:ext>
              </a:extLst>
            </p:cNvPr>
            <p:cNvSpPr/>
            <p:nvPr/>
          </p:nvSpPr>
          <p:spPr>
            <a:xfrm>
              <a:off x="6280173" y="1999199"/>
              <a:ext cx="1274932" cy="215219"/>
            </a:xfrm>
            <a:prstGeom prst="round1Rect">
              <a:avLst>
                <a:gd name="adj" fmla="val 0"/>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 name="Trapezoid 26">
              <a:extLst>
                <a:ext uri="{FF2B5EF4-FFF2-40B4-BE49-F238E27FC236}">
                  <a16:creationId xmlns:a16="http://schemas.microsoft.com/office/drawing/2014/main" id="{DC2757FE-D166-F45A-E7BA-E289462DE195}"/>
                </a:ext>
              </a:extLst>
            </p:cNvPr>
            <p:cNvSpPr/>
            <p:nvPr/>
          </p:nvSpPr>
          <p:spPr>
            <a:xfrm rot="10800000">
              <a:off x="6203509" y="2350696"/>
              <a:ext cx="1433239"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 name="Oval 27">
              <a:extLst>
                <a:ext uri="{FF2B5EF4-FFF2-40B4-BE49-F238E27FC236}">
                  <a16:creationId xmlns:a16="http://schemas.microsoft.com/office/drawing/2014/main" id="{3018133B-56EE-A2CB-546B-2CA0D296F5E6}"/>
                </a:ext>
              </a:extLst>
            </p:cNvPr>
            <p:cNvSpPr/>
            <p:nvPr/>
          </p:nvSpPr>
          <p:spPr>
            <a:xfrm flipH="1">
              <a:off x="5884563" y="1133827"/>
              <a:ext cx="337878" cy="337878"/>
            </a:xfrm>
            <a:prstGeom prst="ellips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 name="Oval 28">
              <a:extLst>
                <a:ext uri="{FF2B5EF4-FFF2-40B4-BE49-F238E27FC236}">
                  <a16:creationId xmlns:a16="http://schemas.microsoft.com/office/drawing/2014/main" id="{061958D7-9E35-CE93-4B51-B8F6701D9301}"/>
                </a:ext>
              </a:extLst>
            </p:cNvPr>
            <p:cNvSpPr/>
            <p:nvPr/>
          </p:nvSpPr>
          <p:spPr>
            <a:xfrm flipH="1">
              <a:off x="5884563" y="2789332"/>
              <a:ext cx="337878" cy="337878"/>
            </a:xfrm>
            <a:prstGeom prst="ellips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30" name="Curved Connector 70">
              <a:extLst>
                <a:ext uri="{FF2B5EF4-FFF2-40B4-BE49-F238E27FC236}">
                  <a16:creationId xmlns:a16="http://schemas.microsoft.com/office/drawing/2014/main" id="{B78EAA57-FA4B-48B6-B68E-E274AF2C67AC}"/>
                </a:ext>
              </a:extLst>
            </p:cNvPr>
            <p:cNvCxnSpPr>
              <a:stCxn id="27" idx="0"/>
              <a:endCxn id="29" idx="2"/>
            </p:cNvCxnSpPr>
            <p:nvPr/>
          </p:nvCxnSpPr>
          <p:spPr>
            <a:xfrm rot="5400000">
              <a:off x="6400594" y="2438737"/>
              <a:ext cx="341382" cy="697687"/>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1" name="Curved Connector 71">
              <a:extLst>
                <a:ext uri="{FF2B5EF4-FFF2-40B4-BE49-F238E27FC236}">
                  <a16:creationId xmlns:a16="http://schemas.microsoft.com/office/drawing/2014/main" id="{8466B36B-F71E-C7F6-5D83-20B8F92A2BC5}"/>
                </a:ext>
              </a:extLst>
            </p:cNvPr>
            <p:cNvCxnSpPr>
              <a:stCxn id="24" idx="0"/>
              <a:endCxn id="29" idx="6"/>
            </p:cNvCxnSpPr>
            <p:nvPr/>
          </p:nvCxnSpPr>
          <p:spPr>
            <a:xfrm rot="16200000" flipH="1">
              <a:off x="5550427" y="2624134"/>
              <a:ext cx="340503" cy="327770"/>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2" name="Curved Connector 72">
              <a:extLst>
                <a:ext uri="{FF2B5EF4-FFF2-40B4-BE49-F238E27FC236}">
                  <a16:creationId xmlns:a16="http://schemas.microsoft.com/office/drawing/2014/main" id="{087F5C10-9CD0-C5E7-3D7D-EE934120C3E5}"/>
                </a:ext>
              </a:extLst>
            </p:cNvPr>
            <p:cNvCxnSpPr>
              <a:stCxn id="28" idx="6"/>
              <a:endCxn id="40" idx="0"/>
            </p:cNvCxnSpPr>
            <p:nvPr/>
          </p:nvCxnSpPr>
          <p:spPr>
            <a:xfrm rot="10800000" flipV="1">
              <a:off x="5238287" y="1302765"/>
              <a:ext cx="646277" cy="281609"/>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3" name="Curved Connector 73">
              <a:extLst>
                <a:ext uri="{FF2B5EF4-FFF2-40B4-BE49-F238E27FC236}">
                  <a16:creationId xmlns:a16="http://schemas.microsoft.com/office/drawing/2014/main" id="{DBC201F5-29F3-6901-B255-853C0AE1915F}"/>
                </a:ext>
              </a:extLst>
            </p:cNvPr>
            <p:cNvCxnSpPr>
              <a:stCxn id="28" idx="2"/>
              <a:endCxn id="25" idx="0"/>
            </p:cNvCxnSpPr>
            <p:nvPr/>
          </p:nvCxnSpPr>
          <p:spPr>
            <a:xfrm>
              <a:off x="6222441" y="1302766"/>
              <a:ext cx="697688" cy="280729"/>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4" name="Straight Arrow Connector 33">
              <a:extLst>
                <a:ext uri="{FF2B5EF4-FFF2-40B4-BE49-F238E27FC236}">
                  <a16:creationId xmlns:a16="http://schemas.microsoft.com/office/drawing/2014/main" id="{EBCE85FB-22E1-11CE-4D0C-921D044691AD}"/>
                </a:ext>
              </a:extLst>
            </p:cNvPr>
            <p:cNvCxnSpPr>
              <a:endCxn id="26" idx="0"/>
            </p:cNvCxnSpPr>
            <p:nvPr/>
          </p:nvCxnSpPr>
          <p:spPr>
            <a:xfrm>
              <a:off x="6917639" y="1849688"/>
              <a:ext cx="0" cy="149511"/>
            </a:xfrm>
            <a:prstGeom prst="straightConnector1">
              <a:avLst/>
            </a:prstGeom>
            <a:noFill/>
            <a:ln w="19050" cap="rnd" cmpd="sng" algn="ctr">
              <a:solidFill>
                <a:sysClr val="windowText" lastClr="000000"/>
              </a:solidFill>
              <a:prstDash val="solid"/>
              <a:headEnd type="none" w="med" len="med"/>
              <a:tailEnd type="triangle"/>
            </a:ln>
            <a:effectLst/>
          </p:spPr>
        </p:cxnSp>
        <p:cxnSp>
          <p:nvCxnSpPr>
            <p:cNvPr id="35" name="Straight Arrow Connector 34">
              <a:extLst>
                <a:ext uri="{FF2B5EF4-FFF2-40B4-BE49-F238E27FC236}">
                  <a16:creationId xmlns:a16="http://schemas.microsoft.com/office/drawing/2014/main" id="{C8FB8021-0EA8-D588-BDCE-AE91CE4140BE}"/>
                </a:ext>
              </a:extLst>
            </p:cNvPr>
            <p:cNvCxnSpPr>
              <a:stCxn id="26" idx="2"/>
              <a:endCxn id="27" idx="2"/>
            </p:cNvCxnSpPr>
            <p:nvPr/>
          </p:nvCxnSpPr>
          <p:spPr>
            <a:xfrm>
              <a:off x="6917639" y="2214418"/>
              <a:ext cx="2489" cy="136278"/>
            </a:xfrm>
            <a:prstGeom prst="straightConnector1">
              <a:avLst/>
            </a:prstGeom>
            <a:noFill/>
            <a:ln w="19050" cap="rnd" cmpd="sng" algn="ctr">
              <a:solidFill>
                <a:sysClr val="windowText" lastClr="000000"/>
              </a:solidFill>
              <a:prstDash val="solid"/>
              <a:headEnd type="none" w="med" len="med"/>
              <a:tailEnd type="triangle"/>
            </a:ln>
            <a:effectLst/>
          </p:spPr>
        </p:cxnSp>
        <p:cxnSp>
          <p:nvCxnSpPr>
            <p:cNvPr id="36" name="Curved Connector 76">
              <a:extLst>
                <a:ext uri="{FF2B5EF4-FFF2-40B4-BE49-F238E27FC236}">
                  <a16:creationId xmlns:a16="http://schemas.microsoft.com/office/drawing/2014/main" id="{99B8F660-FBBA-837A-3FE3-9A2B1F7557C6}"/>
                </a:ext>
              </a:extLst>
            </p:cNvPr>
            <p:cNvCxnSpPr/>
            <p:nvPr/>
          </p:nvCxnSpPr>
          <p:spPr>
            <a:xfrm>
              <a:off x="5304239" y="1767040"/>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cxnSp>
          <p:nvCxnSpPr>
            <p:cNvPr id="37" name="Curved Connector 77">
              <a:extLst>
                <a:ext uri="{FF2B5EF4-FFF2-40B4-BE49-F238E27FC236}">
                  <a16:creationId xmlns:a16="http://schemas.microsoft.com/office/drawing/2014/main" id="{E777FA5F-A7EE-67B3-4C2F-D46D0E352289}"/>
                </a:ext>
              </a:extLst>
            </p:cNvPr>
            <p:cNvCxnSpPr/>
            <p:nvPr/>
          </p:nvCxnSpPr>
          <p:spPr>
            <a:xfrm>
              <a:off x="5158683" y="1767040"/>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cxnSp>
          <p:nvCxnSpPr>
            <p:cNvPr id="38" name="Curved Connector 78">
              <a:extLst>
                <a:ext uri="{FF2B5EF4-FFF2-40B4-BE49-F238E27FC236}">
                  <a16:creationId xmlns:a16="http://schemas.microsoft.com/office/drawing/2014/main" id="{EF083725-87EF-1C1A-5437-F5CCE059B0AB}"/>
                </a:ext>
              </a:extLst>
            </p:cNvPr>
            <p:cNvCxnSpPr/>
            <p:nvPr/>
          </p:nvCxnSpPr>
          <p:spPr>
            <a:xfrm flipH="1">
              <a:off x="5031700" y="1769464"/>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cxnSp>
          <p:nvCxnSpPr>
            <p:cNvPr id="39" name="Curved Connector 79">
              <a:extLst>
                <a:ext uri="{FF2B5EF4-FFF2-40B4-BE49-F238E27FC236}">
                  <a16:creationId xmlns:a16="http://schemas.microsoft.com/office/drawing/2014/main" id="{9858648E-FA0B-DCCE-9F12-1C06B670A10C}"/>
                </a:ext>
              </a:extLst>
            </p:cNvPr>
            <p:cNvCxnSpPr/>
            <p:nvPr/>
          </p:nvCxnSpPr>
          <p:spPr>
            <a:xfrm flipH="1">
              <a:off x="4886144" y="1769464"/>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sp>
          <p:nvSpPr>
            <p:cNvPr id="40" name="Trapezoid 39">
              <a:extLst>
                <a:ext uri="{FF2B5EF4-FFF2-40B4-BE49-F238E27FC236}">
                  <a16:creationId xmlns:a16="http://schemas.microsoft.com/office/drawing/2014/main" id="{8214E22C-6941-FEA4-3EBA-5689A5AAAF06}"/>
                </a:ext>
              </a:extLst>
            </p:cNvPr>
            <p:cNvSpPr/>
            <p:nvPr/>
          </p:nvSpPr>
          <p:spPr>
            <a:xfrm>
              <a:off x="4521666" y="1584375"/>
              <a:ext cx="1433239"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 name="Oval 40">
              <a:extLst>
                <a:ext uri="{FF2B5EF4-FFF2-40B4-BE49-F238E27FC236}">
                  <a16:creationId xmlns:a16="http://schemas.microsoft.com/office/drawing/2014/main" id="{615057F2-862F-BA07-42F4-10FF6DBFA332}"/>
                </a:ext>
              </a:extLst>
            </p:cNvPr>
            <p:cNvSpPr/>
            <p:nvPr/>
          </p:nvSpPr>
          <p:spPr>
            <a:xfrm flipH="1">
              <a:off x="4606493" y="2765318"/>
              <a:ext cx="337878" cy="337878"/>
            </a:xfrm>
            <a:prstGeom prst="ellips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 name="Isosceles Triangle 41">
              <a:extLst>
                <a:ext uri="{FF2B5EF4-FFF2-40B4-BE49-F238E27FC236}">
                  <a16:creationId xmlns:a16="http://schemas.microsoft.com/office/drawing/2014/main" id="{590E9550-1D74-941D-A407-79B252509B56}"/>
                </a:ext>
              </a:extLst>
            </p:cNvPr>
            <p:cNvSpPr/>
            <p:nvPr/>
          </p:nvSpPr>
          <p:spPr>
            <a:xfrm rot="10800000">
              <a:off x="4526365" y="2347479"/>
              <a:ext cx="500871" cy="269409"/>
            </a:xfrm>
            <a:prstGeom prst="triangl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3" name="Curved Connector 83">
              <a:extLst>
                <a:ext uri="{FF2B5EF4-FFF2-40B4-BE49-F238E27FC236}">
                  <a16:creationId xmlns:a16="http://schemas.microsoft.com/office/drawing/2014/main" id="{20C1DCA3-052D-2AFD-216E-28FB825D8D91}"/>
                </a:ext>
              </a:extLst>
            </p:cNvPr>
            <p:cNvCxnSpPr>
              <a:stCxn id="45" idx="2"/>
              <a:endCxn id="42" idx="3"/>
            </p:cNvCxnSpPr>
            <p:nvPr/>
          </p:nvCxnSpPr>
          <p:spPr>
            <a:xfrm rot="5400000">
              <a:off x="4940208" y="2051890"/>
              <a:ext cx="132181" cy="458996"/>
            </a:xfrm>
            <a:prstGeom prst="curvedConnector3">
              <a:avLst>
                <a:gd name="adj1" fmla="val -3216"/>
              </a:avLst>
            </a:prstGeom>
            <a:noFill/>
            <a:ln w="19050" cap="rnd" cmpd="sng" algn="ctr">
              <a:solidFill>
                <a:sysClr val="windowText" lastClr="000000"/>
              </a:solidFill>
              <a:prstDash val="solid"/>
              <a:headEnd type="none" w="med" len="med"/>
              <a:tailEnd type="triangle"/>
            </a:ln>
            <a:effectLst/>
          </p:spPr>
        </p:cxnSp>
        <p:cxnSp>
          <p:nvCxnSpPr>
            <p:cNvPr id="44" name="Curved Connector 84">
              <a:extLst>
                <a:ext uri="{FF2B5EF4-FFF2-40B4-BE49-F238E27FC236}">
                  <a16:creationId xmlns:a16="http://schemas.microsoft.com/office/drawing/2014/main" id="{C4D37ED7-95A1-9457-E480-91336AF6EEDE}"/>
                </a:ext>
              </a:extLst>
            </p:cNvPr>
            <p:cNvCxnSpPr>
              <a:endCxn id="24" idx="2"/>
            </p:cNvCxnSpPr>
            <p:nvPr/>
          </p:nvCxnSpPr>
          <p:spPr>
            <a:xfrm>
              <a:off x="5235797" y="2214418"/>
              <a:ext cx="320996" cy="137157"/>
            </a:xfrm>
            <a:prstGeom prst="curvedConnector2">
              <a:avLst/>
            </a:prstGeom>
            <a:noFill/>
            <a:ln w="19050" cap="rnd" cmpd="sng" algn="ctr">
              <a:solidFill>
                <a:sysClr val="windowText" lastClr="000000"/>
              </a:solidFill>
              <a:prstDash val="solid"/>
              <a:headEnd type="none" w="med" len="med"/>
              <a:tailEnd type="triangle"/>
            </a:ln>
            <a:effectLst/>
          </p:spPr>
        </p:cxnSp>
        <p:sp>
          <p:nvSpPr>
            <p:cNvPr id="45" name="Round Single Corner Rectangle 85">
              <a:extLst>
                <a:ext uri="{FF2B5EF4-FFF2-40B4-BE49-F238E27FC236}">
                  <a16:creationId xmlns:a16="http://schemas.microsoft.com/office/drawing/2014/main" id="{D226F23A-2BB7-5E0C-4875-9E0C1BE00D09}"/>
                </a:ext>
              </a:extLst>
            </p:cNvPr>
            <p:cNvSpPr/>
            <p:nvPr/>
          </p:nvSpPr>
          <p:spPr>
            <a:xfrm>
              <a:off x="4598330" y="2000079"/>
              <a:ext cx="1274932" cy="215219"/>
            </a:xfrm>
            <a:prstGeom prst="round1Rect">
              <a:avLst>
                <a:gd name="adj" fmla="val 0"/>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6" name="Straight Arrow Connector 45">
              <a:extLst>
                <a:ext uri="{FF2B5EF4-FFF2-40B4-BE49-F238E27FC236}">
                  <a16:creationId xmlns:a16="http://schemas.microsoft.com/office/drawing/2014/main" id="{25883E2B-BB84-EDDF-B618-DCE35A9A1A61}"/>
                </a:ext>
              </a:extLst>
            </p:cNvPr>
            <p:cNvCxnSpPr>
              <a:stCxn id="42" idx="0"/>
              <a:endCxn id="41" idx="0"/>
            </p:cNvCxnSpPr>
            <p:nvPr/>
          </p:nvCxnSpPr>
          <p:spPr>
            <a:xfrm flipH="1">
              <a:off x="4775432" y="2616888"/>
              <a:ext cx="1368" cy="148430"/>
            </a:xfrm>
            <a:prstGeom prst="straightConnector1">
              <a:avLst/>
            </a:prstGeom>
            <a:noFill/>
            <a:ln w="19050" cap="rnd" cmpd="sng" algn="ctr">
              <a:solidFill>
                <a:sysClr val="windowText" lastClr="000000"/>
              </a:solidFill>
              <a:prstDash val="solid"/>
              <a:headEnd type="none" w="med" len="med"/>
              <a:tailEnd type="triangle"/>
            </a:ln>
            <a:effectLst/>
          </p:spPr>
        </p:cxnSp>
      </p:grpSp>
      <p:sp>
        <p:nvSpPr>
          <p:cNvPr id="47" name="Right Arrow 89" descr=" 96">
            <a:extLst>
              <a:ext uri="{FF2B5EF4-FFF2-40B4-BE49-F238E27FC236}">
                <a16:creationId xmlns:a16="http://schemas.microsoft.com/office/drawing/2014/main" id="{CA7CFFC4-4317-4031-B9D3-10BC6D3EBBA3}"/>
              </a:ext>
            </a:extLst>
          </p:cNvPr>
          <p:cNvSpPr/>
          <p:nvPr/>
        </p:nvSpPr>
        <p:spPr>
          <a:xfrm>
            <a:off x="3611724" y="5023293"/>
            <a:ext cx="307961"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8" name="TextBox 47" descr=" 99">
            <a:extLst>
              <a:ext uri="{FF2B5EF4-FFF2-40B4-BE49-F238E27FC236}">
                <a16:creationId xmlns:a16="http://schemas.microsoft.com/office/drawing/2014/main" id="{3A9E3F29-E6EB-0428-72AF-847849504F53}"/>
              </a:ext>
            </a:extLst>
          </p:cNvPr>
          <p:cNvSpPr txBox="1"/>
          <p:nvPr/>
        </p:nvSpPr>
        <p:spPr>
          <a:xfrm>
            <a:off x="4110147" y="5889466"/>
            <a:ext cx="2874826"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Graph Transformations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(API, Interactive)</a:t>
            </a:r>
          </a:p>
        </p:txBody>
      </p:sp>
      <p:grpSp>
        <p:nvGrpSpPr>
          <p:cNvPr id="49" name="Group 48" descr=" 107">
            <a:extLst>
              <a:ext uri="{FF2B5EF4-FFF2-40B4-BE49-F238E27FC236}">
                <a16:creationId xmlns:a16="http://schemas.microsoft.com/office/drawing/2014/main" id="{5537026D-A088-855F-8048-CD3CC216911F}"/>
              </a:ext>
            </a:extLst>
          </p:cNvPr>
          <p:cNvGrpSpPr/>
          <p:nvPr/>
        </p:nvGrpSpPr>
        <p:grpSpPr>
          <a:xfrm>
            <a:off x="3979355" y="4446781"/>
            <a:ext cx="3162311" cy="1369076"/>
            <a:chOff x="1831512" y="1299726"/>
            <a:chExt cx="8421456" cy="3645948"/>
          </a:xfrm>
        </p:grpSpPr>
        <p:sp>
          <p:nvSpPr>
            <p:cNvPr id="50" name="Rectangle 49">
              <a:extLst>
                <a:ext uri="{FF2B5EF4-FFF2-40B4-BE49-F238E27FC236}">
                  <a16:creationId xmlns:a16="http://schemas.microsoft.com/office/drawing/2014/main" id="{84CF7F9B-A7F0-71C8-1ADF-9CF4AB057D1F}"/>
                </a:ext>
              </a:extLst>
            </p:cNvPr>
            <p:cNvSpPr/>
            <p:nvPr/>
          </p:nvSpPr>
          <p:spPr>
            <a:xfrm>
              <a:off x="1955158" y="1595822"/>
              <a:ext cx="3269953" cy="3349852"/>
            </a:xfrm>
            <a:prstGeom prst="rect">
              <a:avLst/>
            </a:prstGeom>
            <a:solidFill>
              <a:srgbClr val="E2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38A7402-1E43-7880-96F9-9720EC516FFB}"/>
                    </a:ext>
                  </a:extLst>
                </p:cNvPr>
                <p:cNvSpPr txBox="1"/>
                <p:nvPr/>
              </p:nvSpPr>
              <p:spPr>
                <a:xfrm>
                  <a:off x="1831512" y="1299726"/>
                  <a:ext cx="863823" cy="89747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𝑳</m:t>
                        </m:r>
                      </m:oMath>
                    </m:oMathPara>
                  </a14:m>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51" name="TextBox 50">
                  <a:extLst>
                    <a:ext uri="{FF2B5EF4-FFF2-40B4-BE49-F238E27FC236}">
                      <a16:creationId xmlns:a16="http://schemas.microsoft.com/office/drawing/2014/main" id="{838A7402-1E43-7880-96F9-9720EC516FFB}"/>
                    </a:ext>
                  </a:extLst>
                </p:cNvPr>
                <p:cNvSpPr txBox="1">
                  <a:spLocks noRot="1" noChangeAspect="1" noMove="1" noResize="1" noEditPoints="1" noAdjustHandles="1" noChangeArrowheads="1" noChangeShapeType="1" noTextEdit="1"/>
                </p:cNvSpPr>
                <p:nvPr/>
              </p:nvSpPr>
              <p:spPr>
                <a:xfrm>
                  <a:off x="1831512" y="1299726"/>
                  <a:ext cx="863823" cy="897479"/>
                </a:xfrm>
                <a:prstGeom prst="rect">
                  <a:avLst/>
                </a:prstGeom>
                <a:blipFill>
                  <a:blip r:embed="rId4"/>
                  <a:stretch>
                    <a:fillRect l="-5660" r="-13208" b="-32143"/>
                  </a:stretch>
                </a:blipFill>
              </p:spPr>
              <p:txBody>
                <a:bodyPr/>
                <a:lstStyle/>
                <a:p>
                  <a:r>
                    <a:rPr lang="en-CH">
                      <a:noFill/>
                    </a:rPr>
                    <a:t> </a:t>
                  </a:r>
                </a:p>
              </p:txBody>
            </p:sp>
          </mc:Fallback>
        </mc:AlternateContent>
        <p:grpSp>
          <p:nvGrpSpPr>
            <p:cNvPr id="52" name="Group 51">
              <a:extLst>
                <a:ext uri="{FF2B5EF4-FFF2-40B4-BE49-F238E27FC236}">
                  <a16:creationId xmlns:a16="http://schemas.microsoft.com/office/drawing/2014/main" id="{099DD120-BA72-C976-2A53-180242266FA3}"/>
                </a:ext>
              </a:extLst>
            </p:cNvPr>
            <p:cNvGrpSpPr/>
            <p:nvPr/>
          </p:nvGrpSpPr>
          <p:grpSpPr>
            <a:xfrm>
              <a:off x="6373091" y="1300682"/>
              <a:ext cx="3879877" cy="3644992"/>
              <a:chOff x="6474289" y="774807"/>
              <a:chExt cx="3598351" cy="3369811"/>
            </a:xfrm>
          </p:grpSpPr>
          <p:sp>
            <p:nvSpPr>
              <p:cNvPr id="133" name="Rectangle 132">
                <a:extLst>
                  <a:ext uri="{FF2B5EF4-FFF2-40B4-BE49-F238E27FC236}">
                    <a16:creationId xmlns:a16="http://schemas.microsoft.com/office/drawing/2014/main" id="{1D239997-508A-BB1D-D698-1D03C42204A2}"/>
                  </a:ext>
                </a:extLst>
              </p:cNvPr>
              <p:cNvSpPr/>
              <p:nvPr/>
            </p:nvSpPr>
            <p:spPr>
              <a:xfrm>
                <a:off x="6641816" y="1047665"/>
                <a:ext cx="3430824" cy="3096953"/>
              </a:xfrm>
              <a:prstGeom prst="rect">
                <a:avLst/>
              </a:prstGeom>
              <a:solidFill>
                <a:srgbClr val="E2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BC637E58-E9C9-0604-7155-4D878D6B9050}"/>
                      </a:ext>
                    </a:extLst>
                  </p:cNvPr>
                  <p:cNvSpPr txBox="1"/>
                  <p:nvPr/>
                </p:nvSpPr>
                <p:spPr>
                  <a:xfrm>
                    <a:off x="6474289" y="774807"/>
                    <a:ext cx="873396" cy="8297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𝑹</m:t>
                          </m:r>
                        </m:oMath>
                      </m:oMathPara>
                    </a14:m>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135" name="TextBox 134">
                    <a:extLst>
                      <a:ext uri="{FF2B5EF4-FFF2-40B4-BE49-F238E27FC236}">
                        <a16:creationId xmlns:a16="http://schemas.microsoft.com/office/drawing/2014/main" id="{BC637E58-E9C9-0604-7155-4D878D6B9050}"/>
                      </a:ext>
                    </a:extLst>
                  </p:cNvPr>
                  <p:cNvSpPr txBox="1">
                    <a:spLocks noRot="1" noChangeAspect="1" noMove="1" noResize="1" noEditPoints="1" noAdjustHandles="1" noChangeArrowheads="1" noChangeShapeType="1" noTextEdit="1"/>
                  </p:cNvSpPr>
                  <p:nvPr/>
                </p:nvSpPr>
                <p:spPr>
                  <a:xfrm>
                    <a:off x="6474289" y="774807"/>
                    <a:ext cx="873396" cy="829723"/>
                  </a:xfrm>
                  <a:prstGeom prst="rect">
                    <a:avLst/>
                  </a:prstGeom>
                  <a:blipFill>
                    <a:blip r:embed="rId5"/>
                    <a:stretch>
                      <a:fillRect l="-5172" r="-15517" b="-34545"/>
                    </a:stretch>
                  </a:blipFill>
                </p:spPr>
                <p:txBody>
                  <a:bodyPr/>
                  <a:lstStyle/>
                  <a:p>
                    <a:r>
                      <a:rPr lang="en-CH">
                        <a:noFill/>
                      </a:rPr>
                      <a:t> </a:t>
                    </a:r>
                  </a:p>
                </p:txBody>
              </p:sp>
            </mc:Fallback>
          </mc:AlternateContent>
        </p:grpSp>
        <p:cxnSp>
          <p:nvCxnSpPr>
            <p:cNvPr id="53" name="Straight Arrow Connector 52">
              <a:extLst>
                <a:ext uri="{FF2B5EF4-FFF2-40B4-BE49-F238E27FC236}">
                  <a16:creationId xmlns:a16="http://schemas.microsoft.com/office/drawing/2014/main" id="{4FDAA13D-8008-6AE0-38C3-158385C0BB56}"/>
                </a:ext>
              </a:extLst>
            </p:cNvPr>
            <p:cNvCxnSpPr/>
            <p:nvPr/>
          </p:nvCxnSpPr>
          <p:spPr>
            <a:xfrm>
              <a:off x="3556739" y="3637254"/>
              <a:ext cx="1" cy="6270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C906CBC0-A130-2F1F-1CF7-796BF6D2C669}"/>
                </a:ext>
              </a:extLst>
            </p:cNvPr>
            <p:cNvSpPr/>
            <p:nvPr/>
          </p:nvSpPr>
          <p:spPr>
            <a:xfrm>
              <a:off x="7896583" y="2841434"/>
              <a:ext cx="1481158" cy="456459"/>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 name="Trapezoid 54">
              <a:extLst>
                <a:ext uri="{FF2B5EF4-FFF2-40B4-BE49-F238E27FC236}">
                  <a16:creationId xmlns:a16="http://schemas.microsoft.com/office/drawing/2014/main" id="{B33ADA63-7771-71AF-5508-B3D3075C3305}"/>
                </a:ext>
              </a:extLst>
            </p:cNvPr>
            <p:cNvSpPr/>
            <p:nvPr/>
          </p:nvSpPr>
          <p:spPr>
            <a:xfrm>
              <a:off x="2129705" y="2496755"/>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56" name="Trapezoid 55">
              <a:extLst>
                <a:ext uri="{FF2B5EF4-FFF2-40B4-BE49-F238E27FC236}">
                  <a16:creationId xmlns:a16="http://schemas.microsoft.com/office/drawing/2014/main" id="{F37BFA0A-18BE-1CA9-E3F2-9F370BECF9C2}"/>
                </a:ext>
              </a:extLst>
            </p:cNvPr>
            <p:cNvSpPr/>
            <p:nvPr/>
          </p:nvSpPr>
          <p:spPr>
            <a:xfrm>
              <a:off x="2129705" y="3353389"/>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cxnSp>
          <p:nvCxnSpPr>
            <p:cNvPr id="57" name="Straight Arrow Connector 56">
              <a:extLst>
                <a:ext uri="{FF2B5EF4-FFF2-40B4-BE49-F238E27FC236}">
                  <a16:creationId xmlns:a16="http://schemas.microsoft.com/office/drawing/2014/main" id="{3A5091FA-5CEA-9E35-64B9-1C452ADF8CA3}"/>
                </a:ext>
              </a:extLst>
            </p:cNvPr>
            <p:cNvCxnSpPr>
              <a:stCxn id="55" idx="2"/>
              <a:endCxn id="56" idx="0"/>
            </p:cNvCxnSpPr>
            <p:nvPr/>
          </p:nvCxnSpPr>
          <p:spPr>
            <a:xfrm>
              <a:off x="3543772" y="2907301"/>
              <a:ext cx="0" cy="446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Octagon 57">
              <a:extLst>
                <a:ext uri="{FF2B5EF4-FFF2-40B4-BE49-F238E27FC236}">
                  <a16:creationId xmlns:a16="http://schemas.microsoft.com/office/drawing/2014/main" id="{47E6F647-9C6F-BDCA-0CE0-9296CEC2CB32}"/>
                </a:ext>
              </a:extLst>
            </p:cNvPr>
            <p:cNvSpPr/>
            <p:nvPr/>
          </p:nvSpPr>
          <p:spPr>
            <a:xfrm>
              <a:off x="2373008" y="4263498"/>
              <a:ext cx="2369976" cy="338428"/>
            </a:xfrm>
            <a:prstGeom prst="octagon">
              <a:avLst>
                <a:gd name="adj" fmla="val 3267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59" name="TextBox 58">
              <a:extLst>
                <a:ext uri="{FF2B5EF4-FFF2-40B4-BE49-F238E27FC236}">
                  <a16:creationId xmlns:a16="http://schemas.microsoft.com/office/drawing/2014/main" id="{054190B1-B036-C20B-A185-182929BFA056}"/>
                </a:ext>
              </a:extLst>
            </p:cNvPr>
            <p:cNvSpPr txBox="1"/>
            <p:nvPr/>
          </p:nvSpPr>
          <p:spPr>
            <a:xfrm>
              <a:off x="3668990" y="3771571"/>
              <a:ext cx="359118" cy="5983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0" name="Trapezoid 59">
              <a:extLst>
                <a:ext uri="{FF2B5EF4-FFF2-40B4-BE49-F238E27FC236}">
                  <a16:creationId xmlns:a16="http://schemas.microsoft.com/office/drawing/2014/main" id="{8905C623-DEC5-72B4-CCAC-F464DDDB578B}"/>
                </a:ext>
              </a:extLst>
            </p:cNvPr>
            <p:cNvSpPr/>
            <p:nvPr/>
          </p:nvSpPr>
          <p:spPr>
            <a:xfrm>
              <a:off x="7223095" y="2070236"/>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61" name="Octagon 60">
              <a:extLst>
                <a:ext uri="{FF2B5EF4-FFF2-40B4-BE49-F238E27FC236}">
                  <a16:creationId xmlns:a16="http://schemas.microsoft.com/office/drawing/2014/main" id="{AF25CD8A-132A-E9D9-917C-2F9EE4B7751B}"/>
                </a:ext>
              </a:extLst>
            </p:cNvPr>
            <p:cNvSpPr/>
            <p:nvPr/>
          </p:nvSpPr>
          <p:spPr>
            <a:xfrm>
              <a:off x="7439497" y="4458588"/>
              <a:ext cx="2369976" cy="338428"/>
            </a:xfrm>
            <a:prstGeom prst="octagon">
              <a:avLst>
                <a:gd name="adj" fmla="val 3267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cxnSp>
          <p:nvCxnSpPr>
            <p:cNvPr id="62" name="Straight Arrow Connector 61">
              <a:extLst>
                <a:ext uri="{FF2B5EF4-FFF2-40B4-BE49-F238E27FC236}">
                  <a16:creationId xmlns:a16="http://schemas.microsoft.com/office/drawing/2014/main" id="{613AE450-98FA-3558-75F8-0F6485FEB0CE}"/>
                </a:ext>
              </a:extLst>
            </p:cNvPr>
            <p:cNvCxnSpPr>
              <a:stCxn id="60" idx="2"/>
              <a:endCxn id="54" idx="0"/>
            </p:cNvCxnSpPr>
            <p:nvPr/>
          </p:nvCxnSpPr>
          <p:spPr>
            <a:xfrm>
              <a:off x="8637162" y="2480782"/>
              <a:ext cx="0" cy="3606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CB05ADB-CF36-C0E1-D208-CE181D894616}"/>
                </a:ext>
              </a:extLst>
            </p:cNvPr>
            <p:cNvCxnSpPr/>
            <p:nvPr/>
          </p:nvCxnSpPr>
          <p:spPr>
            <a:xfrm>
              <a:off x="8622014" y="3297893"/>
              <a:ext cx="0" cy="3826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C7BAE58D-C17F-BF7B-5B5A-F77CA1DEB320}"/>
                </a:ext>
              </a:extLst>
            </p:cNvPr>
            <p:cNvCxnSpPr/>
            <p:nvPr/>
          </p:nvCxnSpPr>
          <p:spPr>
            <a:xfrm>
              <a:off x="8622013" y="3822799"/>
              <a:ext cx="1" cy="6270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Trapezoid 128">
              <a:extLst>
                <a:ext uri="{FF2B5EF4-FFF2-40B4-BE49-F238E27FC236}">
                  <a16:creationId xmlns:a16="http://schemas.microsoft.com/office/drawing/2014/main" id="{F7584125-ACDD-F047-1B06-618A069E0AA1}"/>
                </a:ext>
              </a:extLst>
            </p:cNvPr>
            <p:cNvSpPr/>
            <p:nvPr/>
          </p:nvSpPr>
          <p:spPr>
            <a:xfrm>
              <a:off x="7223095" y="3664235"/>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cxnSp>
          <p:nvCxnSpPr>
            <p:cNvPr id="130" name="Straight Arrow Connector 129">
              <a:extLst>
                <a:ext uri="{FF2B5EF4-FFF2-40B4-BE49-F238E27FC236}">
                  <a16:creationId xmlns:a16="http://schemas.microsoft.com/office/drawing/2014/main" id="{58EC516A-C2D0-3303-2750-33AD1514767E}"/>
                </a:ext>
              </a:extLst>
            </p:cNvPr>
            <p:cNvCxnSpPr/>
            <p:nvPr/>
          </p:nvCxnSpPr>
          <p:spPr>
            <a:xfrm flipV="1">
              <a:off x="4952141" y="2496755"/>
              <a:ext cx="2265256" cy="344679"/>
            </a:xfrm>
            <a:prstGeom prst="straightConnector1">
              <a:avLst/>
            </a:prstGeom>
            <a:noFill/>
            <a:ln w="38100">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1" name="Straight Arrow Connector 130">
              <a:extLst>
                <a:ext uri="{FF2B5EF4-FFF2-40B4-BE49-F238E27FC236}">
                  <a16:creationId xmlns:a16="http://schemas.microsoft.com/office/drawing/2014/main" id="{F0E3D986-B80A-ED40-BEAC-7B76FF9154DF}"/>
                </a:ext>
              </a:extLst>
            </p:cNvPr>
            <p:cNvCxnSpPr>
              <a:endCxn id="129" idx="1"/>
            </p:cNvCxnSpPr>
            <p:nvPr/>
          </p:nvCxnSpPr>
          <p:spPr>
            <a:xfrm>
              <a:off x="4791524" y="3514698"/>
              <a:ext cx="2629514" cy="354810"/>
            </a:xfrm>
            <a:prstGeom prst="straightConnector1">
              <a:avLst/>
            </a:prstGeom>
            <a:noFill/>
            <a:ln w="38100">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2" name="Straight Arrow Connector 131">
              <a:extLst>
                <a:ext uri="{FF2B5EF4-FFF2-40B4-BE49-F238E27FC236}">
                  <a16:creationId xmlns:a16="http://schemas.microsoft.com/office/drawing/2014/main" id="{6BD054BD-1D7A-007A-02C7-C2D0600848F9}"/>
                </a:ext>
              </a:extLst>
            </p:cNvPr>
            <p:cNvCxnSpPr/>
            <p:nvPr/>
          </p:nvCxnSpPr>
          <p:spPr>
            <a:xfrm>
              <a:off x="4791524" y="4436947"/>
              <a:ext cx="2620391" cy="171665"/>
            </a:xfrm>
            <a:prstGeom prst="straightConnector1">
              <a:avLst/>
            </a:prstGeom>
            <a:noFill/>
            <a:ln w="38100">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15" name="Right Arrow 129" descr=" 133">
            <a:extLst>
              <a:ext uri="{FF2B5EF4-FFF2-40B4-BE49-F238E27FC236}">
                <a16:creationId xmlns:a16="http://schemas.microsoft.com/office/drawing/2014/main" id="{4202355F-F902-75B9-2904-B1789B96A5C8}"/>
              </a:ext>
            </a:extLst>
          </p:cNvPr>
          <p:cNvSpPr/>
          <p:nvPr/>
        </p:nvSpPr>
        <p:spPr>
          <a:xfrm rot="5400000">
            <a:off x="2039635" y="3726448"/>
            <a:ext cx="307961"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4" name="TextBox 133" descr=" 134">
            <a:extLst>
              <a:ext uri="{FF2B5EF4-FFF2-40B4-BE49-F238E27FC236}">
                <a16:creationId xmlns:a16="http://schemas.microsoft.com/office/drawing/2014/main" id="{8B73897A-F440-4680-99B9-3ECEAB5D90C4}"/>
              </a:ext>
            </a:extLst>
          </p:cNvPr>
          <p:cNvSpPr txBox="1"/>
          <p:nvPr/>
        </p:nvSpPr>
        <p:spPr>
          <a:xfrm>
            <a:off x="-60684" y="6661494"/>
            <a:ext cx="71785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Ben-Nun, de Fine Licht,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Ziogas</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TH: Stateful Dataflow Multigraphs: A Data-Centric Model for High-Performance Parallel Programs, SC19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2" descr=" 1026">
            <a:extLst>
              <a:ext uri="{FF2B5EF4-FFF2-40B4-BE49-F238E27FC236}">
                <a16:creationId xmlns:a16="http://schemas.microsoft.com/office/drawing/2014/main" id="{B06E5AF6-9460-FDA6-F8B0-40EDB58ADA1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644" y="1344382"/>
            <a:ext cx="679113" cy="6873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5">
            <a:extLst>
              <a:ext uri="{FF2B5EF4-FFF2-40B4-BE49-F238E27FC236}">
                <a16:creationId xmlns:a16="http://schemas.microsoft.com/office/drawing/2014/main" id="{8913C18F-A166-1D52-C160-CAB80C6527A7}"/>
              </a:ext>
            </a:extLst>
          </p:cNvPr>
          <p:cNvSpPr txBox="1"/>
          <p:nvPr/>
        </p:nvSpPr>
        <p:spPr>
          <a:xfrm>
            <a:off x="830356" y="1380087"/>
            <a:ext cx="197316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Domain Scientist</a:t>
            </a:r>
          </a:p>
        </p:txBody>
      </p:sp>
      <p:sp>
        <p:nvSpPr>
          <p:cNvPr id="8" name="Rectangle: Rounded Corners 7" descr=" 135">
            <a:extLst>
              <a:ext uri="{FF2B5EF4-FFF2-40B4-BE49-F238E27FC236}">
                <a16:creationId xmlns:a16="http://schemas.microsoft.com/office/drawing/2014/main" id="{0F7C447F-163D-C022-B908-4CD67343ABA5}"/>
              </a:ext>
            </a:extLst>
          </p:cNvPr>
          <p:cNvSpPr/>
          <p:nvPr/>
        </p:nvSpPr>
        <p:spPr>
          <a:xfrm>
            <a:off x="2193616" y="2734384"/>
            <a:ext cx="1253842" cy="421179"/>
          </a:xfrm>
          <a:prstGeom prst="roundRect">
            <a:avLst>
              <a:gd name="adj" fmla="val 70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DSLs</a:t>
            </a:r>
          </a:p>
        </p:txBody>
      </p:sp>
      <p:pic>
        <p:nvPicPr>
          <p:cNvPr id="9" name="Picture 4" descr=" 1028">
            <a:extLst>
              <a:ext uri="{FF2B5EF4-FFF2-40B4-BE49-F238E27FC236}">
                <a16:creationId xmlns:a16="http://schemas.microsoft.com/office/drawing/2014/main" id="{E5872ED3-7EAD-9F81-567C-1891FDBD0A0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0335" y="2636351"/>
            <a:ext cx="1260695" cy="5675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 1030">
            <a:extLst>
              <a:ext uri="{FF2B5EF4-FFF2-40B4-BE49-F238E27FC236}">
                <a16:creationId xmlns:a16="http://schemas.microsoft.com/office/drawing/2014/main" id="{30777DA8-F1B7-8A8E-8CB9-68B30C39FE0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16637" y="2430220"/>
            <a:ext cx="609103" cy="6091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 136">
            <a:extLst>
              <a:ext uri="{FF2B5EF4-FFF2-40B4-BE49-F238E27FC236}">
                <a16:creationId xmlns:a16="http://schemas.microsoft.com/office/drawing/2014/main" id="{593EDD50-1F7F-3296-AAC8-16BE368652C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4880" y="3067800"/>
            <a:ext cx="1449240" cy="486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 137">
            <a:extLst>
              <a:ext uri="{FF2B5EF4-FFF2-40B4-BE49-F238E27FC236}">
                <a16:creationId xmlns:a16="http://schemas.microsoft.com/office/drawing/2014/main" id="{5311095E-C763-04B8-9BFB-3E2D51EBC27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t="37400" b="39290"/>
          <a:stretch/>
        </p:blipFill>
        <p:spPr bwMode="auto">
          <a:xfrm>
            <a:off x="2382405" y="3185240"/>
            <a:ext cx="1221815" cy="2848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 1032">
            <a:extLst>
              <a:ext uri="{FF2B5EF4-FFF2-40B4-BE49-F238E27FC236}">
                <a16:creationId xmlns:a16="http://schemas.microsoft.com/office/drawing/2014/main" id="{8ED0792D-3538-2D55-7C68-DEAE1F5C304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98878" y="2896597"/>
            <a:ext cx="1922317" cy="107649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descr=" 139">
            <a:extLst>
              <a:ext uri="{FF2B5EF4-FFF2-40B4-BE49-F238E27FC236}">
                <a16:creationId xmlns:a16="http://schemas.microsoft.com/office/drawing/2014/main" id="{66B0506A-1C81-7E11-D20C-2A8843ACAAB6}"/>
              </a:ext>
            </a:extLst>
          </p:cNvPr>
          <p:cNvSpPr/>
          <p:nvPr/>
        </p:nvSpPr>
        <p:spPr>
          <a:xfrm>
            <a:off x="980865" y="5507649"/>
            <a:ext cx="2240330" cy="919352"/>
          </a:xfrm>
          <a:prstGeom prst="roundRect">
            <a:avLst>
              <a:gd name="adj" fmla="val 70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SDFG Builder API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Multi-Level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Library Nodes</a:t>
            </a:r>
          </a:p>
        </p:txBody>
      </p:sp>
      <p:pic>
        <p:nvPicPr>
          <p:cNvPr id="17" name="Picture 10" descr=" 1034">
            <a:extLst>
              <a:ext uri="{FF2B5EF4-FFF2-40B4-BE49-F238E27FC236}">
                <a16:creationId xmlns:a16="http://schemas.microsoft.com/office/drawing/2014/main" id="{442BEF9A-B2DB-9549-9CC2-BCF313C157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8432" y="4176888"/>
            <a:ext cx="597655" cy="5976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descr=" 141">
            <a:extLst>
              <a:ext uri="{FF2B5EF4-FFF2-40B4-BE49-F238E27FC236}">
                <a16:creationId xmlns:a16="http://schemas.microsoft.com/office/drawing/2014/main" id="{7B23A7CA-6E8E-CAFB-2211-1CE6801EFC2A}"/>
              </a:ext>
            </a:extLst>
          </p:cNvPr>
          <p:cNvSpPr txBox="1"/>
          <p:nvPr/>
        </p:nvSpPr>
        <p:spPr>
          <a:xfrm>
            <a:off x="803412" y="4226691"/>
            <a:ext cx="196194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Applied Scientist</a:t>
            </a:r>
          </a:p>
        </p:txBody>
      </p:sp>
      <p:sp>
        <p:nvSpPr>
          <p:cNvPr id="19" name="TextBox 18" descr=" 6">
            <a:extLst>
              <a:ext uri="{FF2B5EF4-FFF2-40B4-BE49-F238E27FC236}">
                <a16:creationId xmlns:a16="http://schemas.microsoft.com/office/drawing/2014/main" id="{57784709-26E4-0E94-B234-E726B4036D5F}"/>
              </a:ext>
            </a:extLst>
          </p:cNvPr>
          <p:cNvSpPr txBox="1"/>
          <p:nvPr/>
        </p:nvSpPr>
        <p:spPr>
          <a:xfrm>
            <a:off x="739545" y="4736554"/>
            <a:ext cx="276684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translate DSL into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parametric dataflow graphs</a:t>
            </a:r>
          </a:p>
        </p:txBody>
      </p:sp>
      <p:pic>
        <p:nvPicPr>
          <p:cNvPr id="136" name="Picture 18" descr=" 1042">
            <a:extLst>
              <a:ext uri="{FF2B5EF4-FFF2-40B4-BE49-F238E27FC236}">
                <a16:creationId xmlns:a16="http://schemas.microsoft.com/office/drawing/2014/main" id="{75D56E59-A70B-133A-C5CA-B37E7509E7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07537" y="1337420"/>
            <a:ext cx="618824" cy="618824"/>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136" descr=" 144">
            <a:extLst>
              <a:ext uri="{FF2B5EF4-FFF2-40B4-BE49-F238E27FC236}">
                <a16:creationId xmlns:a16="http://schemas.microsoft.com/office/drawing/2014/main" id="{AE9AE6BC-4A44-B6ED-4D2B-3D9260AC36B7}"/>
              </a:ext>
            </a:extLst>
          </p:cNvPr>
          <p:cNvSpPr txBox="1"/>
          <p:nvPr/>
        </p:nvSpPr>
        <p:spPr>
          <a:xfrm>
            <a:off x="3978952" y="1343837"/>
            <a:ext cx="254909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Performance Engineer</a:t>
            </a:r>
          </a:p>
        </p:txBody>
      </p:sp>
    </p:spTree>
    <p:extLst>
      <p:ext uri="{BB962C8B-B14F-4D97-AF65-F5344CB8AC3E}">
        <p14:creationId xmlns:p14="http://schemas.microsoft.com/office/powerpoint/2010/main" val="2943378836"/>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Rounded Corners 137" descr=" 145">
            <a:extLst>
              <a:ext uri="{FF2B5EF4-FFF2-40B4-BE49-F238E27FC236}">
                <a16:creationId xmlns:a16="http://schemas.microsoft.com/office/drawing/2014/main" id="{F64A1E4E-BE2B-CCF5-618E-EBE3784E28B2}"/>
              </a:ext>
            </a:extLst>
          </p:cNvPr>
          <p:cNvSpPr/>
          <p:nvPr/>
        </p:nvSpPr>
        <p:spPr>
          <a:xfrm>
            <a:off x="8871002" y="1306903"/>
            <a:ext cx="2480664" cy="5276665"/>
          </a:xfrm>
          <a:prstGeom prst="roundRect">
            <a:avLst>
              <a:gd name="adj" fmla="val 7048"/>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Rounded Corners 19" descr=" 142">
            <a:extLst>
              <a:ext uri="{FF2B5EF4-FFF2-40B4-BE49-F238E27FC236}">
                <a16:creationId xmlns:a16="http://schemas.microsoft.com/office/drawing/2014/main" id="{20A640A7-0BE5-22C8-FCFF-5D1E5355BB38}"/>
              </a:ext>
            </a:extLst>
          </p:cNvPr>
          <p:cNvSpPr/>
          <p:nvPr/>
        </p:nvSpPr>
        <p:spPr>
          <a:xfrm>
            <a:off x="3915031" y="1306903"/>
            <a:ext cx="3297093" cy="5276665"/>
          </a:xfrm>
          <a:prstGeom prst="roundRect">
            <a:avLst>
              <a:gd name="adj" fmla="val 7048"/>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Rounded Corners 13" descr=" 138">
            <a:extLst>
              <a:ext uri="{FF2B5EF4-FFF2-40B4-BE49-F238E27FC236}">
                <a16:creationId xmlns:a16="http://schemas.microsoft.com/office/drawing/2014/main" id="{D554F905-DFF4-CD6C-D4F4-7F7C4A4ADC8A}"/>
              </a:ext>
            </a:extLst>
          </p:cNvPr>
          <p:cNvSpPr/>
          <p:nvPr/>
        </p:nvSpPr>
        <p:spPr>
          <a:xfrm>
            <a:off x="683526" y="4144297"/>
            <a:ext cx="2866993" cy="2439272"/>
          </a:xfrm>
          <a:prstGeom prst="roundRect">
            <a:avLst>
              <a:gd name="adj" fmla="val 704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Rounded Corners 2" descr=" 3">
            <a:extLst>
              <a:ext uri="{FF2B5EF4-FFF2-40B4-BE49-F238E27FC236}">
                <a16:creationId xmlns:a16="http://schemas.microsoft.com/office/drawing/2014/main" id="{4B2DCAA6-18A5-CBB8-242C-1224B29D9C9E}"/>
              </a:ext>
            </a:extLst>
          </p:cNvPr>
          <p:cNvSpPr/>
          <p:nvPr/>
        </p:nvSpPr>
        <p:spPr>
          <a:xfrm>
            <a:off x="703764" y="1306904"/>
            <a:ext cx="2866993" cy="2555464"/>
          </a:xfrm>
          <a:prstGeom prst="roundRect">
            <a:avLst>
              <a:gd name="adj" fmla="val 704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desc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1</a:t>
            </a:r>
          </a:p>
        </p:txBody>
      </p:sp>
      <p:sp>
        <p:nvSpPr>
          <p:cNvPr id="2" name="Title 1" descr=" 2"/>
          <p:cNvSpPr>
            <a:spLocks noGrp="1"/>
          </p:cNvSpPr>
          <p:nvPr>
            <p:ph type="title"/>
          </p:nvPr>
        </p:nvSpPr>
        <p:spPr/>
        <p:txBody>
          <a:bodyPr/>
          <a:lstStyle/>
          <a:p>
            <a:r>
              <a:rPr lang="en-US" dirty="0">
                <a:solidFill>
                  <a:srgbClr val="C00000"/>
                </a:solidFill>
              </a:rPr>
              <a:t>Performance Metaprogramming </a:t>
            </a:r>
            <a:r>
              <a:rPr lang="en-US" dirty="0"/>
              <a:t>for Performance Portability</a:t>
            </a:r>
          </a:p>
        </p:txBody>
      </p:sp>
      <p:sp>
        <p:nvSpPr>
          <p:cNvPr id="21" name="TextBox 20" descr=" 65">
            <a:extLst>
              <a:ext uri="{FF2B5EF4-FFF2-40B4-BE49-F238E27FC236}">
                <a16:creationId xmlns:a16="http://schemas.microsoft.com/office/drawing/2014/main" id="{97C74A4B-2129-A861-1904-C6396E25A8C3}"/>
              </a:ext>
            </a:extLst>
          </p:cNvPr>
          <p:cNvSpPr txBox="1"/>
          <p:nvPr/>
        </p:nvSpPr>
        <p:spPr>
          <a:xfrm>
            <a:off x="4325661" y="3557076"/>
            <a:ext cx="2563522"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Parametric Dataflow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Graphs (SDFG)</a:t>
            </a:r>
          </a:p>
        </p:txBody>
      </p:sp>
      <p:sp>
        <p:nvSpPr>
          <p:cNvPr id="22" name="TextBox 21" descr=" 66">
            <a:extLst>
              <a:ext uri="{FF2B5EF4-FFF2-40B4-BE49-F238E27FC236}">
                <a16:creationId xmlns:a16="http://schemas.microsoft.com/office/drawing/2014/main" id="{C2A873A0-91DD-7ED0-3DDE-65DE180CDBB2}"/>
              </a:ext>
            </a:extLst>
          </p:cNvPr>
          <p:cNvSpPr txBox="1"/>
          <p:nvPr/>
        </p:nvSpPr>
        <p:spPr>
          <a:xfrm>
            <a:off x="5999152" y="485114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descr=" 67">
                <a:extLst>
                  <a:ext uri="{FF2B5EF4-FFF2-40B4-BE49-F238E27FC236}">
                    <a16:creationId xmlns:a16="http://schemas.microsoft.com/office/drawing/2014/main" id="{14A5DBE8-59D8-547F-C9C8-F8B603010D13}"/>
                  </a:ext>
                </a:extLst>
              </p:cNvPr>
              <p:cNvSpPr txBox="1"/>
              <p:nvPr/>
            </p:nvSpPr>
            <p:spPr>
              <a:xfrm>
                <a:off x="1012372" y="1800890"/>
                <a:ext cx="1764842" cy="6190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𝑢</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𝑡</m:t>
                          </m:r>
                        </m:den>
                      </m:f>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𝑢</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m:t>
                      </m:r>
                    </m:oMath>
                  </m:oMathPara>
                </a14:m>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5" name="TextBox 4" descr=" 67">
                <a:extLst>
                  <a:ext uri="{FF2B5EF4-FFF2-40B4-BE49-F238E27FC236}">
                    <a16:creationId xmlns:a16="http://schemas.microsoft.com/office/drawing/2014/main" id="{14A5DBE8-59D8-547F-C9C8-F8B603010D13}"/>
                  </a:ext>
                </a:extLst>
              </p:cNvPr>
              <p:cNvSpPr txBox="1">
                <a:spLocks noRot="1" noChangeAspect="1" noMove="1" noResize="1" noEditPoints="1" noAdjustHandles="1" noChangeArrowheads="1" noChangeShapeType="1" noTextEdit="1"/>
              </p:cNvSpPr>
              <p:nvPr/>
            </p:nvSpPr>
            <p:spPr>
              <a:xfrm>
                <a:off x="1012372" y="1800890"/>
                <a:ext cx="1764842" cy="619016"/>
              </a:xfrm>
              <a:prstGeom prst="rect">
                <a:avLst/>
              </a:prstGeom>
              <a:blipFill>
                <a:blip r:embed="rId3"/>
                <a:stretch>
                  <a:fillRect/>
                </a:stretch>
              </a:blipFill>
            </p:spPr>
            <p:txBody>
              <a:bodyPr/>
              <a:lstStyle/>
              <a:p>
                <a:r>
                  <a:rPr lang="en-CH">
                    <a:noFill/>
                  </a:rPr>
                  <a:t> </a:t>
                </a:r>
              </a:p>
            </p:txBody>
          </p:sp>
        </mc:Fallback>
      </mc:AlternateContent>
      <p:sp>
        <p:nvSpPr>
          <p:cNvPr id="139" name="Right Arrow 62" descr=" 69">
            <a:extLst>
              <a:ext uri="{FF2B5EF4-FFF2-40B4-BE49-F238E27FC236}">
                <a16:creationId xmlns:a16="http://schemas.microsoft.com/office/drawing/2014/main" id="{C098371B-3BF3-78A0-37B3-0E986F5B20EA}"/>
              </a:ext>
            </a:extLst>
          </p:cNvPr>
          <p:cNvSpPr/>
          <p:nvPr/>
        </p:nvSpPr>
        <p:spPr>
          <a:xfrm>
            <a:off x="7284132" y="3433583"/>
            <a:ext cx="1553407"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3" name="Group 22" descr=" 70">
            <a:extLst>
              <a:ext uri="{FF2B5EF4-FFF2-40B4-BE49-F238E27FC236}">
                <a16:creationId xmlns:a16="http://schemas.microsoft.com/office/drawing/2014/main" id="{B1BA42EC-35BC-A1F9-8664-07C40D8FB9AE}"/>
              </a:ext>
            </a:extLst>
          </p:cNvPr>
          <p:cNvGrpSpPr/>
          <p:nvPr/>
        </p:nvGrpSpPr>
        <p:grpSpPr>
          <a:xfrm>
            <a:off x="4368913" y="1868651"/>
            <a:ext cx="2477011" cy="1585073"/>
            <a:chOff x="4521666" y="1133827"/>
            <a:chExt cx="3115082" cy="1993383"/>
          </a:xfrm>
        </p:grpSpPr>
        <p:sp>
          <p:nvSpPr>
            <p:cNvPr id="24" name="Trapezoid 23">
              <a:extLst>
                <a:ext uri="{FF2B5EF4-FFF2-40B4-BE49-F238E27FC236}">
                  <a16:creationId xmlns:a16="http://schemas.microsoft.com/office/drawing/2014/main" id="{8E5557A6-A0C4-54B7-DE62-D211B4355E1A}"/>
                </a:ext>
              </a:extLst>
            </p:cNvPr>
            <p:cNvSpPr/>
            <p:nvPr/>
          </p:nvSpPr>
          <p:spPr>
            <a:xfrm rot="10800000">
              <a:off x="5158682" y="2351575"/>
              <a:ext cx="796222"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Trapezoid 24">
              <a:extLst>
                <a:ext uri="{FF2B5EF4-FFF2-40B4-BE49-F238E27FC236}">
                  <a16:creationId xmlns:a16="http://schemas.microsoft.com/office/drawing/2014/main" id="{FC041709-34E0-92C4-0A40-A94E23F647C1}"/>
                </a:ext>
              </a:extLst>
            </p:cNvPr>
            <p:cNvSpPr/>
            <p:nvPr/>
          </p:nvSpPr>
          <p:spPr>
            <a:xfrm>
              <a:off x="6203509" y="1583495"/>
              <a:ext cx="1433239"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 name="Round Single Corner Rectangle 66">
              <a:extLst>
                <a:ext uri="{FF2B5EF4-FFF2-40B4-BE49-F238E27FC236}">
                  <a16:creationId xmlns:a16="http://schemas.microsoft.com/office/drawing/2014/main" id="{1DC86A03-027F-AE49-484C-3EAEDEB1E7CA}"/>
                </a:ext>
              </a:extLst>
            </p:cNvPr>
            <p:cNvSpPr/>
            <p:nvPr/>
          </p:nvSpPr>
          <p:spPr>
            <a:xfrm>
              <a:off x="6280173" y="1999199"/>
              <a:ext cx="1274932" cy="215219"/>
            </a:xfrm>
            <a:prstGeom prst="round1Rect">
              <a:avLst>
                <a:gd name="adj" fmla="val 0"/>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 name="Trapezoid 26">
              <a:extLst>
                <a:ext uri="{FF2B5EF4-FFF2-40B4-BE49-F238E27FC236}">
                  <a16:creationId xmlns:a16="http://schemas.microsoft.com/office/drawing/2014/main" id="{DC2757FE-D166-F45A-E7BA-E289462DE195}"/>
                </a:ext>
              </a:extLst>
            </p:cNvPr>
            <p:cNvSpPr/>
            <p:nvPr/>
          </p:nvSpPr>
          <p:spPr>
            <a:xfrm rot="10800000">
              <a:off x="6203509" y="2350696"/>
              <a:ext cx="1433239"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 name="Oval 27">
              <a:extLst>
                <a:ext uri="{FF2B5EF4-FFF2-40B4-BE49-F238E27FC236}">
                  <a16:creationId xmlns:a16="http://schemas.microsoft.com/office/drawing/2014/main" id="{3018133B-56EE-A2CB-546B-2CA0D296F5E6}"/>
                </a:ext>
              </a:extLst>
            </p:cNvPr>
            <p:cNvSpPr/>
            <p:nvPr/>
          </p:nvSpPr>
          <p:spPr>
            <a:xfrm flipH="1">
              <a:off x="5884563" y="1133827"/>
              <a:ext cx="337878" cy="337878"/>
            </a:xfrm>
            <a:prstGeom prst="ellips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 name="Oval 28">
              <a:extLst>
                <a:ext uri="{FF2B5EF4-FFF2-40B4-BE49-F238E27FC236}">
                  <a16:creationId xmlns:a16="http://schemas.microsoft.com/office/drawing/2014/main" id="{061958D7-9E35-CE93-4B51-B8F6701D9301}"/>
                </a:ext>
              </a:extLst>
            </p:cNvPr>
            <p:cNvSpPr/>
            <p:nvPr/>
          </p:nvSpPr>
          <p:spPr>
            <a:xfrm flipH="1">
              <a:off x="5884563" y="2789332"/>
              <a:ext cx="337878" cy="337878"/>
            </a:xfrm>
            <a:prstGeom prst="ellips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30" name="Curved Connector 70">
              <a:extLst>
                <a:ext uri="{FF2B5EF4-FFF2-40B4-BE49-F238E27FC236}">
                  <a16:creationId xmlns:a16="http://schemas.microsoft.com/office/drawing/2014/main" id="{B78EAA57-FA4B-48B6-B68E-E274AF2C67AC}"/>
                </a:ext>
              </a:extLst>
            </p:cNvPr>
            <p:cNvCxnSpPr>
              <a:stCxn id="27" idx="0"/>
              <a:endCxn id="29" idx="2"/>
            </p:cNvCxnSpPr>
            <p:nvPr/>
          </p:nvCxnSpPr>
          <p:spPr>
            <a:xfrm rot="5400000">
              <a:off x="6400594" y="2438737"/>
              <a:ext cx="341382" cy="697687"/>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1" name="Curved Connector 71">
              <a:extLst>
                <a:ext uri="{FF2B5EF4-FFF2-40B4-BE49-F238E27FC236}">
                  <a16:creationId xmlns:a16="http://schemas.microsoft.com/office/drawing/2014/main" id="{8466B36B-F71E-C7F6-5D83-20B8F92A2BC5}"/>
                </a:ext>
              </a:extLst>
            </p:cNvPr>
            <p:cNvCxnSpPr>
              <a:stCxn id="24" idx="0"/>
              <a:endCxn id="29" idx="6"/>
            </p:cNvCxnSpPr>
            <p:nvPr/>
          </p:nvCxnSpPr>
          <p:spPr>
            <a:xfrm rot="16200000" flipH="1">
              <a:off x="5550427" y="2624134"/>
              <a:ext cx="340503" cy="327770"/>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2" name="Curved Connector 72">
              <a:extLst>
                <a:ext uri="{FF2B5EF4-FFF2-40B4-BE49-F238E27FC236}">
                  <a16:creationId xmlns:a16="http://schemas.microsoft.com/office/drawing/2014/main" id="{087F5C10-9CD0-C5E7-3D7D-EE934120C3E5}"/>
                </a:ext>
              </a:extLst>
            </p:cNvPr>
            <p:cNvCxnSpPr>
              <a:stCxn id="28" idx="6"/>
              <a:endCxn id="40" idx="0"/>
            </p:cNvCxnSpPr>
            <p:nvPr/>
          </p:nvCxnSpPr>
          <p:spPr>
            <a:xfrm rot="10800000" flipV="1">
              <a:off x="5238287" y="1302765"/>
              <a:ext cx="646277" cy="281609"/>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3" name="Curved Connector 73">
              <a:extLst>
                <a:ext uri="{FF2B5EF4-FFF2-40B4-BE49-F238E27FC236}">
                  <a16:creationId xmlns:a16="http://schemas.microsoft.com/office/drawing/2014/main" id="{DBC201F5-29F3-6901-B255-853C0AE1915F}"/>
                </a:ext>
              </a:extLst>
            </p:cNvPr>
            <p:cNvCxnSpPr>
              <a:stCxn id="28" idx="2"/>
              <a:endCxn id="25" idx="0"/>
            </p:cNvCxnSpPr>
            <p:nvPr/>
          </p:nvCxnSpPr>
          <p:spPr>
            <a:xfrm>
              <a:off x="6222441" y="1302766"/>
              <a:ext cx="697688" cy="280729"/>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4" name="Straight Arrow Connector 33">
              <a:extLst>
                <a:ext uri="{FF2B5EF4-FFF2-40B4-BE49-F238E27FC236}">
                  <a16:creationId xmlns:a16="http://schemas.microsoft.com/office/drawing/2014/main" id="{EBCE85FB-22E1-11CE-4D0C-921D044691AD}"/>
                </a:ext>
              </a:extLst>
            </p:cNvPr>
            <p:cNvCxnSpPr>
              <a:endCxn id="26" idx="0"/>
            </p:cNvCxnSpPr>
            <p:nvPr/>
          </p:nvCxnSpPr>
          <p:spPr>
            <a:xfrm>
              <a:off x="6917639" y="1849688"/>
              <a:ext cx="0" cy="149511"/>
            </a:xfrm>
            <a:prstGeom prst="straightConnector1">
              <a:avLst/>
            </a:prstGeom>
            <a:noFill/>
            <a:ln w="19050" cap="rnd" cmpd="sng" algn="ctr">
              <a:solidFill>
                <a:sysClr val="windowText" lastClr="000000"/>
              </a:solidFill>
              <a:prstDash val="solid"/>
              <a:headEnd type="none" w="med" len="med"/>
              <a:tailEnd type="triangle"/>
            </a:ln>
            <a:effectLst/>
          </p:spPr>
        </p:cxnSp>
        <p:cxnSp>
          <p:nvCxnSpPr>
            <p:cNvPr id="35" name="Straight Arrow Connector 34">
              <a:extLst>
                <a:ext uri="{FF2B5EF4-FFF2-40B4-BE49-F238E27FC236}">
                  <a16:creationId xmlns:a16="http://schemas.microsoft.com/office/drawing/2014/main" id="{C8FB8021-0EA8-D588-BDCE-AE91CE4140BE}"/>
                </a:ext>
              </a:extLst>
            </p:cNvPr>
            <p:cNvCxnSpPr>
              <a:stCxn id="26" idx="2"/>
              <a:endCxn id="27" idx="2"/>
            </p:cNvCxnSpPr>
            <p:nvPr/>
          </p:nvCxnSpPr>
          <p:spPr>
            <a:xfrm>
              <a:off x="6917639" y="2214418"/>
              <a:ext cx="2489" cy="136278"/>
            </a:xfrm>
            <a:prstGeom prst="straightConnector1">
              <a:avLst/>
            </a:prstGeom>
            <a:noFill/>
            <a:ln w="19050" cap="rnd" cmpd="sng" algn="ctr">
              <a:solidFill>
                <a:sysClr val="windowText" lastClr="000000"/>
              </a:solidFill>
              <a:prstDash val="solid"/>
              <a:headEnd type="none" w="med" len="med"/>
              <a:tailEnd type="triangle"/>
            </a:ln>
            <a:effectLst/>
          </p:spPr>
        </p:cxnSp>
        <p:cxnSp>
          <p:nvCxnSpPr>
            <p:cNvPr id="36" name="Curved Connector 76">
              <a:extLst>
                <a:ext uri="{FF2B5EF4-FFF2-40B4-BE49-F238E27FC236}">
                  <a16:creationId xmlns:a16="http://schemas.microsoft.com/office/drawing/2014/main" id="{99B8F660-FBBA-837A-3FE3-9A2B1F7557C6}"/>
                </a:ext>
              </a:extLst>
            </p:cNvPr>
            <p:cNvCxnSpPr/>
            <p:nvPr/>
          </p:nvCxnSpPr>
          <p:spPr>
            <a:xfrm>
              <a:off x="5304239" y="1767040"/>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cxnSp>
          <p:nvCxnSpPr>
            <p:cNvPr id="37" name="Curved Connector 77">
              <a:extLst>
                <a:ext uri="{FF2B5EF4-FFF2-40B4-BE49-F238E27FC236}">
                  <a16:creationId xmlns:a16="http://schemas.microsoft.com/office/drawing/2014/main" id="{E777FA5F-A7EE-67B3-4C2F-D46D0E352289}"/>
                </a:ext>
              </a:extLst>
            </p:cNvPr>
            <p:cNvCxnSpPr/>
            <p:nvPr/>
          </p:nvCxnSpPr>
          <p:spPr>
            <a:xfrm>
              <a:off x="5158683" y="1767040"/>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cxnSp>
          <p:nvCxnSpPr>
            <p:cNvPr id="38" name="Curved Connector 78">
              <a:extLst>
                <a:ext uri="{FF2B5EF4-FFF2-40B4-BE49-F238E27FC236}">
                  <a16:creationId xmlns:a16="http://schemas.microsoft.com/office/drawing/2014/main" id="{EF083725-87EF-1C1A-5437-F5CCE059B0AB}"/>
                </a:ext>
              </a:extLst>
            </p:cNvPr>
            <p:cNvCxnSpPr/>
            <p:nvPr/>
          </p:nvCxnSpPr>
          <p:spPr>
            <a:xfrm flipH="1">
              <a:off x="5031700" y="1769464"/>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cxnSp>
          <p:nvCxnSpPr>
            <p:cNvPr id="39" name="Curved Connector 79">
              <a:extLst>
                <a:ext uri="{FF2B5EF4-FFF2-40B4-BE49-F238E27FC236}">
                  <a16:creationId xmlns:a16="http://schemas.microsoft.com/office/drawing/2014/main" id="{9858648E-FA0B-DCCE-9F12-1C06B670A10C}"/>
                </a:ext>
              </a:extLst>
            </p:cNvPr>
            <p:cNvCxnSpPr/>
            <p:nvPr/>
          </p:nvCxnSpPr>
          <p:spPr>
            <a:xfrm flipH="1">
              <a:off x="4886144" y="1769464"/>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sp>
          <p:nvSpPr>
            <p:cNvPr id="40" name="Trapezoid 39">
              <a:extLst>
                <a:ext uri="{FF2B5EF4-FFF2-40B4-BE49-F238E27FC236}">
                  <a16:creationId xmlns:a16="http://schemas.microsoft.com/office/drawing/2014/main" id="{8214E22C-6941-FEA4-3EBA-5689A5AAAF06}"/>
                </a:ext>
              </a:extLst>
            </p:cNvPr>
            <p:cNvSpPr/>
            <p:nvPr/>
          </p:nvSpPr>
          <p:spPr>
            <a:xfrm>
              <a:off x="4521666" y="1584375"/>
              <a:ext cx="1433239"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 name="Oval 40">
              <a:extLst>
                <a:ext uri="{FF2B5EF4-FFF2-40B4-BE49-F238E27FC236}">
                  <a16:creationId xmlns:a16="http://schemas.microsoft.com/office/drawing/2014/main" id="{615057F2-862F-BA07-42F4-10FF6DBFA332}"/>
                </a:ext>
              </a:extLst>
            </p:cNvPr>
            <p:cNvSpPr/>
            <p:nvPr/>
          </p:nvSpPr>
          <p:spPr>
            <a:xfrm flipH="1">
              <a:off x="4606493" y="2765318"/>
              <a:ext cx="337878" cy="337878"/>
            </a:xfrm>
            <a:prstGeom prst="ellips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 name="Isosceles Triangle 41">
              <a:extLst>
                <a:ext uri="{FF2B5EF4-FFF2-40B4-BE49-F238E27FC236}">
                  <a16:creationId xmlns:a16="http://schemas.microsoft.com/office/drawing/2014/main" id="{590E9550-1D74-941D-A407-79B252509B56}"/>
                </a:ext>
              </a:extLst>
            </p:cNvPr>
            <p:cNvSpPr/>
            <p:nvPr/>
          </p:nvSpPr>
          <p:spPr>
            <a:xfrm rot="10800000">
              <a:off x="4526365" y="2347479"/>
              <a:ext cx="500871" cy="269409"/>
            </a:xfrm>
            <a:prstGeom prst="triangl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3" name="Curved Connector 83">
              <a:extLst>
                <a:ext uri="{FF2B5EF4-FFF2-40B4-BE49-F238E27FC236}">
                  <a16:creationId xmlns:a16="http://schemas.microsoft.com/office/drawing/2014/main" id="{20C1DCA3-052D-2AFD-216E-28FB825D8D91}"/>
                </a:ext>
              </a:extLst>
            </p:cNvPr>
            <p:cNvCxnSpPr>
              <a:stCxn id="45" idx="2"/>
              <a:endCxn id="42" idx="3"/>
            </p:cNvCxnSpPr>
            <p:nvPr/>
          </p:nvCxnSpPr>
          <p:spPr>
            <a:xfrm rot="5400000">
              <a:off x="4940208" y="2051890"/>
              <a:ext cx="132181" cy="458996"/>
            </a:xfrm>
            <a:prstGeom prst="curvedConnector3">
              <a:avLst>
                <a:gd name="adj1" fmla="val -3216"/>
              </a:avLst>
            </a:prstGeom>
            <a:noFill/>
            <a:ln w="19050" cap="rnd" cmpd="sng" algn="ctr">
              <a:solidFill>
                <a:sysClr val="windowText" lastClr="000000"/>
              </a:solidFill>
              <a:prstDash val="solid"/>
              <a:headEnd type="none" w="med" len="med"/>
              <a:tailEnd type="triangle"/>
            </a:ln>
            <a:effectLst/>
          </p:spPr>
        </p:cxnSp>
        <p:cxnSp>
          <p:nvCxnSpPr>
            <p:cNvPr id="44" name="Curved Connector 84">
              <a:extLst>
                <a:ext uri="{FF2B5EF4-FFF2-40B4-BE49-F238E27FC236}">
                  <a16:creationId xmlns:a16="http://schemas.microsoft.com/office/drawing/2014/main" id="{C4D37ED7-95A1-9457-E480-91336AF6EEDE}"/>
                </a:ext>
              </a:extLst>
            </p:cNvPr>
            <p:cNvCxnSpPr>
              <a:endCxn id="24" idx="2"/>
            </p:cNvCxnSpPr>
            <p:nvPr/>
          </p:nvCxnSpPr>
          <p:spPr>
            <a:xfrm>
              <a:off x="5235797" y="2214418"/>
              <a:ext cx="320996" cy="137157"/>
            </a:xfrm>
            <a:prstGeom prst="curvedConnector2">
              <a:avLst/>
            </a:prstGeom>
            <a:noFill/>
            <a:ln w="19050" cap="rnd" cmpd="sng" algn="ctr">
              <a:solidFill>
                <a:sysClr val="windowText" lastClr="000000"/>
              </a:solidFill>
              <a:prstDash val="solid"/>
              <a:headEnd type="none" w="med" len="med"/>
              <a:tailEnd type="triangle"/>
            </a:ln>
            <a:effectLst/>
          </p:spPr>
        </p:cxnSp>
        <p:sp>
          <p:nvSpPr>
            <p:cNvPr id="45" name="Round Single Corner Rectangle 85">
              <a:extLst>
                <a:ext uri="{FF2B5EF4-FFF2-40B4-BE49-F238E27FC236}">
                  <a16:creationId xmlns:a16="http://schemas.microsoft.com/office/drawing/2014/main" id="{D226F23A-2BB7-5E0C-4875-9E0C1BE00D09}"/>
                </a:ext>
              </a:extLst>
            </p:cNvPr>
            <p:cNvSpPr/>
            <p:nvPr/>
          </p:nvSpPr>
          <p:spPr>
            <a:xfrm>
              <a:off x="4598330" y="2000079"/>
              <a:ext cx="1274932" cy="215219"/>
            </a:xfrm>
            <a:prstGeom prst="round1Rect">
              <a:avLst>
                <a:gd name="adj" fmla="val 0"/>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6" name="Straight Arrow Connector 45">
              <a:extLst>
                <a:ext uri="{FF2B5EF4-FFF2-40B4-BE49-F238E27FC236}">
                  <a16:creationId xmlns:a16="http://schemas.microsoft.com/office/drawing/2014/main" id="{25883E2B-BB84-EDDF-B618-DCE35A9A1A61}"/>
                </a:ext>
              </a:extLst>
            </p:cNvPr>
            <p:cNvCxnSpPr>
              <a:stCxn id="42" idx="0"/>
              <a:endCxn id="41" idx="0"/>
            </p:cNvCxnSpPr>
            <p:nvPr/>
          </p:nvCxnSpPr>
          <p:spPr>
            <a:xfrm flipH="1">
              <a:off x="4775432" y="2616888"/>
              <a:ext cx="1368" cy="148430"/>
            </a:xfrm>
            <a:prstGeom prst="straightConnector1">
              <a:avLst/>
            </a:prstGeom>
            <a:noFill/>
            <a:ln w="19050" cap="rnd" cmpd="sng" algn="ctr">
              <a:solidFill>
                <a:sysClr val="windowText" lastClr="000000"/>
              </a:solidFill>
              <a:prstDash val="solid"/>
              <a:headEnd type="none" w="med" len="med"/>
              <a:tailEnd type="triangle"/>
            </a:ln>
            <a:effectLst/>
          </p:spPr>
        </p:cxnSp>
      </p:grpSp>
      <p:sp>
        <p:nvSpPr>
          <p:cNvPr id="47" name="Right Arrow 89" descr=" 96">
            <a:extLst>
              <a:ext uri="{FF2B5EF4-FFF2-40B4-BE49-F238E27FC236}">
                <a16:creationId xmlns:a16="http://schemas.microsoft.com/office/drawing/2014/main" id="{CA7CFFC4-4317-4031-B9D3-10BC6D3EBBA3}"/>
              </a:ext>
            </a:extLst>
          </p:cNvPr>
          <p:cNvSpPr/>
          <p:nvPr/>
        </p:nvSpPr>
        <p:spPr>
          <a:xfrm>
            <a:off x="3611724" y="5023293"/>
            <a:ext cx="307961"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8" name="TextBox 47" descr=" 99">
            <a:extLst>
              <a:ext uri="{FF2B5EF4-FFF2-40B4-BE49-F238E27FC236}">
                <a16:creationId xmlns:a16="http://schemas.microsoft.com/office/drawing/2014/main" id="{3A9E3F29-E6EB-0428-72AF-847849504F53}"/>
              </a:ext>
            </a:extLst>
          </p:cNvPr>
          <p:cNvSpPr txBox="1"/>
          <p:nvPr/>
        </p:nvSpPr>
        <p:spPr>
          <a:xfrm>
            <a:off x="4110147" y="5889466"/>
            <a:ext cx="2874826"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Graph Transformations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(API, Interactive)</a:t>
            </a:r>
          </a:p>
        </p:txBody>
      </p:sp>
      <p:sp>
        <p:nvSpPr>
          <p:cNvPr id="140" name="Right Arrow 94" descr=" 100">
            <a:extLst>
              <a:ext uri="{FF2B5EF4-FFF2-40B4-BE49-F238E27FC236}">
                <a16:creationId xmlns:a16="http://schemas.microsoft.com/office/drawing/2014/main" id="{D779FD9E-9E54-63F1-2D28-3B174C1214EA}"/>
              </a:ext>
            </a:extLst>
          </p:cNvPr>
          <p:cNvSpPr/>
          <p:nvPr/>
        </p:nvSpPr>
        <p:spPr>
          <a:xfrm flipH="1">
            <a:off x="7284133" y="3968852"/>
            <a:ext cx="1553406"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1" name="TextBox 140" descr=" 102">
            <a:extLst>
              <a:ext uri="{FF2B5EF4-FFF2-40B4-BE49-F238E27FC236}">
                <a16:creationId xmlns:a16="http://schemas.microsoft.com/office/drawing/2014/main" id="{856BDC02-173C-3BE6-8F60-D76140CEA739}"/>
              </a:ext>
            </a:extLst>
          </p:cNvPr>
          <p:cNvSpPr txBox="1"/>
          <p:nvPr/>
        </p:nvSpPr>
        <p:spPr>
          <a:xfrm>
            <a:off x="7325981" y="2891274"/>
            <a:ext cx="142686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Transformed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Dataflow</a:t>
            </a:r>
          </a:p>
        </p:txBody>
      </p:sp>
      <p:sp>
        <p:nvSpPr>
          <p:cNvPr id="142" name="TextBox 141" descr=" 103">
            <a:extLst>
              <a:ext uri="{FF2B5EF4-FFF2-40B4-BE49-F238E27FC236}">
                <a16:creationId xmlns:a16="http://schemas.microsoft.com/office/drawing/2014/main" id="{73448EC2-CB92-3087-394F-5E69A6FD499B}"/>
              </a:ext>
            </a:extLst>
          </p:cNvPr>
          <p:cNvSpPr txBox="1"/>
          <p:nvPr/>
        </p:nvSpPr>
        <p:spPr>
          <a:xfrm>
            <a:off x="7334819" y="4558761"/>
            <a:ext cx="143821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Performance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Results</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3" name="TextBox 142" descr=" 104">
            <a:extLst>
              <a:ext uri="{FF2B5EF4-FFF2-40B4-BE49-F238E27FC236}">
                <a16:creationId xmlns:a16="http://schemas.microsoft.com/office/drawing/2014/main" id="{6CF62833-6E04-D54B-537B-DFD8073F3639}"/>
              </a:ext>
            </a:extLst>
          </p:cNvPr>
          <p:cNvSpPr txBox="1"/>
          <p:nvPr/>
        </p:nvSpPr>
        <p:spPr>
          <a:xfrm>
            <a:off x="8901382" y="5850937"/>
            <a:ext cx="235692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 code generation/runtime</a:t>
            </a:r>
          </a:p>
        </p:txBody>
      </p:sp>
      <p:grpSp>
        <p:nvGrpSpPr>
          <p:cNvPr id="49" name="Group 48" descr=" 107">
            <a:extLst>
              <a:ext uri="{FF2B5EF4-FFF2-40B4-BE49-F238E27FC236}">
                <a16:creationId xmlns:a16="http://schemas.microsoft.com/office/drawing/2014/main" id="{5537026D-A088-855F-8048-CD3CC216911F}"/>
              </a:ext>
            </a:extLst>
          </p:cNvPr>
          <p:cNvGrpSpPr/>
          <p:nvPr/>
        </p:nvGrpSpPr>
        <p:grpSpPr>
          <a:xfrm>
            <a:off x="3979355" y="4446781"/>
            <a:ext cx="3162311" cy="1369076"/>
            <a:chOff x="1831512" y="1299726"/>
            <a:chExt cx="8421456" cy="3645948"/>
          </a:xfrm>
        </p:grpSpPr>
        <p:sp>
          <p:nvSpPr>
            <p:cNvPr id="50" name="Rectangle 49">
              <a:extLst>
                <a:ext uri="{FF2B5EF4-FFF2-40B4-BE49-F238E27FC236}">
                  <a16:creationId xmlns:a16="http://schemas.microsoft.com/office/drawing/2014/main" id="{84CF7F9B-A7F0-71C8-1ADF-9CF4AB057D1F}"/>
                </a:ext>
              </a:extLst>
            </p:cNvPr>
            <p:cNvSpPr/>
            <p:nvPr/>
          </p:nvSpPr>
          <p:spPr>
            <a:xfrm>
              <a:off x="1955158" y="1595822"/>
              <a:ext cx="3269953" cy="3349852"/>
            </a:xfrm>
            <a:prstGeom prst="rect">
              <a:avLst/>
            </a:prstGeom>
            <a:solidFill>
              <a:srgbClr val="E2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38A7402-1E43-7880-96F9-9720EC516FFB}"/>
                    </a:ext>
                  </a:extLst>
                </p:cNvPr>
                <p:cNvSpPr txBox="1"/>
                <p:nvPr/>
              </p:nvSpPr>
              <p:spPr>
                <a:xfrm>
                  <a:off x="1831512" y="1299726"/>
                  <a:ext cx="863823" cy="89747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𝑳</m:t>
                        </m:r>
                      </m:oMath>
                    </m:oMathPara>
                  </a14:m>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51" name="TextBox 50">
                  <a:extLst>
                    <a:ext uri="{FF2B5EF4-FFF2-40B4-BE49-F238E27FC236}">
                      <a16:creationId xmlns:a16="http://schemas.microsoft.com/office/drawing/2014/main" id="{838A7402-1E43-7880-96F9-9720EC516FFB}"/>
                    </a:ext>
                  </a:extLst>
                </p:cNvPr>
                <p:cNvSpPr txBox="1">
                  <a:spLocks noRot="1" noChangeAspect="1" noMove="1" noResize="1" noEditPoints="1" noAdjustHandles="1" noChangeArrowheads="1" noChangeShapeType="1" noTextEdit="1"/>
                </p:cNvSpPr>
                <p:nvPr/>
              </p:nvSpPr>
              <p:spPr>
                <a:xfrm>
                  <a:off x="1831512" y="1299726"/>
                  <a:ext cx="863823" cy="897479"/>
                </a:xfrm>
                <a:prstGeom prst="rect">
                  <a:avLst/>
                </a:prstGeom>
                <a:blipFill>
                  <a:blip r:embed="rId4"/>
                  <a:stretch>
                    <a:fillRect l="-5660" r="-13208" b="-32143"/>
                  </a:stretch>
                </a:blipFill>
              </p:spPr>
              <p:txBody>
                <a:bodyPr/>
                <a:lstStyle/>
                <a:p>
                  <a:r>
                    <a:rPr lang="en-CH">
                      <a:noFill/>
                    </a:rPr>
                    <a:t> </a:t>
                  </a:r>
                </a:p>
              </p:txBody>
            </p:sp>
          </mc:Fallback>
        </mc:AlternateContent>
        <p:grpSp>
          <p:nvGrpSpPr>
            <p:cNvPr id="52" name="Group 51">
              <a:extLst>
                <a:ext uri="{FF2B5EF4-FFF2-40B4-BE49-F238E27FC236}">
                  <a16:creationId xmlns:a16="http://schemas.microsoft.com/office/drawing/2014/main" id="{099DD120-BA72-C976-2A53-180242266FA3}"/>
                </a:ext>
              </a:extLst>
            </p:cNvPr>
            <p:cNvGrpSpPr/>
            <p:nvPr/>
          </p:nvGrpSpPr>
          <p:grpSpPr>
            <a:xfrm>
              <a:off x="6373091" y="1300682"/>
              <a:ext cx="3879877" cy="3644992"/>
              <a:chOff x="6474289" y="774807"/>
              <a:chExt cx="3598351" cy="3369811"/>
            </a:xfrm>
          </p:grpSpPr>
          <p:sp>
            <p:nvSpPr>
              <p:cNvPr id="133" name="Rectangle 132">
                <a:extLst>
                  <a:ext uri="{FF2B5EF4-FFF2-40B4-BE49-F238E27FC236}">
                    <a16:creationId xmlns:a16="http://schemas.microsoft.com/office/drawing/2014/main" id="{1D239997-508A-BB1D-D698-1D03C42204A2}"/>
                  </a:ext>
                </a:extLst>
              </p:cNvPr>
              <p:cNvSpPr/>
              <p:nvPr/>
            </p:nvSpPr>
            <p:spPr>
              <a:xfrm>
                <a:off x="6641816" y="1047665"/>
                <a:ext cx="3430824" cy="3096953"/>
              </a:xfrm>
              <a:prstGeom prst="rect">
                <a:avLst/>
              </a:prstGeom>
              <a:solidFill>
                <a:srgbClr val="E2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BC637E58-E9C9-0604-7155-4D878D6B9050}"/>
                      </a:ext>
                    </a:extLst>
                  </p:cNvPr>
                  <p:cNvSpPr txBox="1"/>
                  <p:nvPr/>
                </p:nvSpPr>
                <p:spPr>
                  <a:xfrm>
                    <a:off x="6474289" y="774807"/>
                    <a:ext cx="873396" cy="8297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𝑹</m:t>
                          </m:r>
                        </m:oMath>
                      </m:oMathPara>
                    </a14:m>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135" name="TextBox 134">
                    <a:extLst>
                      <a:ext uri="{FF2B5EF4-FFF2-40B4-BE49-F238E27FC236}">
                        <a16:creationId xmlns:a16="http://schemas.microsoft.com/office/drawing/2014/main" id="{BC637E58-E9C9-0604-7155-4D878D6B9050}"/>
                      </a:ext>
                    </a:extLst>
                  </p:cNvPr>
                  <p:cNvSpPr txBox="1">
                    <a:spLocks noRot="1" noChangeAspect="1" noMove="1" noResize="1" noEditPoints="1" noAdjustHandles="1" noChangeArrowheads="1" noChangeShapeType="1" noTextEdit="1"/>
                  </p:cNvSpPr>
                  <p:nvPr/>
                </p:nvSpPr>
                <p:spPr>
                  <a:xfrm>
                    <a:off x="6474289" y="774807"/>
                    <a:ext cx="873396" cy="829723"/>
                  </a:xfrm>
                  <a:prstGeom prst="rect">
                    <a:avLst/>
                  </a:prstGeom>
                  <a:blipFill>
                    <a:blip r:embed="rId5"/>
                    <a:stretch>
                      <a:fillRect l="-5172" r="-15517" b="-34545"/>
                    </a:stretch>
                  </a:blipFill>
                </p:spPr>
                <p:txBody>
                  <a:bodyPr/>
                  <a:lstStyle/>
                  <a:p>
                    <a:r>
                      <a:rPr lang="en-CH">
                        <a:noFill/>
                      </a:rPr>
                      <a:t> </a:t>
                    </a:r>
                  </a:p>
                </p:txBody>
              </p:sp>
            </mc:Fallback>
          </mc:AlternateContent>
        </p:grpSp>
        <p:cxnSp>
          <p:nvCxnSpPr>
            <p:cNvPr id="53" name="Straight Arrow Connector 52">
              <a:extLst>
                <a:ext uri="{FF2B5EF4-FFF2-40B4-BE49-F238E27FC236}">
                  <a16:creationId xmlns:a16="http://schemas.microsoft.com/office/drawing/2014/main" id="{4FDAA13D-8008-6AE0-38C3-158385C0BB56}"/>
                </a:ext>
              </a:extLst>
            </p:cNvPr>
            <p:cNvCxnSpPr/>
            <p:nvPr/>
          </p:nvCxnSpPr>
          <p:spPr>
            <a:xfrm>
              <a:off x="3556739" y="3637254"/>
              <a:ext cx="1" cy="6270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C906CBC0-A130-2F1F-1CF7-796BF6D2C669}"/>
                </a:ext>
              </a:extLst>
            </p:cNvPr>
            <p:cNvSpPr/>
            <p:nvPr/>
          </p:nvSpPr>
          <p:spPr>
            <a:xfrm>
              <a:off x="7896583" y="2841434"/>
              <a:ext cx="1481158" cy="456459"/>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 name="Trapezoid 54">
              <a:extLst>
                <a:ext uri="{FF2B5EF4-FFF2-40B4-BE49-F238E27FC236}">
                  <a16:creationId xmlns:a16="http://schemas.microsoft.com/office/drawing/2014/main" id="{B33ADA63-7771-71AF-5508-B3D3075C3305}"/>
                </a:ext>
              </a:extLst>
            </p:cNvPr>
            <p:cNvSpPr/>
            <p:nvPr/>
          </p:nvSpPr>
          <p:spPr>
            <a:xfrm>
              <a:off x="2129705" y="2496755"/>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56" name="Trapezoid 55">
              <a:extLst>
                <a:ext uri="{FF2B5EF4-FFF2-40B4-BE49-F238E27FC236}">
                  <a16:creationId xmlns:a16="http://schemas.microsoft.com/office/drawing/2014/main" id="{F37BFA0A-18BE-1CA9-E3F2-9F370BECF9C2}"/>
                </a:ext>
              </a:extLst>
            </p:cNvPr>
            <p:cNvSpPr/>
            <p:nvPr/>
          </p:nvSpPr>
          <p:spPr>
            <a:xfrm>
              <a:off x="2129705" y="3353389"/>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cxnSp>
          <p:nvCxnSpPr>
            <p:cNvPr id="57" name="Straight Arrow Connector 56">
              <a:extLst>
                <a:ext uri="{FF2B5EF4-FFF2-40B4-BE49-F238E27FC236}">
                  <a16:creationId xmlns:a16="http://schemas.microsoft.com/office/drawing/2014/main" id="{3A5091FA-5CEA-9E35-64B9-1C452ADF8CA3}"/>
                </a:ext>
              </a:extLst>
            </p:cNvPr>
            <p:cNvCxnSpPr>
              <a:stCxn id="55" idx="2"/>
              <a:endCxn id="56" idx="0"/>
            </p:cNvCxnSpPr>
            <p:nvPr/>
          </p:nvCxnSpPr>
          <p:spPr>
            <a:xfrm>
              <a:off x="3543772" y="2907301"/>
              <a:ext cx="0" cy="446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Octagon 57">
              <a:extLst>
                <a:ext uri="{FF2B5EF4-FFF2-40B4-BE49-F238E27FC236}">
                  <a16:creationId xmlns:a16="http://schemas.microsoft.com/office/drawing/2014/main" id="{47E6F647-9C6F-BDCA-0CE0-9296CEC2CB32}"/>
                </a:ext>
              </a:extLst>
            </p:cNvPr>
            <p:cNvSpPr/>
            <p:nvPr/>
          </p:nvSpPr>
          <p:spPr>
            <a:xfrm>
              <a:off x="2373008" y="4263498"/>
              <a:ext cx="2369976" cy="338428"/>
            </a:xfrm>
            <a:prstGeom prst="octagon">
              <a:avLst>
                <a:gd name="adj" fmla="val 3267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59" name="TextBox 58">
              <a:extLst>
                <a:ext uri="{FF2B5EF4-FFF2-40B4-BE49-F238E27FC236}">
                  <a16:creationId xmlns:a16="http://schemas.microsoft.com/office/drawing/2014/main" id="{054190B1-B036-C20B-A185-182929BFA056}"/>
                </a:ext>
              </a:extLst>
            </p:cNvPr>
            <p:cNvSpPr txBox="1"/>
            <p:nvPr/>
          </p:nvSpPr>
          <p:spPr>
            <a:xfrm>
              <a:off x="3668990" y="3771571"/>
              <a:ext cx="359118" cy="5983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0" name="Trapezoid 59">
              <a:extLst>
                <a:ext uri="{FF2B5EF4-FFF2-40B4-BE49-F238E27FC236}">
                  <a16:creationId xmlns:a16="http://schemas.microsoft.com/office/drawing/2014/main" id="{8905C623-DEC5-72B4-CCAC-F464DDDB578B}"/>
                </a:ext>
              </a:extLst>
            </p:cNvPr>
            <p:cNvSpPr/>
            <p:nvPr/>
          </p:nvSpPr>
          <p:spPr>
            <a:xfrm>
              <a:off x="7223095" y="2070236"/>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61" name="Octagon 60">
              <a:extLst>
                <a:ext uri="{FF2B5EF4-FFF2-40B4-BE49-F238E27FC236}">
                  <a16:creationId xmlns:a16="http://schemas.microsoft.com/office/drawing/2014/main" id="{AF25CD8A-132A-E9D9-917C-2F9EE4B7751B}"/>
                </a:ext>
              </a:extLst>
            </p:cNvPr>
            <p:cNvSpPr/>
            <p:nvPr/>
          </p:nvSpPr>
          <p:spPr>
            <a:xfrm>
              <a:off x="7439497" y="4458588"/>
              <a:ext cx="2369976" cy="338428"/>
            </a:xfrm>
            <a:prstGeom prst="octagon">
              <a:avLst>
                <a:gd name="adj" fmla="val 3267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cxnSp>
          <p:nvCxnSpPr>
            <p:cNvPr id="62" name="Straight Arrow Connector 61">
              <a:extLst>
                <a:ext uri="{FF2B5EF4-FFF2-40B4-BE49-F238E27FC236}">
                  <a16:creationId xmlns:a16="http://schemas.microsoft.com/office/drawing/2014/main" id="{613AE450-98FA-3558-75F8-0F6485FEB0CE}"/>
                </a:ext>
              </a:extLst>
            </p:cNvPr>
            <p:cNvCxnSpPr>
              <a:stCxn id="60" idx="2"/>
              <a:endCxn id="54" idx="0"/>
            </p:cNvCxnSpPr>
            <p:nvPr/>
          </p:nvCxnSpPr>
          <p:spPr>
            <a:xfrm>
              <a:off x="8637162" y="2480782"/>
              <a:ext cx="0" cy="3606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CB05ADB-CF36-C0E1-D208-CE181D894616}"/>
                </a:ext>
              </a:extLst>
            </p:cNvPr>
            <p:cNvCxnSpPr/>
            <p:nvPr/>
          </p:nvCxnSpPr>
          <p:spPr>
            <a:xfrm>
              <a:off x="8622014" y="3297893"/>
              <a:ext cx="0" cy="3826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C7BAE58D-C17F-BF7B-5B5A-F77CA1DEB320}"/>
                </a:ext>
              </a:extLst>
            </p:cNvPr>
            <p:cNvCxnSpPr/>
            <p:nvPr/>
          </p:nvCxnSpPr>
          <p:spPr>
            <a:xfrm>
              <a:off x="8622013" y="3822799"/>
              <a:ext cx="1" cy="6270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Trapezoid 128">
              <a:extLst>
                <a:ext uri="{FF2B5EF4-FFF2-40B4-BE49-F238E27FC236}">
                  <a16:creationId xmlns:a16="http://schemas.microsoft.com/office/drawing/2014/main" id="{F7584125-ACDD-F047-1B06-618A069E0AA1}"/>
                </a:ext>
              </a:extLst>
            </p:cNvPr>
            <p:cNvSpPr/>
            <p:nvPr/>
          </p:nvSpPr>
          <p:spPr>
            <a:xfrm>
              <a:off x="7223095" y="3664235"/>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cxnSp>
          <p:nvCxnSpPr>
            <p:cNvPr id="130" name="Straight Arrow Connector 129">
              <a:extLst>
                <a:ext uri="{FF2B5EF4-FFF2-40B4-BE49-F238E27FC236}">
                  <a16:creationId xmlns:a16="http://schemas.microsoft.com/office/drawing/2014/main" id="{58EC516A-C2D0-3303-2750-33AD1514767E}"/>
                </a:ext>
              </a:extLst>
            </p:cNvPr>
            <p:cNvCxnSpPr/>
            <p:nvPr/>
          </p:nvCxnSpPr>
          <p:spPr>
            <a:xfrm flipV="1">
              <a:off x="4952141" y="2496755"/>
              <a:ext cx="2265256" cy="344679"/>
            </a:xfrm>
            <a:prstGeom prst="straightConnector1">
              <a:avLst/>
            </a:prstGeom>
            <a:noFill/>
            <a:ln w="38100">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1" name="Straight Arrow Connector 130">
              <a:extLst>
                <a:ext uri="{FF2B5EF4-FFF2-40B4-BE49-F238E27FC236}">
                  <a16:creationId xmlns:a16="http://schemas.microsoft.com/office/drawing/2014/main" id="{F0E3D986-B80A-ED40-BEAC-7B76FF9154DF}"/>
                </a:ext>
              </a:extLst>
            </p:cNvPr>
            <p:cNvCxnSpPr>
              <a:endCxn id="129" idx="1"/>
            </p:cNvCxnSpPr>
            <p:nvPr/>
          </p:nvCxnSpPr>
          <p:spPr>
            <a:xfrm>
              <a:off x="4791524" y="3514698"/>
              <a:ext cx="2629514" cy="354810"/>
            </a:xfrm>
            <a:prstGeom prst="straightConnector1">
              <a:avLst/>
            </a:prstGeom>
            <a:noFill/>
            <a:ln w="38100">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2" name="Straight Arrow Connector 131">
              <a:extLst>
                <a:ext uri="{FF2B5EF4-FFF2-40B4-BE49-F238E27FC236}">
                  <a16:creationId xmlns:a16="http://schemas.microsoft.com/office/drawing/2014/main" id="{6BD054BD-1D7A-007A-02C7-C2D0600848F9}"/>
                </a:ext>
              </a:extLst>
            </p:cNvPr>
            <p:cNvCxnSpPr/>
            <p:nvPr/>
          </p:nvCxnSpPr>
          <p:spPr>
            <a:xfrm>
              <a:off x="4791524" y="4436947"/>
              <a:ext cx="2620391" cy="171665"/>
            </a:xfrm>
            <a:prstGeom prst="straightConnector1">
              <a:avLst/>
            </a:prstGeom>
            <a:noFill/>
            <a:ln w="38100">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15" name="Right Arrow 129" descr=" 133">
            <a:extLst>
              <a:ext uri="{FF2B5EF4-FFF2-40B4-BE49-F238E27FC236}">
                <a16:creationId xmlns:a16="http://schemas.microsoft.com/office/drawing/2014/main" id="{4202355F-F902-75B9-2904-B1789B96A5C8}"/>
              </a:ext>
            </a:extLst>
          </p:cNvPr>
          <p:cNvSpPr/>
          <p:nvPr/>
        </p:nvSpPr>
        <p:spPr>
          <a:xfrm rot="5400000">
            <a:off x="2039635" y="3726448"/>
            <a:ext cx="307961"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4" name="TextBox 133" descr=" 134">
            <a:extLst>
              <a:ext uri="{FF2B5EF4-FFF2-40B4-BE49-F238E27FC236}">
                <a16:creationId xmlns:a16="http://schemas.microsoft.com/office/drawing/2014/main" id="{8B73897A-F440-4680-99B9-3ECEAB5D90C4}"/>
              </a:ext>
            </a:extLst>
          </p:cNvPr>
          <p:cNvSpPr txBox="1"/>
          <p:nvPr/>
        </p:nvSpPr>
        <p:spPr>
          <a:xfrm>
            <a:off x="-60684" y="6661494"/>
            <a:ext cx="71785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Ben-Nun, de Fine Licht,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Ziogas</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TH: Stateful Dataflow Multigraphs: A Data-Centric Model for High-Performance Parallel Programs, SC19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2" descr=" 1026">
            <a:extLst>
              <a:ext uri="{FF2B5EF4-FFF2-40B4-BE49-F238E27FC236}">
                <a16:creationId xmlns:a16="http://schemas.microsoft.com/office/drawing/2014/main" id="{B06E5AF6-9460-FDA6-F8B0-40EDB58ADA1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644" y="1344382"/>
            <a:ext cx="679113" cy="6873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5">
            <a:extLst>
              <a:ext uri="{FF2B5EF4-FFF2-40B4-BE49-F238E27FC236}">
                <a16:creationId xmlns:a16="http://schemas.microsoft.com/office/drawing/2014/main" id="{8913C18F-A166-1D52-C160-CAB80C6527A7}"/>
              </a:ext>
            </a:extLst>
          </p:cNvPr>
          <p:cNvSpPr txBox="1"/>
          <p:nvPr/>
        </p:nvSpPr>
        <p:spPr>
          <a:xfrm>
            <a:off x="830356" y="1380087"/>
            <a:ext cx="197316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Domain Scientist</a:t>
            </a:r>
          </a:p>
        </p:txBody>
      </p:sp>
      <p:sp>
        <p:nvSpPr>
          <p:cNvPr id="8" name="Rectangle: Rounded Corners 7" descr=" 135">
            <a:extLst>
              <a:ext uri="{FF2B5EF4-FFF2-40B4-BE49-F238E27FC236}">
                <a16:creationId xmlns:a16="http://schemas.microsoft.com/office/drawing/2014/main" id="{0F7C447F-163D-C022-B908-4CD67343ABA5}"/>
              </a:ext>
            </a:extLst>
          </p:cNvPr>
          <p:cNvSpPr/>
          <p:nvPr/>
        </p:nvSpPr>
        <p:spPr>
          <a:xfrm>
            <a:off x="2193616" y="2734384"/>
            <a:ext cx="1253842" cy="421179"/>
          </a:xfrm>
          <a:prstGeom prst="roundRect">
            <a:avLst>
              <a:gd name="adj" fmla="val 70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DSLs</a:t>
            </a:r>
          </a:p>
        </p:txBody>
      </p:sp>
      <p:pic>
        <p:nvPicPr>
          <p:cNvPr id="9" name="Picture 4" descr=" 1028">
            <a:extLst>
              <a:ext uri="{FF2B5EF4-FFF2-40B4-BE49-F238E27FC236}">
                <a16:creationId xmlns:a16="http://schemas.microsoft.com/office/drawing/2014/main" id="{E5872ED3-7EAD-9F81-567C-1891FDBD0A0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0335" y="2636351"/>
            <a:ext cx="1260695" cy="5675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 1030">
            <a:extLst>
              <a:ext uri="{FF2B5EF4-FFF2-40B4-BE49-F238E27FC236}">
                <a16:creationId xmlns:a16="http://schemas.microsoft.com/office/drawing/2014/main" id="{30777DA8-F1B7-8A8E-8CB9-68B30C39FE0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16637" y="2430220"/>
            <a:ext cx="609103" cy="6091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 136">
            <a:extLst>
              <a:ext uri="{FF2B5EF4-FFF2-40B4-BE49-F238E27FC236}">
                <a16:creationId xmlns:a16="http://schemas.microsoft.com/office/drawing/2014/main" id="{593EDD50-1F7F-3296-AAC8-16BE368652C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4880" y="3067800"/>
            <a:ext cx="1449240" cy="486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 137">
            <a:extLst>
              <a:ext uri="{FF2B5EF4-FFF2-40B4-BE49-F238E27FC236}">
                <a16:creationId xmlns:a16="http://schemas.microsoft.com/office/drawing/2014/main" id="{5311095E-C763-04B8-9BFB-3E2D51EBC27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t="37400" b="39290"/>
          <a:stretch/>
        </p:blipFill>
        <p:spPr bwMode="auto">
          <a:xfrm>
            <a:off x="2382405" y="3185240"/>
            <a:ext cx="1221815" cy="2848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 1032">
            <a:extLst>
              <a:ext uri="{FF2B5EF4-FFF2-40B4-BE49-F238E27FC236}">
                <a16:creationId xmlns:a16="http://schemas.microsoft.com/office/drawing/2014/main" id="{8ED0792D-3538-2D55-7C68-DEAE1F5C304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98878" y="2896597"/>
            <a:ext cx="1922317" cy="107649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descr=" 139">
            <a:extLst>
              <a:ext uri="{FF2B5EF4-FFF2-40B4-BE49-F238E27FC236}">
                <a16:creationId xmlns:a16="http://schemas.microsoft.com/office/drawing/2014/main" id="{66B0506A-1C81-7E11-D20C-2A8843ACAAB6}"/>
              </a:ext>
            </a:extLst>
          </p:cNvPr>
          <p:cNvSpPr/>
          <p:nvPr/>
        </p:nvSpPr>
        <p:spPr>
          <a:xfrm>
            <a:off x="980865" y="5507649"/>
            <a:ext cx="2240330" cy="919352"/>
          </a:xfrm>
          <a:prstGeom prst="roundRect">
            <a:avLst>
              <a:gd name="adj" fmla="val 70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SDFG Builder API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Multi-Level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Library Nodes</a:t>
            </a:r>
          </a:p>
        </p:txBody>
      </p:sp>
      <p:pic>
        <p:nvPicPr>
          <p:cNvPr id="17" name="Picture 10" descr=" 1034">
            <a:extLst>
              <a:ext uri="{FF2B5EF4-FFF2-40B4-BE49-F238E27FC236}">
                <a16:creationId xmlns:a16="http://schemas.microsoft.com/office/drawing/2014/main" id="{442BEF9A-B2DB-9549-9CC2-BCF313C157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8432" y="4176888"/>
            <a:ext cx="597655" cy="5976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descr=" 141">
            <a:extLst>
              <a:ext uri="{FF2B5EF4-FFF2-40B4-BE49-F238E27FC236}">
                <a16:creationId xmlns:a16="http://schemas.microsoft.com/office/drawing/2014/main" id="{7B23A7CA-6E8E-CAFB-2211-1CE6801EFC2A}"/>
              </a:ext>
            </a:extLst>
          </p:cNvPr>
          <p:cNvSpPr txBox="1"/>
          <p:nvPr/>
        </p:nvSpPr>
        <p:spPr>
          <a:xfrm>
            <a:off x="803412" y="4226691"/>
            <a:ext cx="196194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Applied Scientist</a:t>
            </a:r>
          </a:p>
        </p:txBody>
      </p:sp>
      <p:sp>
        <p:nvSpPr>
          <p:cNvPr id="19" name="TextBox 18" descr=" 6">
            <a:extLst>
              <a:ext uri="{FF2B5EF4-FFF2-40B4-BE49-F238E27FC236}">
                <a16:creationId xmlns:a16="http://schemas.microsoft.com/office/drawing/2014/main" id="{57784709-26E4-0E94-B234-E726B4036D5F}"/>
              </a:ext>
            </a:extLst>
          </p:cNvPr>
          <p:cNvSpPr txBox="1"/>
          <p:nvPr/>
        </p:nvSpPr>
        <p:spPr>
          <a:xfrm>
            <a:off x="739545" y="4736554"/>
            <a:ext cx="276684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translate DSL into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parametric dataflow graphs</a:t>
            </a:r>
          </a:p>
        </p:txBody>
      </p:sp>
      <p:pic>
        <p:nvPicPr>
          <p:cNvPr id="136" name="Picture 18" descr=" 1042">
            <a:extLst>
              <a:ext uri="{FF2B5EF4-FFF2-40B4-BE49-F238E27FC236}">
                <a16:creationId xmlns:a16="http://schemas.microsoft.com/office/drawing/2014/main" id="{75D56E59-A70B-133A-C5CA-B37E7509E7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07537" y="1337420"/>
            <a:ext cx="618824" cy="618824"/>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136" descr=" 144">
            <a:extLst>
              <a:ext uri="{FF2B5EF4-FFF2-40B4-BE49-F238E27FC236}">
                <a16:creationId xmlns:a16="http://schemas.microsoft.com/office/drawing/2014/main" id="{AE9AE6BC-4A44-B6ED-4D2B-3D9260AC36B7}"/>
              </a:ext>
            </a:extLst>
          </p:cNvPr>
          <p:cNvSpPr txBox="1"/>
          <p:nvPr/>
        </p:nvSpPr>
        <p:spPr>
          <a:xfrm>
            <a:off x="3978952" y="1343837"/>
            <a:ext cx="254909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Performance Engineer</a:t>
            </a:r>
          </a:p>
        </p:txBody>
      </p:sp>
      <p:pic>
        <p:nvPicPr>
          <p:cNvPr id="144" name="Picture 20" descr=" 1044">
            <a:extLst>
              <a:ext uri="{FF2B5EF4-FFF2-40B4-BE49-F238E27FC236}">
                <a16:creationId xmlns:a16="http://schemas.microsoft.com/office/drawing/2014/main" id="{D5FF1CF1-8B12-3A8C-3203-CECCE194849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796313" y="1399233"/>
            <a:ext cx="459689" cy="460115"/>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2" descr=" 1046">
            <a:extLst>
              <a:ext uri="{FF2B5EF4-FFF2-40B4-BE49-F238E27FC236}">
                <a16:creationId xmlns:a16="http://schemas.microsoft.com/office/drawing/2014/main" id="{5EDE8B06-BE93-7A70-DC94-AAF91926E8C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868308" y="1224067"/>
            <a:ext cx="810446" cy="810446"/>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4" descr=" 1048">
            <a:extLst>
              <a:ext uri="{FF2B5EF4-FFF2-40B4-BE49-F238E27FC236}">
                <a16:creationId xmlns:a16="http://schemas.microsoft.com/office/drawing/2014/main" id="{0AB02E17-B895-DFB4-7397-80FDBBEB51A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660396" y="1374349"/>
            <a:ext cx="449101" cy="474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6" descr=" 1050">
            <a:extLst>
              <a:ext uri="{FF2B5EF4-FFF2-40B4-BE49-F238E27FC236}">
                <a16:creationId xmlns:a16="http://schemas.microsoft.com/office/drawing/2014/main" id="{B0F50E7F-A5BA-66C6-F9EA-089497EE1D9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166240" y="1372293"/>
            <a:ext cx="534409" cy="534409"/>
          </a:xfrm>
          <a:prstGeom prst="rect">
            <a:avLst/>
          </a:prstGeom>
          <a:noFill/>
          <a:extLst>
            <a:ext uri="{909E8E84-426E-40DD-AFC4-6F175D3DCCD1}">
              <a14:hiddenFill xmlns:a14="http://schemas.microsoft.com/office/drawing/2010/main">
                <a:solidFill>
                  <a:srgbClr val="FFFFFF"/>
                </a:solidFill>
              </a14:hiddenFill>
            </a:ext>
          </a:extLst>
        </p:spPr>
      </p:pic>
      <p:sp>
        <p:nvSpPr>
          <p:cNvPr id="148" name="Rectangle: Rounded Corners 147" descr=" 146">
            <a:extLst>
              <a:ext uri="{FF2B5EF4-FFF2-40B4-BE49-F238E27FC236}">
                <a16:creationId xmlns:a16="http://schemas.microsoft.com/office/drawing/2014/main" id="{745C5D5B-7E28-15C3-BCD9-5473DBB84E1C}"/>
              </a:ext>
            </a:extLst>
          </p:cNvPr>
          <p:cNvSpPr/>
          <p:nvPr/>
        </p:nvSpPr>
        <p:spPr>
          <a:xfrm>
            <a:off x="9073408" y="2854861"/>
            <a:ext cx="2012876" cy="669783"/>
          </a:xfrm>
          <a:prstGeom prst="roundRect">
            <a:avLst>
              <a:gd name="adj" fmla="val 704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Specialized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Code Generation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Rectangle: Rounded Corners 148" descr=" 147">
            <a:extLst>
              <a:ext uri="{FF2B5EF4-FFF2-40B4-BE49-F238E27FC236}">
                <a16:creationId xmlns:a16="http://schemas.microsoft.com/office/drawing/2014/main" id="{A16D7D3C-18CC-DC16-4988-DC896ABF894A}"/>
              </a:ext>
            </a:extLst>
          </p:cNvPr>
          <p:cNvSpPr/>
          <p:nvPr/>
        </p:nvSpPr>
        <p:spPr>
          <a:xfrm>
            <a:off x="9523234" y="4014688"/>
            <a:ext cx="1694363" cy="484455"/>
          </a:xfrm>
          <a:prstGeom prst="roundRect">
            <a:avLst>
              <a:gd name="adj" fmla="val 704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CPU Code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Rectangle: Rounded Corners 149" descr=" 148">
            <a:extLst>
              <a:ext uri="{FF2B5EF4-FFF2-40B4-BE49-F238E27FC236}">
                <a16:creationId xmlns:a16="http://schemas.microsoft.com/office/drawing/2014/main" id="{D5AB9DDE-6D5A-C94B-19DA-4A2C67EBAC69}"/>
              </a:ext>
            </a:extLst>
          </p:cNvPr>
          <p:cNvSpPr/>
          <p:nvPr/>
        </p:nvSpPr>
        <p:spPr>
          <a:xfrm>
            <a:off x="9523234" y="4636579"/>
            <a:ext cx="1694363" cy="484455"/>
          </a:xfrm>
          <a:prstGeom prst="roundRect">
            <a:avLst>
              <a:gd name="adj" fmla="val 704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GPU Code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Rectangle: Rounded Corners 150" descr=" 149">
            <a:extLst>
              <a:ext uri="{FF2B5EF4-FFF2-40B4-BE49-F238E27FC236}">
                <a16:creationId xmlns:a16="http://schemas.microsoft.com/office/drawing/2014/main" id="{32090216-9D4D-771F-C456-105D46ED72B7}"/>
              </a:ext>
            </a:extLst>
          </p:cNvPr>
          <p:cNvSpPr/>
          <p:nvPr/>
        </p:nvSpPr>
        <p:spPr>
          <a:xfrm>
            <a:off x="9523234" y="5258470"/>
            <a:ext cx="1694363" cy="484455"/>
          </a:xfrm>
          <a:prstGeom prst="roundRect">
            <a:avLst>
              <a:gd name="adj" fmla="val 704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FPGA Code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Rectangle: Rounded Corners 151" descr=" 150">
            <a:extLst>
              <a:ext uri="{FF2B5EF4-FFF2-40B4-BE49-F238E27FC236}">
                <a16:creationId xmlns:a16="http://schemas.microsoft.com/office/drawing/2014/main" id="{E0B7ECB5-21BA-8EF2-6941-2992FD5E5F2F}"/>
              </a:ext>
            </a:extLst>
          </p:cNvPr>
          <p:cNvSpPr/>
          <p:nvPr/>
        </p:nvSpPr>
        <p:spPr>
          <a:xfrm rot="16200000">
            <a:off x="8354429" y="4636578"/>
            <a:ext cx="1728237" cy="484455"/>
          </a:xfrm>
          <a:prstGeom prst="roundRect">
            <a:avLst>
              <a:gd name="adj" fmla="val 7048"/>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Runtime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939301"/>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Rounded Corners 137" descr=" 145">
            <a:extLst>
              <a:ext uri="{FF2B5EF4-FFF2-40B4-BE49-F238E27FC236}">
                <a16:creationId xmlns:a16="http://schemas.microsoft.com/office/drawing/2014/main" id="{F64A1E4E-BE2B-CCF5-618E-EBE3784E28B2}"/>
              </a:ext>
            </a:extLst>
          </p:cNvPr>
          <p:cNvSpPr/>
          <p:nvPr/>
        </p:nvSpPr>
        <p:spPr>
          <a:xfrm>
            <a:off x="8871002" y="1306903"/>
            <a:ext cx="2480664" cy="5276665"/>
          </a:xfrm>
          <a:prstGeom prst="roundRect">
            <a:avLst>
              <a:gd name="adj" fmla="val 7048"/>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Rounded Corners 19" descr=" 142">
            <a:extLst>
              <a:ext uri="{FF2B5EF4-FFF2-40B4-BE49-F238E27FC236}">
                <a16:creationId xmlns:a16="http://schemas.microsoft.com/office/drawing/2014/main" id="{20A640A7-0BE5-22C8-FCFF-5D1E5355BB38}"/>
              </a:ext>
            </a:extLst>
          </p:cNvPr>
          <p:cNvSpPr/>
          <p:nvPr/>
        </p:nvSpPr>
        <p:spPr>
          <a:xfrm>
            <a:off x="3915031" y="1306903"/>
            <a:ext cx="3297093" cy="5276665"/>
          </a:xfrm>
          <a:prstGeom prst="roundRect">
            <a:avLst>
              <a:gd name="adj" fmla="val 7048"/>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Rounded Corners 13" descr=" 138">
            <a:extLst>
              <a:ext uri="{FF2B5EF4-FFF2-40B4-BE49-F238E27FC236}">
                <a16:creationId xmlns:a16="http://schemas.microsoft.com/office/drawing/2014/main" id="{D554F905-DFF4-CD6C-D4F4-7F7C4A4ADC8A}"/>
              </a:ext>
            </a:extLst>
          </p:cNvPr>
          <p:cNvSpPr/>
          <p:nvPr/>
        </p:nvSpPr>
        <p:spPr>
          <a:xfrm>
            <a:off x="683526" y="4144297"/>
            <a:ext cx="2866993" cy="2439272"/>
          </a:xfrm>
          <a:prstGeom prst="roundRect">
            <a:avLst>
              <a:gd name="adj" fmla="val 704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Rounded Corners 2" descr=" 3">
            <a:extLst>
              <a:ext uri="{FF2B5EF4-FFF2-40B4-BE49-F238E27FC236}">
                <a16:creationId xmlns:a16="http://schemas.microsoft.com/office/drawing/2014/main" id="{4B2DCAA6-18A5-CBB8-242C-1224B29D9C9E}"/>
              </a:ext>
            </a:extLst>
          </p:cNvPr>
          <p:cNvSpPr/>
          <p:nvPr/>
        </p:nvSpPr>
        <p:spPr>
          <a:xfrm>
            <a:off x="703764" y="1306904"/>
            <a:ext cx="2866993" cy="2555464"/>
          </a:xfrm>
          <a:prstGeom prst="roundRect">
            <a:avLst>
              <a:gd name="adj" fmla="val 704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desc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1</a:t>
            </a:r>
          </a:p>
        </p:txBody>
      </p:sp>
      <p:sp>
        <p:nvSpPr>
          <p:cNvPr id="2" name="Title 1" descr=" 2"/>
          <p:cNvSpPr>
            <a:spLocks noGrp="1"/>
          </p:cNvSpPr>
          <p:nvPr>
            <p:ph type="title"/>
          </p:nvPr>
        </p:nvSpPr>
        <p:spPr/>
        <p:txBody>
          <a:bodyPr/>
          <a:lstStyle/>
          <a:p>
            <a:r>
              <a:rPr lang="en-US" dirty="0">
                <a:solidFill>
                  <a:srgbClr val="C00000"/>
                </a:solidFill>
              </a:rPr>
              <a:t>Performance Metaprogramming </a:t>
            </a:r>
            <a:r>
              <a:rPr lang="en-US" dirty="0"/>
              <a:t>for Performance Portability</a:t>
            </a:r>
          </a:p>
        </p:txBody>
      </p:sp>
      <p:sp>
        <p:nvSpPr>
          <p:cNvPr id="21" name="TextBox 20" descr=" 65">
            <a:extLst>
              <a:ext uri="{FF2B5EF4-FFF2-40B4-BE49-F238E27FC236}">
                <a16:creationId xmlns:a16="http://schemas.microsoft.com/office/drawing/2014/main" id="{97C74A4B-2129-A861-1904-C6396E25A8C3}"/>
              </a:ext>
            </a:extLst>
          </p:cNvPr>
          <p:cNvSpPr txBox="1"/>
          <p:nvPr/>
        </p:nvSpPr>
        <p:spPr>
          <a:xfrm>
            <a:off x="4325661" y="3557076"/>
            <a:ext cx="2563522"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Parametric Dataflow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Graphs (SDFG)</a:t>
            </a:r>
          </a:p>
        </p:txBody>
      </p:sp>
      <p:sp>
        <p:nvSpPr>
          <p:cNvPr id="22" name="TextBox 21" descr=" 66">
            <a:extLst>
              <a:ext uri="{FF2B5EF4-FFF2-40B4-BE49-F238E27FC236}">
                <a16:creationId xmlns:a16="http://schemas.microsoft.com/office/drawing/2014/main" id="{C2A873A0-91DD-7ED0-3DDE-65DE180CDBB2}"/>
              </a:ext>
            </a:extLst>
          </p:cNvPr>
          <p:cNvSpPr txBox="1"/>
          <p:nvPr/>
        </p:nvSpPr>
        <p:spPr>
          <a:xfrm>
            <a:off x="5999152" y="485114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descr=" 67">
                <a:extLst>
                  <a:ext uri="{FF2B5EF4-FFF2-40B4-BE49-F238E27FC236}">
                    <a16:creationId xmlns:a16="http://schemas.microsoft.com/office/drawing/2014/main" id="{14A5DBE8-59D8-547F-C9C8-F8B603010D13}"/>
                  </a:ext>
                </a:extLst>
              </p:cNvPr>
              <p:cNvSpPr txBox="1"/>
              <p:nvPr/>
            </p:nvSpPr>
            <p:spPr>
              <a:xfrm>
                <a:off x="1012372" y="1800890"/>
                <a:ext cx="1764842" cy="6190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𝑢</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𝑡</m:t>
                          </m:r>
                        </m:den>
                      </m:f>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𝑢</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m:t>
                      </m:r>
                    </m:oMath>
                  </m:oMathPara>
                </a14:m>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5" name="TextBox 4" descr=" 67">
                <a:extLst>
                  <a:ext uri="{FF2B5EF4-FFF2-40B4-BE49-F238E27FC236}">
                    <a16:creationId xmlns:a16="http://schemas.microsoft.com/office/drawing/2014/main" id="{14A5DBE8-59D8-547F-C9C8-F8B603010D13}"/>
                  </a:ext>
                </a:extLst>
              </p:cNvPr>
              <p:cNvSpPr txBox="1">
                <a:spLocks noRot="1" noChangeAspect="1" noMove="1" noResize="1" noEditPoints="1" noAdjustHandles="1" noChangeArrowheads="1" noChangeShapeType="1" noTextEdit="1"/>
              </p:cNvSpPr>
              <p:nvPr/>
            </p:nvSpPr>
            <p:spPr>
              <a:xfrm>
                <a:off x="1012372" y="1800890"/>
                <a:ext cx="1764842" cy="619016"/>
              </a:xfrm>
              <a:prstGeom prst="rect">
                <a:avLst/>
              </a:prstGeom>
              <a:blipFill>
                <a:blip r:embed="rId3"/>
                <a:stretch>
                  <a:fillRect/>
                </a:stretch>
              </a:blipFill>
            </p:spPr>
            <p:txBody>
              <a:bodyPr/>
              <a:lstStyle/>
              <a:p>
                <a:r>
                  <a:rPr lang="en-CH">
                    <a:noFill/>
                  </a:rPr>
                  <a:t> </a:t>
                </a:r>
              </a:p>
            </p:txBody>
          </p:sp>
        </mc:Fallback>
      </mc:AlternateContent>
      <p:sp>
        <p:nvSpPr>
          <p:cNvPr id="139" name="Right Arrow 62" descr=" 69">
            <a:extLst>
              <a:ext uri="{FF2B5EF4-FFF2-40B4-BE49-F238E27FC236}">
                <a16:creationId xmlns:a16="http://schemas.microsoft.com/office/drawing/2014/main" id="{C098371B-3BF3-78A0-37B3-0E986F5B20EA}"/>
              </a:ext>
            </a:extLst>
          </p:cNvPr>
          <p:cNvSpPr/>
          <p:nvPr/>
        </p:nvSpPr>
        <p:spPr>
          <a:xfrm>
            <a:off x="7284132" y="3433583"/>
            <a:ext cx="1553407"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3" name="Group 22" descr=" 70">
            <a:extLst>
              <a:ext uri="{FF2B5EF4-FFF2-40B4-BE49-F238E27FC236}">
                <a16:creationId xmlns:a16="http://schemas.microsoft.com/office/drawing/2014/main" id="{B1BA42EC-35BC-A1F9-8664-07C40D8FB9AE}"/>
              </a:ext>
            </a:extLst>
          </p:cNvPr>
          <p:cNvGrpSpPr/>
          <p:nvPr/>
        </p:nvGrpSpPr>
        <p:grpSpPr>
          <a:xfrm>
            <a:off x="4368913" y="1868651"/>
            <a:ext cx="2477011" cy="1585073"/>
            <a:chOff x="4521666" y="1133827"/>
            <a:chExt cx="3115082" cy="1993383"/>
          </a:xfrm>
        </p:grpSpPr>
        <p:sp>
          <p:nvSpPr>
            <p:cNvPr id="24" name="Trapezoid 23">
              <a:extLst>
                <a:ext uri="{FF2B5EF4-FFF2-40B4-BE49-F238E27FC236}">
                  <a16:creationId xmlns:a16="http://schemas.microsoft.com/office/drawing/2014/main" id="{8E5557A6-A0C4-54B7-DE62-D211B4355E1A}"/>
                </a:ext>
              </a:extLst>
            </p:cNvPr>
            <p:cNvSpPr/>
            <p:nvPr/>
          </p:nvSpPr>
          <p:spPr>
            <a:xfrm rot="10800000">
              <a:off x="5158682" y="2351575"/>
              <a:ext cx="796222"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Trapezoid 24">
              <a:extLst>
                <a:ext uri="{FF2B5EF4-FFF2-40B4-BE49-F238E27FC236}">
                  <a16:creationId xmlns:a16="http://schemas.microsoft.com/office/drawing/2014/main" id="{FC041709-34E0-92C4-0A40-A94E23F647C1}"/>
                </a:ext>
              </a:extLst>
            </p:cNvPr>
            <p:cNvSpPr/>
            <p:nvPr/>
          </p:nvSpPr>
          <p:spPr>
            <a:xfrm>
              <a:off x="6203509" y="1583495"/>
              <a:ext cx="1433239"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 name="Round Single Corner Rectangle 66">
              <a:extLst>
                <a:ext uri="{FF2B5EF4-FFF2-40B4-BE49-F238E27FC236}">
                  <a16:creationId xmlns:a16="http://schemas.microsoft.com/office/drawing/2014/main" id="{1DC86A03-027F-AE49-484C-3EAEDEB1E7CA}"/>
                </a:ext>
              </a:extLst>
            </p:cNvPr>
            <p:cNvSpPr/>
            <p:nvPr/>
          </p:nvSpPr>
          <p:spPr>
            <a:xfrm>
              <a:off x="6280173" y="1999199"/>
              <a:ext cx="1274932" cy="215219"/>
            </a:xfrm>
            <a:prstGeom prst="round1Rect">
              <a:avLst>
                <a:gd name="adj" fmla="val 0"/>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 name="Trapezoid 26">
              <a:extLst>
                <a:ext uri="{FF2B5EF4-FFF2-40B4-BE49-F238E27FC236}">
                  <a16:creationId xmlns:a16="http://schemas.microsoft.com/office/drawing/2014/main" id="{DC2757FE-D166-F45A-E7BA-E289462DE195}"/>
                </a:ext>
              </a:extLst>
            </p:cNvPr>
            <p:cNvSpPr/>
            <p:nvPr/>
          </p:nvSpPr>
          <p:spPr>
            <a:xfrm rot="10800000">
              <a:off x="6203509" y="2350696"/>
              <a:ext cx="1433239"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 name="Oval 27">
              <a:extLst>
                <a:ext uri="{FF2B5EF4-FFF2-40B4-BE49-F238E27FC236}">
                  <a16:creationId xmlns:a16="http://schemas.microsoft.com/office/drawing/2014/main" id="{3018133B-56EE-A2CB-546B-2CA0D296F5E6}"/>
                </a:ext>
              </a:extLst>
            </p:cNvPr>
            <p:cNvSpPr/>
            <p:nvPr/>
          </p:nvSpPr>
          <p:spPr>
            <a:xfrm flipH="1">
              <a:off x="5884563" y="1133827"/>
              <a:ext cx="337878" cy="337878"/>
            </a:xfrm>
            <a:prstGeom prst="ellips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 name="Oval 28">
              <a:extLst>
                <a:ext uri="{FF2B5EF4-FFF2-40B4-BE49-F238E27FC236}">
                  <a16:creationId xmlns:a16="http://schemas.microsoft.com/office/drawing/2014/main" id="{061958D7-9E35-CE93-4B51-B8F6701D9301}"/>
                </a:ext>
              </a:extLst>
            </p:cNvPr>
            <p:cNvSpPr/>
            <p:nvPr/>
          </p:nvSpPr>
          <p:spPr>
            <a:xfrm flipH="1">
              <a:off x="5884563" y="2789332"/>
              <a:ext cx="337878" cy="337878"/>
            </a:xfrm>
            <a:prstGeom prst="ellips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30" name="Curved Connector 70">
              <a:extLst>
                <a:ext uri="{FF2B5EF4-FFF2-40B4-BE49-F238E27FC236}">
                  <a16:creationId xmlns:a16="http://schemas.microsoft.com/office/drawing/2014/main" id="{B78EAA57-FA4B-48B6-B68E-E274AF2C67AC}"/>
                </a:ext>
              </a:extLst>
            </p:cNvPr>
            <p:cNvCxnSpPr>
              <a:stCxn id="27" idx="0"/>
              <a:endCxn id="29" idx="2"/>
            </p:cNvCxnSpPr>
            <p:nvPr/>
          </p:nvCxnSpPr>
          <p:spPr>
            <a:xfrm rot="5400000">
              <a:off x="6400594" y="2438737"/>
              <a:ext cx="341382" cy="697687"/>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1" name="Curved Connector 71">
              <a:extLst>
                <a:ext uri="{FF2B5EF4-FFF2-40B4-BE49-F238E27FC236}">
                  <a16:creationId xmlns:a16="http://schemas.microsoft.com/office/drawing/2014/main" id="{8466B36B-F71E-C7F6-5D83-20B8F92A2BC5}"/>
                </a:ext>
              </a:extLst>
            </p:cNvPr>
            <p:cNvCxnSpPr>
              <a:stCxn id="24" idx="0"/>
              <a:endCxn id="29" idx="6"/>
            </p:cNvCxnSpPr>
            <p:nvPr/>
          </p:nvCxnSpPr>
          <p:spPr>
            <a:xfrm rot="16200000" flipH="1">
              <a:off x="5550427" y="2624134"/>
              <a:ext cx="340503" cy="327770"/>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2" name="Curved Connector 72">
              <a:extLst>
                <a:ext uri="{FF2B5EF4-FFF2-40B4-BE49-F238E27FC236}">
                  <a16:creationId xmlns:a16="http://schemas.microsoft.com/office/drawing/2014/main" id="{087F5C10-9CD0-C5E7-3D7D-EE934120C3E5}"/>
                </a:ext>
              </a:extLst>
            </p:cNvPr>
            <p:cNvCxnSpPr>
              <a:stCxn id="28" idx="6"/>
              <a:endCxn id="40" idx="0"/>
            </p:cNvCxnSpPr>
            <p:nvPr/>
          </p:nvCxnSpPr>
          <p:spPr>
            <a:xfrm rot="10800000" flipV="1">
              <a:off x="5238287" y="1302765"/>
              <a:ext cx="646277" cy="281609"/>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3" name="Curved Connector 73">
              <a:extLst>
                <a:ext uri="{FF2B5EF4-FFF2-40B4-BE49-F238E27FC236}">
                  <a16:creationId xmlns:a16="http://schemas.microsoft.com/office/drawing/2014/main" id="{DBC201F5-29F3-6901-B255-853C0AE1915F}"/>
                </a:ext>
              </a:extLst>
            </p:cNvPr>
            <p:cNvCxnSpPr>
              <a:stCxn id="28" idx="2"/>
              <a:endCxn id="25" idx="0"/>
            </p:cNvCxnSpPr>
            <p:nvPr/>
          </p:nvCxnSpPr>
          <p:spPr>
            <a:xfrm>
              <a:off x="6222441" y="1302766"/>
              <a:ext cx="697688" cy="280729"/>
            </a:xfrm>
            <a:prstGeom prst="curvedConnector2">
              <a:avLst/>
            </a:prstGeom>
            <a:noFill/>
            <a:ln w="19050" cap="rnd" cmpd="sng" algn="ctr">
              <a:solidFill>
                <a:sysClr val="windowText" lastClr="000000"/>
              </a:solidFill>
              <a:prstDash val="solid"/>
              <a:headEnd type="none" w="med" len="med"/>
              <a:tailEnd type="triangle"/>
            </a:ln>
            <a:effectLst/>
          </p:spPr>
        </p:cxnSp>
        <p:cxnSp>
          <p:nvCxnSpPr>
            <p:cNvPr id="34" name="Straight Arrow Connector 33">
              <a:extLst>
                <a:ext uri="{FF2B5EF4-FFF2-40B4-BE49-F238E27FC236}">
                  <a16:creationId xmlns:a16="http://schemas.microsoft.com/office/drawing/2014/main" id="{EBCE85FB-22E1-11CE-4D0C-921D044691AD}"/>
                </a:ext>
              </a:extLst>
            </p:cNvPr>
            <p:cNvCxnSpPr>
              <a:endCxn id="26" idx="0"/>
            </p:cNvCxnSpPr>
            <p:nvPr/>
          </p:nvCxnSpPr>
          <p:spPr>
            <a:xfrm>
              <a:off x="6917639" y="1849688"/>
              <a:ext cx="0" cy="149511"/>
            </a:xfrm>
            <a:prstGeom prst="straightConnector1">
              <a:avLst/>
            </a:prstGeom>
            <a:noFill/>
            <a:ln w="19050" cap="rnd" cmpd="sng" algn="ctr">
              <a:solidFill>
                <a:sysClr val="windowText" lastClr="000000"/>
              </a:solidFill>
              <a:prstDash val="solid"/>
              <a:headEnd type="none" w="med" len="med"/>
              <a:tailEnd type="triangle"/>
            </a:ln>
            <a:effectLst/>
          </p:spPr>
        </p:cxnSp>
        <p:cxnSp>
          <p:nvCxnSpPr>
            <p:cNvPr id="35" name="Straight Arrow Connector 34">
              <a:extLst>
                <a:ext uri="{FF2B5EF4-FFF2-40B4-BE49-F238E27FC236}">
                  <a16:creationId xmlns:a16="http://schemas.microsoft.com/office/drawing/2014/main" id="{C8FB8021-0EA8-D588-BDCE-AE91CE4140BE}"/>
                </a:ext>
              </a:extLst>
            </p:cNvPr>
            <p:cNvCxnSpPr>
              <a:stCxn id="26" idx="2"/>
              <a:endCxn id="27" idx="2"/>
            </p:cNvCxnSpPr>
            <p:nvPr/>
          </p:nvCxnSpPr>
          <p:spPr>
            <a:xfrm>
              <a:off x="6917639" y="2214418"/>
              <a:ext cx="2489" cy="136278"/>
            </a:xfrm>
            <a:prstGeom prst="straightConnector1">
              <a:avLst/>
            </a:prstGeom>
            <a:noFill/>
            <a:ln w="19050" cap="rnd" cmpd="sng" algn="ctr">
              <a:solidFill>
                <a:sysClr val="windowText" lastClr="000000"/>
              </a:solidFill>
              <a:prstDash val="solid"/>
              <a:headEnd type="none" w="med" len="med"/>
              <a:tailEnd type="triangle"/>
            </a:ln>
            <a:effectLst/>
          </p:spPr>
        </p:cxnSp>
        <p:cxnSp>
          <p:nvCxnSpPr>
            <p:cNvPr id="36" name="Curved Connector 76">
              <a:extLst>
                <a:ext uri="{FF2B5EF4-FFF2-40B4-BE49-F238E27FC236}">
                  <a16:creationId xmlns:a16="http://schemas.microsoft.com/office/drawing/2014/main" id="{99B8F660-FBBA-837A-3FE3-9A2B1F7557C6}"/>
                </a:ext>
              </a:extLst>
            </p:cNvPr>
            <p:cNvCxnSpPr/>
            <p:nvPr/>
          </p:nvCxnSpPr>
          <p:spPr>
            <a:xfrm>
              <a:off x="5304239" y="1767040"/>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cxnSp>
          <p:nvCxnSpPr>
            <p:cNvPr id="37" name="Curved Connector 77">
              <a:extLst>
                <a:ext uri="{FF2B5EF4-FFF2-40B4-BE49-F238E27FC236}">
                  <a16:creationId xmlns:a16="http://schemas.microsoft.com/office/drawing/2014/main" id="{E777FA5F-A7EE-67B3-4C2F-D46D0E352289}"/>
                </a:ext>
              </a:extLst>
            </p:cNvPr>
            <p:cNvCxnSpPr/>
            <p:nvPr/>
          </p:nvCxnSpPr>
          <p:spPr>
            <a:xfrm>
              <a:off x="5158683" y="1767040"/>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cxnSp>
          <p:nvCxnSpPr>
            <p:cNvPr id="38" name="Curved Connector 78">
              <a:extLst>
                <a:ext uri="{FF2B5EF4-FFF2-40B4-BE49-F238E27FC236}">
                  <a16:creationId xmlns:a16="http://schemas.microsoft.com/office/drawing/2014/main" id="{EF083725-87EF-1C1A-5437-F5CCE059B0AB}"/>
                </a:ext>
              </a:extLst>
            </p:cNvPr>
            <p:cNvCxnSpPr/>
            <p:nvPr/>
          </p:nvCxnSpPr>
          <p:spPr>
            <a:xfrm flipH="1">
              <a:off x="5031700" y="1769464"/>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cxnSp>
          <p:nvCxnSpPr>
            <p:cNvPr id="39" name="Curved Connector 79">
              <a:extLst>
                <a:ext uri="{FF2B5EF4-FFF2-40B4-BE49-F238E27FC236}">
                  <a16:creationId xmlns:a16="http://schemas.microsoft.com/office/drawing/2014/main" id="{9858648E-FA0B-DCCE-9F12-1C06B670A10C}"/>
                </a:ext>
              </a:extLst>
            </p:cNvPr>
            <p:cNvCxnSpPr/>
            <p:nvPr/>
          </p:nvCxnSpPr>
          <p:spPr>
            <a:xfrm flipH="1">
              <a:off x="4886144" y="1769464"/>
              <a:ext cx="291112" cy="246185"/>
            </a:xfrm>
            <a:prstGeom prst="curvedConnector3">
              <a:avLst>
                <a:gd name="adj1" fmla="val 95304"/>
              </a:avLst>
            </a:prstGeom>
            <a:noFill/>
            <a:ln w="19050" cap="rnd" cmpd="sng" algn="ctr">
              <a:solidFill>
                <a:sysClr val="windowText" lastClr="000000"/>
              </a:solidFill>
              <a:prstDash val="solid"/>
              <a:headEnd type="none" w="med" len="med"/>
              <a:tailEnd type="triangle" w="med" len="med"/>
            </a:ln>
            <a:effectLst/>
          </p:spPr>
        </p:cxnSp>
        <p:sp>
          <p:nvSpPr>
            <p:cNvPr id="40" name="Trapezoid 39">
              <a:extLst>
                <a:ext uri="{FF2B5EF4-FFF2-40B4-BE49-F238E27FC236}">
                  <a16:creationId xmlns:a16="http://schemas.microsoft.com/office/drawing/2014/main" id="{8214E22C-6941-FEA4-3EBA-5689A5AAAF06}"/>
                </a:ext>
              </a:extLst>
            </p:cNvPr>
            <p:cNvSpPr/>
            <p:nvPr/>
          </p:nvSpPr>
          <p:spPr>
            <a:xfrm>
              <a:off x="4521666" y="1584375"/>
              <a:ext cx="1433239" cy="266193"/>
            </a:xfrm>
            <a:prstGeom prst="trapezoid">
              <a:avLst>
                <a:gd name="adj" fmla="val 67939"/>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 name="Oval 40">
              <a:extLst>
                <a:ext uri="{FF2B5EF4-FFF2-40B4-BE49-F238E27FC236}">
                  <a16:creationId xmlns:a16="http://schemas.microsoft.com/office/drawing/2014/main" id="{615057F2-862F-BA07-42F4-10FF6DBFA332}"/>
                </a:ext>
              </a:extLst>
            </p:cNvPr>
            <p:cNvSpPr/>
            <p:nvPr/>
          </p:nvSpPr>
          <p:spPr>
            <a:xfrm flipH="1">
              <a:off x="4606493" y="2765318"/>
              <a:ext cx="337878" cy="337878"/>
            </a:xfrm>
            <a:prstGeom prst="ellips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 name="Isosceles Triangle 41">
              <a:extLst>
                <a:ext uri="{FF2B5EF4-FFF2-40B4-BE49-F238E27FC236}">
                  <a16:creationId xmlns:a16="http://schemas.microsoft.com/office/drawing/2014/main" id="{590E9550-1D74-941D-A407-79B252509B56}"/>
                </a:ext>
              </a:extLst>
            </p:cNvPr>
            <p:cNvSpPr/>
            <p:nvPr/>
          </p:nvSpPr>
          <p:spPr>
            <a:xfrm rot="10800000">
              <a:off x="4526365" y="2347479"/>
              <a:ext cx="500871" cy="269409"/>
            </a:xfrm>
            <a:prstGeom prst="triangle">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3" name="Curved Connector 83">
              <a:extLst>
                <a:ext uri="{FF2B5EF4-FFF2-40B4-BE49-F238E27FC236}">
                  <a16:creationId xmlns:a16="http://schemas.microsoft.com/office/drawing/2014/main" id="{20C1DCA3-052D-2AFD-216E-28FB825D8D91}"/>
                </a:ext>
              </a:extLst>
            </p:cNvPr>
            <p:cNvCxnSpPr>
              <a:stCxn id="45" idx="2"/>
              <a:endCxn id="42" idx="3"/>
            </p:cNvCxnSpPr>
            <p:nvPr/>
          </p:nvCxnSpPr>
          <p:spPr>
            <a:xfrm rot="5400000">
              <a:off x="4940208" y="2051890"/>
              <a:ext cx="132181" cy="458996"/>
            </a:xfrm>
            <a:prstGeom prst="curvedConnector3">
              <a:avLst>
                <a:gd name="adj1" fmla="val -3216"/>
              </a:avLst>
            </a:prstGeom>
            <a:noFill/>
            <a:ln w="19050" cap="rnd" cmpd="sng" algn="ctr">
              <a:solidFill>
                <a:sysClr val="windowText" lastClr="000000"/>
              </a:solidFill>
              <a:prstDash val="solid"/>
              <a:headEnd type="none" w="med" len="med"/>
              <a:tailEnd type="triangle"/>
            </a:ln>
            <a:effectLst/>
          </p:spPr>
        </p:cxnSp>
        <p:cxnSp>
          <p:nvCxnSpPr>
            <p:cNvPr id="44" name="Curved Connector 84">
              <a:extLst>
                <a:ext uri="{FF2B5EF4-FFF2-40B4-BE49-F238E27FC236}">
                  <a16:creationId xmlns:a16="http://schemas.microsoft.com/office/drawing/2014/main" id="{C4D37ED7-95A1-9457-E480-91336AF6EEDE}"/>
                </a:ext>
              </a:extLst>
            </p:cNvPr>
            <p:cNvCxnSpPr>
              <a:endCxn id="24" idx="2"/>
            </p:cNvCxnSpPr>
            <p:nvPr/>
          </p:nvCxnSpPr>
          <p:spPr>
            <a:xfrm>
              <a:off x="5235797" y="2214418"/>
              <a:ext cx="320996" cy="137157"/>
            </a:xfrm>
            <a:prstGeom prst="curvedConnector2">
              <a:avLst/>
            </a:prstGeom>
            <a:noFill/>
            <a:ln w="19050" cap="rnd" cmpd="sng" algn="ctr">
              <a:solidFill>
                <a:sysClr val="windowText" lastClr="000000"/>
              </a:solidFill>
              <a:prstDash val="solid"/>
              <a:headEnd type="none" w="med" len="med"/>
              <a:tailEnd type="triangle"/>
            </a:ln>
            <a:effectLst/>
          </p:spPr>
        </p:cxnSp>
        <p:sp>
          <p:nvSpPr>
            <p:cNvPr id="45" name="Round Single Corner Rectangle 85">
              <a:extLst>
                <a:ext uri="{FF2B5EF4-FFF2-40B4-BE49-F238E27FC236}">
                  <a16:creationId xmlns:a16="http://schemas.microsoft.com/office/drawing/2014/main" id="{D226F23A-2BB7-5E0C-4875-9E0C1BE00D09}"/>
                </a:ext>
              </a:extLst>
            </p:cNvPr>
            <p:cNvSpPr/>
            <p:nvPr/>
          </p:nvSpPr>
          <p:spPr>
            <a:xfrm>
              <a:off x="4598330" y="2000079"/>
              <a:ext cx="1274932" cy="215219"/>
            </a:xfrm>
            <a:prstGeom prst="round1Rect">
              <a:avLst>
                <a:gd name="adj" fmla="val 0"/>
              </a:avLst>
            </a:prstGeom>
            <a:solidFill>
              <a:sysClr val="window" lastClr="FFFFFF"/>
            </a:solidFill>
            <a:ln w="25400" cap="rnd"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6" name="Straight Arrow Connector 45">
              <a:extLst>
                <a:ext uri="{FF2B5EF4-FFF2-40B4-BE49-F238E27FC236}">
                  <a16:creationId xmlns:a16="http://schemas.microsoft.com/office/drawing/2014/main" id="{25883E2B-BB84-EDDF-B618-DCE35A9A1A61}"/>
                </a:ext>
              </a:extLst>
            </p:cNvPr>
            <p:cNvCxnSpPr>
              <a:stCxn id="42" idx="0"/>
              <a:endCxn id="41" idx="0"/>
            </p:cNvCxnSpPr>
            <p:nvPr/>
          </p:nvCxnSpPr>
          <p:spPr>
            <a:xfrm flipH="1">
              <a:off x="4775432" y="2616888"/>
              <a:ext cx="1368" cy="148430"/>
            </a:xfrm>
            <a:prstGeom prst="straightConnector1">
              <a:avLst/>
            </a:prstGeom>
            <a:noFill/>
            <a:ln w="19050" cap="rnd" cmpd="sng" algn="ctr">
              <a:solidFill>
                <a:sysClr val="windowText" lastClr="000000"/>
              </a:solidFill>
              <a:prstDash val="solid"/>
              <a:headEnd type="none" w="med" len="med"/>
              <a:tailEnd type="triangle"/>
            </a:ln>
            <a:effectLst/>
          </p:spPr>
        </p:cxnSp>
      </p:grpSp>
      <p:sp>
        <p:nvSpPr>
          <p:cNvPr id="47" name="Right Arrow 89" descr=" 96">
            <a:extLst>
              <a:ext uri="{FF2B5EF4-FFF2-40B4-BE49-F238E27FC236}">
                <a16:creationId xmlns:a16="http://schemas.microsoft.com/office/drawing/2014/main" id="{CA7CFFC4-4317-4031-B9D3-10BC6D3EBBA3}"/>
              </a:ext>
            </a:extLst>
          </p:cNvPr>
          <p:cNvSpPr/>
          <p:nvPr/>
        </p:nvSpPr>
        <p:spPr>
          <a:xfrm>
            <a:off x="3611724" y="5023293"/>
            <a:ext cx="307961"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8" name="TextBox 47" descr=" 99">
            <a:extLst>
              <a:ext uri="{FF2B5EF4-FFF2-40B4-BE49-F238E27FC236}">
                <a16:creationId xmlns:a16="http://schemas.microsoft.com/office/drawing/2014/main" id="{3A9E3F29-E6EB-0428-72AF-847849504F53}"/>
              </a:ext>
            </a:extLst>
          </p:cNvPr>
          <p:cNvSpPr txBox="1"/>
          <p:nvPr/>
        </p:nvSpPr>
        <p:spPr>
          <a:xfrm>
            <a:off x="4110147" y="5889466"/>
            <a:ext cx="2874826"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Graph Transformations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(API, Interactive)</a:t>
            </a:r>
          </a:p>
        </p:txBody>
      </p:sp>
      <p:sp>
        <p:nvSpPr>
          <p:cNvPr id="140" name="Right Arrow 94" descr=" 100">
            <a:extLst>
              <a:ext uri="{FF2B5EF4-FFF2-40B4-BE49-F238E27FC236}">
                <a16:creationId xmlns:a16="http://schemas.microsoft.com/office/drawing/2014/main" id="{D779FD9E-9E54-63F1-2D28-3B174C1214EA}"/>
              </a:ext>
            </a:extLst>
          </p:cNvPr>
          <p:cNvSpPr/>
          <p:nvPr/>
        </p:nvSpPr>
        <p:spPr>
          <a:xfrm flipH="1">
            <a:off x="7284133" y="3968852"/>
            <a:ext cx="1553406"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1" name="TextBox 140" descr=" 102">
            <a:extLst>
              <a:ext uri="{FF2B5EF4-FFF2-40B4-BE49-F238E27FC236}">
                <a16:creationId xmlns:a16="http://schemas.microsoft.com/office/drawing/2014/main" id="{856BDC02-173C-3BE6-8F60-D76140CEA739}"/>
              </a:ext>
            </a:extLst>
          </p:cNvPr>
          <p:cNvSpPr txBox="1"/>
          <p:nvPr/>
        </p:nvSpPr>
        <p:spPr>
          <a:xfrm>
            <a:off x="7325981" y="2891274"/>
            <a:ext cx="142686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Transformed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Dataflow</a:t>
            </a:r>
          </a:p>
        </p:txBody>
      </p:sp>
      <p:sp>
        <p:nvSpPr>
          <p:cNvPr id="142" name="TextBox 141" descr=" 103">
            <a:extLst>
              <a:ext uri="{FF2B5EF4-FFF2-40B4-BE49-F238E27FC236}">
                <a16:creationId xmlns:a16="http://schemas.microsoft.com/office/drawing/2014/main" id="{73448EC2-CB92-3087-394F-5E69A6FD499B}"/>
              </a:ext>
            </a:extLst>
          </p:cNvPr>
          <p:cNvSpPr txBox="1"/>
          <p:nvPr/>
        </p:nvSpPr>
        <p:spPr>
          <a:xfrm>
            <a:off x="7334819" y="4558761"/>
            <a:ext cx="143821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Performance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Results</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3" name="TextBox 142" descr=" 104">
            <a:extLst>
              <a:ext uri="{FF2B5EF4-FFF2-40B4-BE49-F238E27FC236}">
                <a16:creationId xmlns:a16="http://schemas.microsoft.com/office/drawing/2014/main" id="{6CF62833-6E04-D54B-537B-DFD8073F3639}"/>
              </a:ext>
            </a:extLst>
          </p:cNvPr>
          <p:cNvSpPr txBox="1"/>
          <p:nvPr/>
        </p:nvSpPr>
        <p:spPr>
          <a:xfrm>
            <a:off x="8901382" y="5850937"/>
            <a:ext cx="235692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 code generation/runtime</a:t>
            </a:r>
          </a:p>
        </p:txBody>
      </p:sp>
      <p:grpSp>
        <p:nvGrpSpPr>
          <p:cNvPr id="49" name="Group 48" descr=" 107">
            <a:extLst>
              <a:ext uri="{FF2B5EF4-FFF2-40B4-BE49-F238E27FC236}">
                <a16:creationId xmlns:a16="http://schemas.microsoft.com/office/drawing/2014/main" id="{5537026D-A088-855F-8048-CD3CC216911F}"/>
              </a:ext>
            </a:extLst>
          </p:cNvPr>
          <p:cNvGrpSpPr/>
          <p:nvPr/>
        </p:nvGrpSpPr>
        <p:grpSpPr>
          <a:xfrm>
            <a:off x="3979355" y="4446781"/>
            <a:ext cx="3162311" cy="1369076"/>
            <a:chOff x="1831512" y="1299726"/>
            <a:chExt cx="8421456" cy="3645948"/>
          </a:xfrm>
        </p:grpSpPr>
        <p:sp>
          <p:nvSpPr>
            <p:cNvPr id="50" name="Rectangle 49">
              <a:extLst>
                <a:ext uri="{FF2B5EF4-FFF2-40B4-BE49-F238E27FC236}">
                  <a16:creationId xmlns:a16="http://schemas.microsoft.com/office/drawing/2014/main" id="{84CF7F9B-A7F0-71C8-1ADF-9CF4AB057D1F}"/>
                </a:ext>
              </a:extLst>
            </p:cNvPr>
            <p:cNvSpPr/>
            <p:nvPr/>
          </p:nvSpPr>
          <p:spPr>
            <a:xfrm>
              <a:off x="1955158" y="1595822"/>
              <a:ext cx="3269953" cy="3349852"/>
            </a:xfrm>
            <a:prstGeom prst="rect">
              <a:avLst/>
            </a:prstGeom>
            <a:solidFill>
              <a:srgbClr val="E2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38A7402-1E43-7880-96F9-9720EC516FFB}"/>
                    </a:ext>
                  </a:extLst>
                </p:cNvPr>
                <p:cNvSpPr txBox="1"/>
                <p:nvPr/>
              </p:nvSpPr>
              <p:spPr>
                <a:xfrm>
                  <a:off x="1831512" y="1299726"/>
                  <a:ext cx="863823" cy="89747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𝑳</m:t>
                        </m:r>
                      </m:oMath>
                    </m:oMathPara>
                  </a14:m>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51" name="TextBox 50">
                  <a:extLst>
                    <a:ext uri="{FF2B5EF4-FFF2-40B4-BE49-F238E27FC236}">
                      <a16:creationId xmlns:a16="http://schemas.microsoft.com/office/drawing/2014/main" id="{838A7402-1E43-7880-96F9-9720EC516FFB}"/>
                    </a:ext>
                  </a:extLst>
                </p:cNvPr>
                <p:cNvSpPr txBox="1">
                  <a:spLocks noRot="1" noChangeAspect="1" noMove="1" noResize="1" noEditPoints="1" noAdjustHandles="1" noChangeArrowheads="1" noChangeShapeType="1" noTextEdit="1"/>
                </p:cNvSpPr>
                <p:nvPr/>
              </p:nvSpPr>
              <p:spPr>
                <a:xfrm>
                  <a:off x="1831512" y="1299726"/>
                  <a:ext cx="863823" cy="897479"/>
                </a:xfrm>
                <a:prstGeom prst="rect">
                  <a:avLst/>
                </a:prstGeom>
                <a:blipFill>
                  <a:blip r:embed="rId4"/>
                  <a:stretch>
                    <a:fillRect l="-5660" r="-13208" b="-32143"/>
                  </a:stretch>
                </a:blipFill>
              </p:spPr>
              <p:txBody>
                <a:bodyPr/>
                <a:lstStyle/>
                <a:p>
                  <a:r>
                    <a:rPr lang="en-CH">
                      <a:noFill/>
                    </a:rPr>
                    <a:t> </a:t>
                  </a:r>
                </a:p>
              </p:txBody>
            </p:sp>
          </mc:Fallback>
        </mc:AlternateContent>
        <p:grpSp>
          <p:nvGrpSpPr>
            <p:cNvPr id="52" name="Group 51">
              <a:extLst>
                <a:ext uri="{FF2B5EF4-FFF2-40B4-BE49-F238E27FC236}">
                  <a16:creationId xmlns:a16="http://schemas.microsoft.com/office/drawing/2014/main" id="{099DD120-BA72-C976-2A53-180242266FA3}"/>
                </a:ext>
              </a:extLst>
            </p:cNvPr>
            <p:cNvGrpSpPr/>
            <p:nvPr/>
          </p:nvGrpSpPr>
          <p:grpSpPr>
            <a:xfrm>
              <a:off x="6373091" y="1300682"/>
              <a:ext cx="3879877" cy="3644992"/>
              <a:chOff x="6474289" y="774807"/>
              <a:chExt cx="3598351" cy="3369811"/>
            </a:xfrm>
          </p:grpSpPr>
          <p:sp>
            <p:nvSpPr>
              <p:cNvPr id="133" name="Rectangle 132">
                <a:extLst>
                  <a:ext uri="{FF2B5EF4-FFF2-40B4-BE49-F238E27FC236}">
                    <a16:creationId xmlns:a16="http://schemas.microsoft.com/office/drawing/2014/main" id="{1D239997-508A-BB1D-D698-1D03C42204A2}"/>
                  </a:ext>
                </a:extLst>
              </p:cNvPr>
              <p:cNvSpPr/>
              <p:nvPr/>
            </p:nvSpPr>
            <p:spPr>
              <a:xfrm>
                <a:off x="6641816" y="1047665"/>
                <a:ext cx="3430824" cy="3096953"/>
              </a:xfrm>
              <a:prstGeom prst="rect">
                <a:avLst/>
              </a:prstGeom>
              <a:solidFill>
                <a:srgbClr val="E2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BC637E58-E9C9-0604-7155-4D878D6B9050}"/>
                      </a:ext>
                    </a:extLst>
                  </p:cNvPr>
                  <p:cNvSpPr txBox="1"/>
                  <p:nvPr/>
                </p:nvSpPr>
                <p:spPr>
                  <a:xfrm>
                    <a:off x="6474289" y="774807"/>
                    <a:ext cx="873396" cy="8297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𝑹</m:t>
                          </m:r>
                        </m:oMath>
                      </m:oMathPara>
                    </a14:m>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135" name="TextBox 134">
                    <a:extLst>
                      <a:ext uri="{FF2B5EF4-FFF2-40B4-BE49-F238E27FC236}">
                        <a16:creationId xmlns:a16="http://schemas.microsoft.com/office/drawing/2014/main" id="{BC637E58-E9C9-0604-7155-4D878D6B9050}"/>
                      </a:ext>
                    </a:extLst>
                  </p:cNvPr>
                  <p:cNvSpPr txBox="1">
                    <a:spLocks noRot="1" noChangeAspect="1" noMove="1" noResize="1" noEditPoints="1" noAdjustHandles="1" noChangeArrowheads="1" noChangeShapeType="1" noTextEdit="1"/>
                  </p:cNvSpPr>
                  <p:nvPr/>
                </p:nvSpPr>
                <p:spPr>
                  <a:xfrm>
                    <a:off x="6474289" y="774807"/>
                    <a:ext cx="873396" cy="829723"/>
                  </a:xfrm>
                  <a:prstGeom prst="rect">
                    <a:avLst/>
                  </a:prstGeom>
                  <a:blipFill>
                    <a:blip r:embed="rId5"/>
                    <a:stretch>
                      <a:fillRect l="-5172" r="-15517" b="-34545"/>
                    </a:stretch>
                  </a:blipFill>
                </p:spPr>
                <p:txBody>
                  <a:bodyPr/>
                  <a:lstStyle/>
                  <a:p>
                    <a:r>
                      <a:rPr lang="en-CH">
                        <a:noFill/>
                      </a:rPr>
                      <a:t> </a:t>
                    </a:r>
                  </a:p>
                </p:txBody>
              </p:sp>
            </mc:Fallback>
          </mc:AlternateContent>
        </p:grpSp>
        <p:cxnSp>
          <p:nvCxnSpPr>
            <p:cNvPr id="53" name="Straight Arrow Connector 52">
              <a:extLst>
                <a:ext uri="{FF2B5EF4-FFF2-40B4-BE49-F238E27FC236}">
                  <a16:creationId xmlns:a16="http://schemas.microsoft.com/office/drawing/2014/main" id="{4FDAA13D-8008-6AE0-38C3-158385C0BB56}"/>
                </a:ext>
              </a:extLst>
            </p:cNvPr>
            <p:cNvCxnSpPr/>
            <p:nvPr/>
          </p:nvCxnSpPr>
          <p:spPr>
            <a:xfrm>
              <a:off x="3556739" y="3637254"/>
              <a:ext cx="1" cy="6270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C906CBC0-A130-2F1F-1CF7-796BF6D2C669}"/>
                </a:ext>
              </a:extLst>
            </p:cNvPr>
            <p:cNvSpPr/>
            <p:nvPr/>
          </p:nvSpPr>
          <p:spPr>
            <a:xfrm>
              <a:off x="7896583" y="2841434"/>
              <a:ext cx="1481158" cy="456459"/>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 name="Trapezoid 54">
              <a:extLst>
                <a:ext uri="{FF2B5EF4-FFF2-40B4-BE49-F238E27FC236}">
                  <a16:creationId xmlns:a16="http://schemas.microsoft.com/office/drawing/2014/main" id="{B33ADA63-7771-71AF-5508-B3D3075C3305}"/>
                </a:ext>
              </a:extLst>
            </p:cNvPr>
            <p:cNvSpPr/>
            <p:nvPr/>
          </p:nvSpPr>
          <p:spPr>
            <a:xfrm>
              <a:off x="2129705" y="2496755"/>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56" name="Trapezoid 55">
              <a:extLst>
                <a:ext uri="{FF2B5EF4-FFF2-40B4-BE49-F238E27FC236}">
                  <a16:creationId xmlns:a16="http://schemas.microsoft.com/office/drawing/2014/main" id="{F37BFA0A-18BE-1CA9-E3F2-9F370BECF9C2}"/>
                </a:ext>
              </a:extLst>
            </p:cNvPr>
            <p:cNvSpPr/>
            <p:nvPr/>
          </p:nvSpPr>
          <p:spPr>
            <a:xfrm>
              <a:off x="2129705" y="3353389"/>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cxnSp>
          <p:nvCxnSpPr>
            <p:cNvPr id="57" name="Straight Arrow Connector 56">
              <a:extLst>
                <a:ext uri="{FF2B5EF4-FFF2-40B4-BE49-F238E27FC236}">
                  <a16:creationId xmlns:a16="http://schemas.microsoft.com/office/drawing/2014/main" id="{3A5091FA-5CEA-9E35-64B9-1C452ADF8CA3}"/>
                </a:ext>
              </a:extLst>
            </p:cNvPr>
            <p:cNvCxnSpPr>
              <a:stCxn id="55" idx="2"/>
              <a:endCxn id="56" idx="0"/>
            </p:cNvCxnSpPr>
            <p:nvPr/>
          </p:nvCxnSpPr>
          <p:spPr>
            <a:xfrm>
              <a:off x="3543772" y="2907301"/>
              <a:ext cx="0" cy="446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Octagon 57">
              <a:extLst>
                <a:ext uri="{FF2B5EF4-FFF2-40B4-BE49-F238E27FC236}">
                  <a16:creationId xmlns:a16="http://schemas.microsoft.com/office/drawing/2014/main" id="{47E6F647-9C6F-BDCA-0CE0-9296CEC2CB32}"/>
                </a:ext>
              </a:extLst>
            </p:cNvPr>
            <p:cNvSpPr/>
            <p:nvPr/>
          </p:nvSpPr>
          <p:spPr>
            <a:xfrm>
              <a:off x="2373008" y="4263498"/>
              <a:ext cx="2369976" cy="338428"/>
            </a:xfrm>
            <a:prstGeom prst="octagon">
              <a:avLst>
                <a:gd name="adj" fmla="val 3267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59" name="TextBox 58">
              <a:extLst>
                <a:ext uri="{FF2B5EF4-FFF2-40B4-BE49-F238E27FC236}">
                  <a16:creationId xmlns:a16="http://schemas.microsoft.com/office/drawing/2014/main" id="{054190B1-B036-C20B-A185-182929BFA056}"/>
                </a:ext>
              </a:extLst>
            </p:cNvPr>
            <p:cNvSpPr txBox="1"/>
            <p:nvPr/>
          </p:nvSpPr>
          <p:spPr>
            <a:xfrm>
              <a:off x="3668990" y="3771571"/>
              <a:ext cx="359118" cy="5983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0" name="Trapezoid 59">
              <a:extLst>
                <a:ext uri="{FF2B5EF4-FFF2-40B4-BE49-F238E27FC236}">
                  <a16:creationId xmlns:a16="http://schemas.microsoft.com/office/drawing/2014/main" id="{8905C623-DEC5-72B4-CCAC-F464DDDB578B}"/>
                </a:ext>
              </a:extLst>
            </p:cNvPr>
            <p:cNvSpPr/>
            <p:nvPr/>
          </p:nvSpPr>
          <p:spPr>
            <a:xfrm>
              <a:off x="7223095" y="2070236"/>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61" name="Octagon 60">
              <a:extLst>
                <a:ext uri="{FF2B5EF4-FFF2-40B4-BE49-F238E27FC236}">
                  <a16:creationId xmlns:a16="http://schemas.microsoft.com/office/drawing/2014/main" id="{AF25CD8A-132A-E9D9-917C-2F9EE4B7751B}"/>
                </a:ext>
              </a:extLst>
            </p:cNvPr>
            <p:cNvSpPr/>
            <p:nvPr/>
          </p:nvSpPr>
          <p:spPr>
            <a:xfrm>
              <a:off x="7439497" y="4458588"/>
              <a:ext cx="2369976" cy="338428"/>
            </a:xfrm>
            <a:prstGeom prst="octagon">
              <a:avLst>
                <a:gd name="adj" fmla="val 3267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cxnSp>
          <p:nvCxnSpPr>
            <p:cNvPr id="62" name="Straight Arrow Connector 61">
              <a:extLst>
                <a:ext uri="{FF2B5EF4-FFF2-40B4-BE49-F238E27FC236}">
                  <a16:creationId xmlns:a16="http://schemas.microsoft.com/office/drawing/2014/main" id="{613AE450-98FA-3558-75F8-0F6485FEB0CE}"/>
                </a:ext>
              </a:extLst>
            </p:cNvPr>
            <p:cNvCxnSpPr>
              <a:stCxn id="60" idx="2"/>
              <a:endCxn id="54" idx="0"/>
            </p:cNvCxnSpPr>
            <p:nvPr/>
          </p:nvCxnSpPr>
          <p:spPr>
            <a:xfrm>
              <a:off x="8637162" y="2480782"/>
              <a:ext cx="0" cy="3606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CB05ADB-CF36-C0E1-D208-CE181D894616}"/>
                </a:ext>
              </a:extLst>
            </p:cNvPr>
            <p:cNvCxnSpPr/>
            <p:nvPr/>
          </p:nvCxnSpPr>
          <p:spPr>
            <a:xfrm>
              <a:off x="8622014" y="3297893"/>
              <a:ext cx="0" cy="3826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C7BAE58D-C17F-BF7B-5B5A-F77CA1DEB320}"/>
                </a:ext>
              </a:extLst>
            </p:cNvPr>
            <p:cNvCxnSpPr/>
            <p:nvPr/>
          </p:nvCxnSpPr>
          <p:spPr>
            <a:xfrm>
              <a:off x="8622013" y="3822799"/>
              <a:ext cx="1" cy="6270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Trapezoid 128">
              <a:extLst>
                <a:ext uri="{FF2B5EF4-FFF2-40B4-BE49-F238E27FC236}">
                  <a16:creationId xmlns:a16="http://schemas.microsoft.com/office/drawing/2014/main" id="{F7584125-ACDD-F047-1B06-618A069E0AA1}"/>
                </a:ext>
              </a:extLst>
            </p:cNvPr>
            <p:cNvSpPr/>
            <p:nvPr/>
          </p:nvSpPr>
          <p:spPr>
            <a:xfrm>
              <a:off x="7223095" y="3664235"/>
              <a:ext cx="2828134" cy="410546"/>
            </a:xfrm>
            <a:prstGeom prst="trapezoid">
              <a:avLst>
                <a:gd name="adj" fmla="val 964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cxnSp>
          <p:nvCxnSpPr>
            <p:cNvPr id="130" name="Straight Arrow Connector 129">
              <a:extLst>
                <a:ext uri="{FF2B5EF4-FFF2-40B4-BE49-F238E27FC236}">
                  <a16:creationId xmlns:a16="http://schemas.microsoft.com/office/drawing/2014/main" id="{58EC516A-C2D0-3303-2750-33AD1514767E}"/>
                </a:ext>
              </a:extLst>
            </p:cNvPr>
            <p:cNvCxnSpPr/>
            <p:nvPr/>
          </p:nvCxnSpPr>
          <p:spPr>
            <a:xfrm flipV="1">
              <a:off x="4952141" y="2496755"/>
              <a:ext cx="2265256" cy="344679"/>
            </a:xfrm>
            <a:prstGeom prst="straightConnector1">
              <a:avLst/>
            </a:prstGeom>
            <a:noFill/>
            <a:ln w="38100">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1" name="Straight Arrow Connector 130">
              <a:extLst>
                <a:ext uri="{FF2B5EF4-FFF2-40B4-BE49-F238E27FC236}">
                  <a16:creationId xmlns:a16="http://schemas.microsoft.com/office/drawing/2014/main" id="{F0E3D986-B80A-ED40-BEAC-7B76FF9154DF}"/>
                </a:ext>
              </a:extLst>
            </p:cNvPr>
            <p:cNvCxnSpPr>
              <a:endCxn id="129" idx="1"/>
            </p:cNvCxnSpPr>
            <p:nvPr/>
          </p:nvCxnSpPr>
          <p:spPr>
            <a:xfrm>
              <a:off x="4791524" y="3514698"/>
              <a:ext cx="2629514" cy="354810"/>
            </a:xfrm>
            <a:prstGeom prst="straightConnector1">
              <a:avLst/>
            </a:prstGeom>
            <a:noFill/>
            <a:ln w="38100">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2" name="Straight Arrow Connector 131">
              <a:extLst>
                <a:ext uri="{FF2B5EF4-FFF2-40B4-BE49-F238E27FC236}">
                  <a16:creationId xmlns:a16="http://schemas.microsoft.com/office/drawing/2014/main" id="{6BD054BD-1D7A-007A-02C7-C2D0600848F9}"/>
                </a:ext>
              </a:extLst>
            </p:cNvPr>
            <p:cNvCxnSpPr/>
            <p:nvPr/>
          </p:nvCxnSpPr>
          <p:spPr>
            <a:xfrm>
              <a:off x="4791524" y="4436947"/>
              <a:ext cx="2620391" cy="171665"/>
            </a:xfrm>
            <a:prstGeom prst="straightConnector1">
              <a:avLst/>
            </a:prstGeom>
            <a:noFill/>
            <a:ln w="38100">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15" name="Right Arrow 129" descr=" 133">
            <a:extLst>
              <a:ext uri="{FF2B5EF4-FFF2-40B4-BE49-F238E27FC236}">
                <a16:creationId xmlns:a16="http://schemas.microsoft.com/office/drawing/2014/main" id="{4202355F-F902-75B9-2904-B1789B96A5C8}"/>
              </a:ext>
            </a:extLst>
          </p:cNvPr>
          <p:cNvSpPr/>
          <p:nvPr/>
        </p:nvSpPr>
        <p:spPr>
          <a:xfrm rot="5400000">
            <a:off x="2039635" y="3726448"/>
            <a:ext cx="307961" cy="484632"/>
          </a:xfrm>
          <a:prstGeom prst="rightArrow">
            <a:avLst/>
          </a:prstGeom>
          <a:solidFill>
            <a:sysClr val="windowText" lastClr="000000"/>
          </a:solidFill>
          <a:ln w="25400" cap="rnd"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4" name="TextBox 133" descr=" 134">
            <a:extLst>
              <a:ext uri="{FF2B5EF4-FFF2-40B4-BE49-F238E27FC236}">
                <a16:creationId xmlns:a16="http://schemas.microsoft.com/office/drawing/2014/main" id="{8B73897A-F440-4680-99B9-3ECEAB5D90C4}"/>
              </a:ext>
            </a:extLst>
          </p:cNvPr>
          <p:cNvSpPr txBox="1"/>
          <p:nvPr/>
        </p:nvSpPr>
        <p:spPr>
          <a:xfrm>
            <a:off x="-60684" y="6661494"/>
            <a:ext cx="71785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Ben-Nun, de Fine Licht,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Ziogas</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TH: Stateful Dataflow Multigraphs: A Data-Centric Model for High-Performance Parallel Programs, SC19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2" descr=" 1026">
            <a:extLst>
              <a:ext uri="{FF2B5EF4-FFF2-40B4-BE49-F238E27FC236}">
                <a16:creationId xmlns:a16="http://schemas.microsoft.com/office/drawing/2014/main" id="{B06E5AF6-9460-FDA6-F8B0-40EDB58ADA1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644" y="1344382"/>
            <a:ext cx="679113" cy="6873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5">
            <a:extLst>
              <a:ext uri="{FF2B5EF4-FFF2-40B4-BE49-F238E27FC236}">
                <a16:creationId xmlns:a16="http://schemas.microsoft.com/office/drawing/2014/main" id="{8913C18F-A166-1D52-C160-CAB80C6527A7}"/>
              </a:ext>
            </a:extLst>
          </p:cNvPr>
          <p:cNvSpPr txBox="1"/>
          <p:nvPr/>
        </p:nvSpPr>
        <p:spPr>
          <a:xfrm>
            <a:off x="830356" y="1380087"/>
            <a:ext cx="197316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Domain Scientist</a:t>
            </a:r>
          </a:p>
        </p:txBody>
      </p:sp>
      <p:sp>
        <p:nvSpPr>
          <p:cNvPr id="8" name="Rectangle: Rounded Corners 7" descr=" 135">
            <a:extLst>
              <a:ext uri="{FF2B5EF4-FFF2-40B4-BE49-F238E27FC236}">
                <a16:creationId xmlns:a16="http://schemas.microsoft.com/office/drawing/2014/main" id="{0F7C447F-163D-C022-B908-4CD67343ABA5}"/>
              </a:ext>
            </a:extLst>
          </p:cNvPr>
          <p:cNvSpPr/>
          <p:nvPr/>
        </p:nvSpPr>
        <p:spPr>
          <a:xfrm>
            <a:off x="2193616" y="2734384"/>
            <a:ext cx="1253842" cy="421179"/>
          </a:xfrm>
          <a:prstGeom prst="roundRect">
            <a:avLst>
              <a:gd name="adj" fmla="val 70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DSLs</a:t>
            </a:r>
          </a:p>
        </p:txBody>
      </p:sp>
      <p:pic>
        <p:nvPicPr>
          <p:cNvPr id="9" name="Picture 4" descr=" 1028">
            <a:extLst>
              <a:ext uri="{FF2B5EF4-FFF2-40B4-BE49-F238E27FC236}">
                <a16:creationId xmlns:a16="http://schemas.microsoft.com/office/drawing/2014/main" id="{E5872ED3-7EAD-9F81-567C-1891FDBD0A0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0335" y="2636351"/>
            <a:ext cx="1260695" cy="5675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 1030">
            <a:extLst>
              <a:ext uri="{FF2B5EF4-FFF2-40B4-BE49-F238E27FC236}">
                <a16:creationId xmlns:a16="http://schemas.microsoft.com/office/drawing/2014/main" id="{30777DA8-F1B7-8A8E-8CB9-68B30C39FE0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16637" y="2430220"/>
            <a:ext cx="609103" cy="6091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 136">
            <a:extLst>
              <a:ext uri="{FF2B5EF4-FFF2-40B4-BE49-F238E27FC236}">
                <a16:creationId xmlns:a16="http://schemas.microsoft.com/office/drawing/2014/main" id="{593EDD50-1F7F-3296-AAC8-16BE368652C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4880" y="3067800"/>
            <a:ext cx="1449240" cy="486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 137">
            <a:extLst>
              <a:ext uri="{FF2B5EF4-FFF2-40B4-BE49-F238E27FC236}">
                <a16:creationId xmlns:a16="http://schemas.microsoft.com/office/drawing/2014/main" id="{5311095E-C763-04B8-9BFB-3E2D51EBC278}"/>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t="37400" b="39290"/>
          <a:stretch/>
        </p:blipFill>
        <p:spPr bwMode="auto">
          <a:xfrm>
            <a:off x="2382405" y="3185240"/>
            <a:ext cx="1221815" cy="2848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 1032">
            <a:extLst>
              <a:ext uri="{FF2B5EF4-FFF2-40B4-BE49-F238E27FC236}">
                <a16:creationId xmlns:a16="http://schemas.microsoft.com/office/drawing/2014/main" id="{8ED0792D-3538-2D55-7C68-DEAE1F5C304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98878" y="2896597"/>
            <a:ext cx="1922317" cy="107649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descr=" 139">
            <a:extLst>
              <a:ext uri="{FF2B5EF4-FFF2-40B4-BE49-F238E27FC236}">
                <a16:creationId xmlns:a16="http://schemas.microsoft.com/office/drawing/2014/main" id="{66B0506A-1C81-7E11-D20C-2A8843ACAAB6}"/>
              </a:ext>
            </a:extLst>
          </p:cNvPr>
          <p:cNvSpPr/>
          <p:nvPr/>
        </p:nvSpPr>
        <p:spPr>
          <a:xfrm>
            <a:off x="980865" y="5507649"/>
            <a:ext cx="2240330" cy="919352"/>
          </a:xfrm>
          <a:prstGeom prst="roundRect">
            <a:avLst>
              <a:gd name="adj" fmla="val 70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SDFG Builder API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Multi-Level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Library Nodes</a:t>
            </a:r>
          </a:p>
        </p:txBody>
      </p:sp>
      <p:pic>
        <p:nvPicPr>
          <p:cNvPr id="17" name="Picture 10" descr=" 1034">
            <a:extLst>
              <a:ext uri="{FF2B5EF4-FFF2-40B4-BE49-F238E27FC236}">
                <a16:creationId xmlns:a16="http://schemas.microsoft.com/office/drawing/2014/main" id="{442BEF9A-B2DB-9549-9CC2-BCF313C157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8432" y="4176888"/>
            <a:ext cx="597655" cy="5976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descr=" 141">
            <a:extLst>
              <a:ext uri="{FF2B5EF4-FFF2-40B4-BE49-F238E27FC236}">
                <a16:creationId xmlns:a16="http://schemas.microsoft.com/office/drawing/2014/main" id="{7B23A7CA-6E8E-CAFB-2211-1CE6801EFC2A}"/>
              </a:ext>
            </a:extLst>
          </p:cNvPr>
          <p:cNvSpPr txBox="1"/>
          <p:nvPr/>
        </p:nvSpPr>
        <p:spPr>
          <a:xfrm>
            <a:off x="803412" y="4226691"/>
            <a:ext cx="196194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Applied Scientist</a:t>
            </a:r>
          </a:p>
        </p:txBody>
      </p:sp>
      <p:sp>
        <p:nvSpPr>
          <p:cNvPr id="19" name="TextBox 18" descr=" 6">
            <a:extLst>
              <a:ext uri="{FF2B5EF4-FFF2-40B4-BE49-F238E27FC236}">
                <a16:creationId xmlns:a16="http://schemas.microsoft.com/office/drawing/2014/main" id="{57784709-26E4-0E94-B234-E726B4036D5F}"/>
              </a:ext>
            </a:extLst>
          </p:cNvPr>
          <p:cNvSpPr txBox="1"/>
          <p:nvPr/>
        </p:nvSpPr>
        <p:spPr>
          <a:xfrm>
            <a:off x="739545" y="4736554"/>
            <a:ext cx="276684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translate DSL into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parametric dataflow graphs</a:t>
            </a:r>
          </a:p>
        </p:txBody>
      </p:sp>
      <p:pic>
        <p:nvPicPr>
          <p:cNvPr id="136" name="Picture 18" descr=" 1042">
            <a:extLst>
              <a:ext uri="{FF2B5EF4-FFF2-40B4-BE49-F238E27FC236}">
                <a16:creationId xmlns:a16="http://schemas.microsoft.com/office/drawing/2014/main" id="{75D56E59-A70B-133A-C5CA-B37E7509E7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07537" y="1337420"/>
            <a:ext cx="618824" cy="618824"/>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136" descr=" 144">
            <a:extLst>
              <a:ext uri="{FF2B5EF4-FFF2-40B4-BE49-F238E27FC236}">
                <a16:creationId xmlns:a16="http://schemas.microsoft.com/office/drawing/2014/main" id="{AE9AE6BC-4A44-B6ED-4D2B-3D9260AC36B7}"/>
              </a:ext>
            </a:extLst>
          </p:cNvPr>
          <p:cNvSpPr txBox="1"/>
          <p:nvPr/>
        </p:nvSpPr>
        <p:spPr>
          <a:xfrm>
            <a:off x="3978952" y="1343837"/>
            <a:ext cx="254909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Performance Engineer</a:t>
            </a:r>
          </a:p>
        </p:txBody>
      </p:sp>
      <p:pic>
        <p:nvPicPr>
          <p:cNvPr id="144" name="Picture 20" descr=" 1044">
            <a:extLst>
              <a:ext uri="{FF2B5EF4-FFF2-40B4-BE49-F238E27FC236}">
                <a16:creationId xmlns:a16="http://schemas.microsoft.com/office/drawing/2014/main" id="{D5FF1CF1-8B12-3A8C-3203-CECCE194849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796313" y="1399233"/>
            <a:ext cx="459689" cy="460115"/>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2" descr=" 1046">
            <a:extLst>
              <a:ext uri="{FF2B5EF4-FFF2-40B4-BE49-F238E27FC236}">
                <a16:creationId xmlns:a16="http://schemas.microsoft.com/office/drawing/2014/main" id="{5EDE8B06-BE93-7A70-DC94-AAF91926E8C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868308" y="1224067"/>
            <a:ext cx="810446" cy="810446"/>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4" descr=" 1048">
            <a:extLst>
              <a:ext uri="{FF2B5EF4-FFF2-40B4-BE49-F238E27FC236}">
                <a16:creationId xmlns:a16="http://schemas.microsoft.com/office/drawing/2014/main" id="{0AB02E17-B895-DFB4-7397-80FDBBEB51A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660396" y="1374349"/>
            <a:ext cx="449101" cy="474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6" descr=" 1050">
            <a:extLst>
              <a:ext uri="{FF2B5EF4-FFF2-40B4-BE49-F238E27FC236}">
                <a16:creationId xmlns:a16="http://schemas.microsoft.com/office/drawing/2014/main" id="{B0F50E7F-A5BA-66C6-F9EA-089497EE1D9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166240" y="1372293"/>
            <a:ext cx="534409" cy="534409"/>
          </a:xfrm>
          <a:prstGeom prst="rect">
            <a:avLst/>
          </a:prstGeom>
          <a:noFill/>
          <a:extLst>
            <a:ext uri="{909E8E84-426E-40DD-AFC4-6F175D3DCCD1}">
              <a14:hiddenFill xmlns:a14="http://schemas.microsoft.com/office/drawing/2010/main">
                <a:solidFill>
                  <a:srgbClr val="FFFFFF"/>
                </a:solidFill>
              </a14:hiddenFill>
            </a:ext>
          </a:extLst>
        </p:spPr>
      </p:pic>
      <p:sp>
        <p:nvSpPr>
          <p:cNvPr id="148" name="Rectangle: Rounded Corners 147" descr=" 146">
            <a:extLst>
              <a:ext uri="{FF2B5EF4-FFF2-40B4-BE49-F238E27FC236}">
                <a16:creationId xmlns:a16="http://schemas.microsoft.com/office/drawing/2014/main" id="{745C5D5B-7E28-15C3-BCD9-5473DBB84E1C}"/>
              </a:ext>
            </a:extLst>
          </p:cNvPr>
          <p:cNvSpPr/>
          <p:nvPr/>
        </p:nvSpPr>
        <p:spPr>
          <a:xfrm>
            <a:off x="9073408" y="2854861"/>
            <a:ext cx="2012876" cy="669783"/>
          </a:xfrm>
          <a:prstGeom prst="roundRect">
            <a:avLst>
              <a:gd name="adj" fmla="val 704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Specialized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Code Generation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Rectangle: Rounded Corners 148" descr=" 147">
            <a:extLst>
              <a:ext uri="{FF2B5EF4-FFF2-40B4-BE49-F238E27FC236}">
                <a16:creationId xmlns:a16="http://schemas.microsoft.com/office/drawing/2014/main" id="{A16D7D3C-18CC-DC16-4988-DC896ABF894A}"/>
              </a:ext>
            </a:extLst>
          </p:cNvPr>
          <p:cNvSpPr/>
          <p:nvPr/>
        </p:nvSpPr>
        <p:spPr>
          <a:xfrm>
            <a:off x="9523234" y="4014688"/>
            <a:ext cx="1694363" cy="484455"/>
          </a:xfrm>
          <a:prstGeom prst="roundRect">
            <a:avLst>
              <a:gd name="adj" fmla="val 704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CPU Code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Rectangle: Rounded Corners 149" descr=" 148">
            <a:extLst>
              <a:ext uri="{FF2B5EF4-FFF2-40B4-BE49-F238E27FC236}">
                <a16:creationId xmlns:a16="http://schemas.microsoft.com/office/drawing/2014/main" id="{D5AB9DDE-6D5A-C94B-19DA-4A2C67EBAC69}"/>
              </a:ext>
            </a:extLst>
          </p:cNvPr>
          <p:cNvSpPr/>
          <p:nvPr/>
        </p:nvSpPr>
        <p:spPr>
          <a:xfrm>
            <a:off x="9523234" y="4636579"/>
            <a:ext cx="1694363" cy="484455"/>
          </a:xfrm>
          <a:prstGeom prst="roundRect">
            <a:avLst>
              <a:gd name="adj" fmla="val 704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GPU Code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Rectangle: Rounded Corners 150" descr=" 149">
            <a:extLst>
              <a:ext uri="{FF2B5EF4-FFF2-40B4-BE49-F238E27FC236}">
                <a16:creationId xmlns:a16="http://schemas.microsoft.com/office/drawing/2014/main" id="{32090216-9D4D-771F-C456-105D46ED72B7}"/>
              </a:ext>
            </a:extLst>
          </p:cNvPr>
          <p:cNvSpPr/>
          <p:nvPr/>
        </p:nvSpPr>
        <p:spPr>
          <a:xfrm>
            <a:off x="9523234" y="5258470"/>
            <a:ext cx="1694363" cy="484455"/>
          </a:xfrm>
          <a:prstGeom prst="roundRect">
            <a:avLst>
              <a:gd name="adj" fmla="val 704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FPGA Code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Rectangle: Rounded Corners 151" descr=" 150">
            <a:extLst>
              <a:ext uri="{FF2B5EF4-FFF2-40B4-BE49-F238E27FC236}">
                <a16:creationId xmlns:a16="http://schemas.microsoft.com/office/drawing/2014/main" id="{E0B7ECB5-21BA-8EF2-6941-2992FD5E5F2F}"/>
              </a:ext>
            </a:extLst>
          </p:cNvPr>
          <p:cNvSpPr/>
          <p:nvPr/>
        </p:nvSpPr>
        <p:spPr>
          <a:xfrm rot="16200000">
            <a:off x="8354429" y="4636578"/>
            <a:ext cx="1728237" cy="484455"/>
          </a:xfrm>
          <a:prstGeom prst="roundRect">
            <a:avLst>
              <a:gd name="adj" fmla="val 7048"/>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Runtime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3" name="Speech Bubble: Rectangle with Corners Rounded 152" descr=" 8">
            <a:extLst>
              <a:ext uri="{FF2B5EF4-FFF2-40B4-BE49-F238E27FC236}">
                <a16:creationId xmlns:a16="http://schemas.microsoft.com/office/drawing/2014/main" id="{04709C5B-D5B6-2517-0416-96D6F9BAF99F}"/>
              </a:ext>
            </a:extLst>
          </p:cNvPr>
          <p:cNvSpPr/>
          <p:nvPr/>
        </p:nvSpPr>
        <p:spPr>
          <a:xfrm>
            <a:off x="191344" y="1372293"/>
            <a:ext cx="1058353" cy="848076"/>
          </a:xfrm>
          <a:prstGeom prst="wedgeRoundRectCallout">
            <a:avLst>
              <a:gd name="adj1" fmla="val 45766"/>
              <a:gd name="adj2" fmla="val 98440"/>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10s of SLOC</a:t>
            </a:r>
          </a:p>
        </p:txBody>
      </p:sp>
    </p:spTree>
    <p:extLst>
      <p:ext uri="{BB962C8B-B14F-4D97-AF65-F5344CB8AC3E}">
        <p14:creationId xmlns:p14="http://schemas.microsoft.com/office/powerpoint/2010/main" val="4182838451"/>
      </p:ext>
    </p:extLst>
  </p:cSld>
  <p:clrMapOvr>
    <a:masterClrMapping/>
  </p:clrMapOvr>
  <p:transition>
    <p:cut/>
  </p:transition>
</p:sld>
</file>

<file path=ppt/theme/theme1.xml><?xml version="1.0" encoding="utf-8"?>
<a:theme xmlns:a="http://schemas.openxmlformats.org/drawingml/2006/main" name="eth_praesentation_4zu3_ETH2">
  <a:themeElements>
    <a:clrScheme name="ETH Zuerich - ETH 2">
      <a:dk1>
        <a:sysClr val="windowText" lastClr="000000"/>
      </a:dk1>
      <a:lt1>
        <a:sysClr val="window" lastClr="FFFFFF"/>
      </a:lt1>
      <a:dk2>
        <a:srgbClr val="1269B0"/>
      </a:dk2>
      <a:lt2>
        <a:srgbClr val="485A2C"/>
      </a:lt2>
      <a:accent1>
        <a:srgbClr val="72791C"/>
      </a:accent1>
      <a:accent2>
        <a:srgbClr val="91056A"/>
      </a:accent2>
      <a:accent3>
        <a:srgbClr val="6F6F64"/>
      </a:accent3>
      <a:accent4>
        <a:srgbClr val="A8322D"/>
      </a:accent4>
      <a:accent5>
        <a:srgbClr val="007A96"/>
      </a:accent5>
      <a:accent6>
        <a:srgbClr val="956013"/>
      </a:accent6>
      <a:hlink>
        <a:srgbClr val="1269B0"/>
      </a:hlink>
      <a:folHlink>
        <a:srgbClr val="8CB63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ln/>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1905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4115</TotalTime>
  <Words>5204</Words>
  <Application>Microsoft Office PowerPoint</Application>
  <PresentationFormat>Widescreen</PresentationFormat>
  <Paragraphs>899</Paragraphs>
  <Slides>49</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-apple-system</vt:lpstr>
      <vt:lpstr>Arial</vt:lpstr>
      <vt:lpstr>Calibri</vt:lpstr>
      <vt:lpstr>Cambria Math</vt:lpstr>
      <vt:lpstr>Consolas</vt:lpstr>
      <vt:lpstr>Wingdings</vt:lpstr>
      <vt:lpstr>eth_praesentation_4zu3_ETH2</vt:lpstr>
      <vt:lpstr>From Control-Centric Programming to Data-Centric Optimization</vt:lpstr>
      <vt:lpstr>Performance Metaprogramming for Performance Portability</vt:lpstr>
      <vt:lpstr>Performance Metaprogramming for Performance Portability</vt:lpstr>
      <vt:lpstr>Performance Metaprogramming for Performance Portability</vt:lpstr>
      <vt:lpstr>Performance Metaprogramming for Performance Portability</vt:lpstr>
      <vt:lpstr>Performance Metaprogramming for Performance Portability</vt:lpstr>
      <vt:lpstr>Performance Metaprogramming for Performance Portability</vt:lpstr>
      <vt:lpstr>Performance Metaprogramming for Performance Portability</vt:lpstr>
      <vt:lpstr>Performance Metaprogramming for Performance Portability</vt:lpstr>
      <vt:lpstr>Performance Metaprogramming for Performance Portability</vt:lpstr>
      <vt:lpstr>Performance Metaprogramming for Performance Portability</vt:lpstr>
      <vt:lpstr>Performance Metaprogramming for Performance Portability</vt:lpstr>
      <vt:lpstr>Performance Metaprogramming for Performance Portability</vt:lpstr>
      <vt:lpstr>DaFlEx project summary     </vt:lpstr>
      <vt:lpstr>Data movement dominates energy costs!</vt:lpstr>
      <vt:lpstr>Efficient data movement is hard!</vt:lpstr>
      <vt:lpstr>Efficient data movement is hard!</vt:lpstr>
      <vt:lpstr>C to DaCe: SpMV</vt:lpstr>
      <vt:lpstr>C to DaCe: SpMV</vt:lpstr>
      <vt:lpstr>C to DaCe: SpMV</vt:lpstr>
      <vt:lpstr>C to DaCe: SpMV</vt:lpstr>
      <vt:lpstr>C to DaCe: SpMV</vt:lpstr>
      <vt:lpstr>Polybench - MVT</vt:lpstr>
      <vt:lpstr>Polybench Overview</vt:lpstr>
      <vt:lpstr>LULESH</vt:lpstr>
      <vt:lpstr>LULESH</vt:lpstr>
      <vt:lpstr>LULESH</vt:lpstr>
      <vt:lpstr>Advanced pointer analysis</vt:lpstr>
      <vt:lpstr>PBKDF2</vt:lpstr>
      <vt:lpstr>HPCCG</vt:lpstr>
      <vt:lpstr>PowerPoint Presentation</vt:lpstr>
      <vt:lpstr>PowerPoint Presentation</vt:lpstr>
      <vt:lpstr>PowerPoint Presentation</vt:lpstr>
      <vt:lpstr>PowerPoint Presentation</vt:lpstr>
      <vt:lpstr>PowerPoint Presentation</vt:lpstr>
      <vt:lpstr>Overview</vt:lpstr>
      <vt:lpstr>Mish Activation Function</vt:lpstr>
      <vt:lpstr>Quantum Chromodynamics (MILC)</vt:lpstr>
      <vt:lpstr>Let’s get to the real example … ECMWF’s CLOUDSC</vt:lpstr>
      <vt:lpstr>A first simple loop from CLOUDSC*</vt:lpstr>
      <vt:lpstr>A second more complex loop from CLOUDSC</vt:lpstr>
      <vt:lpstr>Now multiple realistic CLOUDSC loops</vt:lpstr>
      <vt:lpstr>The Overall Plan</vt:lpstr>
      <vt:lpstr>SDFG view of CLOUDSC – investigate dataflow </vt:lpstr>
      <vt:lpstr>Transformations in DaCe – Performance Metaprogramming!</vt:lpstr>
      <vt:lpstr>Performance portability – all from the original, unchanged CLOUDSC code!</vt:lpstr>
      <vt:lpstr>Performance portability - more weather codes</vt:lpstr>
      <vt:lpstr>Performance portability -  Snitch</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SPCL Members</dc:creator>
  <cp:lastModifiedBy>Calotoiu  Alexandru</cp:lastModifiedBy>
  <cp:revision>2084</cp:revision>
  <dcterms:created xsi:type="dcterms:W3CDTF">2013-07-08T20:33:37Z</dcterms:created>
  <dcterms:modified xsi:type="dcterms:W3CDTF">2024-05-08T08:06:50Z</dcterms:modified>
</cp:coreProperties>
</file>